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8" r:id="rId4"/>
    <p:sldMasterId id="2147483943" r:id="rId5"/>
  </p:sldMasterIdLst>
  <p:notesMasterIdLst>
    <p:notesMasterId r:id="rId36"/>
  </p:notesMasterIdLst>
  <p:handoutMasterIdLst>
    <p:handoutMasterId r:id="rId37"/>
  </p:handoutMasterIdLst>
  <p:sldIdLst>
    <p:sldId id="279" r:id="rId6"/>
    <p:sldId id="280" r:id="rId7"/>
    <p:sldId id="332" r:id="rId8"/>
    <p:sldId id="282" r:id="rId9"/>
    <p:sldId id="333" r:id="rId10"/>
    <p:sldId id="284" r:id="rId11"/>
    <p:sldId id="285" r:id="rId12"/>
    <p:sldId id="286" r:id="rId13"/>
    <p:sldId id="287" r:id="rId14"/>
    <p:sldId id="288" r:id="rId15"/>
    <p:sldId id="289" r:id="rId16"/>
    <p:sldId id="290" r:id="rId17"/>
    <p:sldId id="291" r:id="rId18"/>
    <p:sldId id="292" r:id="rId19"/>
    <p:sldId id="293" r:id="rId20"/>
    <p:sldId id="294" r:id="rId21"/>
    <p:sldId id="295" r:id="rId22"/>
    <p:sldId id="296" r:id="rId23"/>
    <p:sldId id="297" r:id="rId24"/>
    <p:sldId id="298" r:id="rId25"/>
    <p:sldId id="299" r:id="rId26"/>
    <p:sldId id="300" r:id="rId27"/>
    <p:sldId id="301" r:id="rId28"/>
    <p:sldId id="302" r:id="rId29"/>
    <p:sldId id="303" r:id="rId30"/>
    <p:sldId id="304" r:id="rId31"/>
    <p:sldId id="305" r:id="rId32"/>
    <p:sldId id="323" r:id="rId33"/>
    <p:sldId id="306" r:id="rId34"/>
    <p:sldId id="278" r:id="rId35"/>
  </p:sldIdLst>
  <p:sldSz cx="12192000" cy="6858000"/>
  <p:notesSz cx="6858000" cy="92964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2" userDrawn="1">
          <p15:clr>
            <a:srgbClr val="A4A3A4"/>
          </p15:clr>
        </p15:guide>
        <p15:guide id="2" orient="horz" pos="3477" userDrawn="1">
          <p15:clr>
            <a:srgbClr val="A4A3A4"/>
          </p15:clr>
        </p15:guide>
        <p15:guide id="3" orient="horz" pos="4032" userDrawn="1">
          <p15:clr>
            <a:srgbClr val="A4A3A4"/>
          </p15:clr>
        </p15:guide>
        <p15:guide id="4" orient="horz" pos="2183" userDrawn="1">
          <p15:clr>
            <a:srgbClr val="A4A3A4"/>
          </p15:clr>
        </p15:guide>
        <p15:guide id="5" orient="horz" pos="287" userDrawn="1">
          <p15:clr>
            <a:srgbClr val="A4A3A4"/>
          </p15:clr>
        </p15:guide>
        <p15:guide id="6" orient="horz" pos="1471" userDrawn="1">
          <p15:clr>
            <a:srgbClr val="A4A3A4"/>
          </p15:clr>
        </p15:guide>
        <p15:guide id="7" orient="horz" pos="535" userDrawn="1">
          <p15:clr>
            <a:srgbClr val="A4A3A4"/>
          </p15:clr>
        </p15:guide>
        <p15:guide id="8" orient="horz" pos="3939" userDrawn="1">
          <p15:clr>
            <a:srgbClr val="A4A3A4"/>
          </p15:clr>
        </p15:guide>
        <p15:guide id="9" orient="horz" pos="231" userDrawn="1">
          <p15:clr>
            <a:srgbClr val="A4A3A4"/>
          </p15:clr>
        </p15:guide>
        <p15:guide id="10" pos="233" userDrawn="1">
          <p15:clr>
            <a:srgbClr val="A4A3A4"/>
          </p15:clr>
        </p15:guide>
        <p15:guide id="11" pos="7453" userDrawn="1">
          <p15:clr>
            <a:srgbClr val="A4A3A4"/>
          </p15:clr>
        </p15:guide>
        <p15:guide id="12" pos="3840" userDrawn="1">
          <p15:clr>
            <a:srgbClr val="A4A3A4"/>
          </p15:clr>
        </p15:guide>
        <p15:guide id="13" pos="1035" userDrawn="1">
          <p15:clr>
            <a:srgbClr val="A4A3A4"/>
          </p15:clr>
        </p15:guide>
        <p15:guide id="14" pos="1881" userDrawn="1">
          <p15:clr>
            <a:srgbClr val="A4A3A4"/>
          </p15:clr>
        </p15:guide>
        <p15:guide id="15" pos="7049" userDrawn="1">
          <p15:clr>
            <a:srgbClr val="A4A3A4"/>
          </p15:clr>
        </p15:guide>
        <p15:guide id="16" pos="461" userDrawn="1">
          <p15:clr>
            <a:srgbClr val="A4A3A4"/>
          </p15:clr>
        </p15:guide>
        <p15:guide id="17" pos="5453" userDrawn="1">
          <p15:clr>
            <a:srgbClr val="A4A3A4"/>
          </p15:clr>
        </p15:guide>
      </p15:sldGuideLst>
    </p:ext>
    <p:ext uri="{2D200454-40CA-4A62-9FC3-DE9A4176ACB9}">
      <p15:notesGuideLst xmlns:p15="http://schemas.microsoft.com/office/powerpoint/2012/main">
        <p15:guide id="1" orient="horz" pos="2592" userDrawn="1">
          <p15:clr>
            <a:srgbClr val="A4A3A4"/>
          </p15:clr>
        </p15:guide>
        <p15:guide id="2" orient="horz" pos="5542" userDrawn="1">
          <p15:clr>
            <a:srgbClr val="A4A3A4"/>
          </p15:clr>
        </p15:guide>
        <p15:guide id="3" orient="horz" pos="5777" userDrawn="1">
          <p15:clr>
            <a:srgbClr val="A4A3A4"/>
          </p15:clr>
        </p15:guide>
        <p15:guide id="4" pos="286" userDrawn="1">
          <p15:clr>
            <a:srgbClr val="A4A3A4"/>
          </p15:clr>
        </p15:guide>
        <p15:guide id="5" pos="403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2D0"/>
    <a:srgbClr val="052049"/>
    <a:srgbClr val="90BD31"/>
    <a:srgbClr val="18A3AC"/>
    <a:srgbClr val="178CCB"/>
    <a:srgbClr val="000000"/>
    <a:srgbClr val="EC1848"/>
    <a:srgbClr val="F48024"/>
    <a:srgbClr val="E8E7DE"/>
    <a:srgbClr val="F5F0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4185F8-0100-4941-B4A6-22F9CC8C2248}" v="9" dt="2025-12-15T01:27:30.3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3" autoAdjust="0"/>
    <p:restoredTop sz="59380" autoAdjust="0"/>
  </p:normalViewPr>
  <p:slideViewPr>
    <p:cSldViewPr snapToGrid="0" showGuides="1">
      <p:cViewPr varScale="1">
        <p:scale>
          <a:sx n="53" d="100"/>
          <a:sy n="53" d="100"/>
        </p:scale>
        <p:origin x="1806" y="72"/>
      </p:cViewPr>
      <p:guideLst>
        <p:guide orient="horz" pos="1052"/>
        <p:guide orient="horz" pos="3477"/>
        <p:guide orient="horz" pos="4032"/>
        <p:guide orient="horz" pos="2183"/>
        <p:guide orient="horz" pos="287"/>
        <p:guide orient="horz" pos="1471"/>
        <p:guide orient="horz" pos="535"/>
        <p:guide orient="horz" pos="3939"/>
        <p:guide orient="horz" pos="231"/>
        <p:guide pos="233"/>
        <p:guide pos="7453"/>
        <p:guide pos="3840"/>
        <p:guide pos="1035"/>
        <p:guide pos="1881"/>
        <p:guide pos="7049"/>
        <p:guide pos="461"/>
        <p:guide pos="5453"/>
      </p:guideLst>
    </p:cSldViewPr>
  </p:slideViewPr>
  <p:outlineViewPr>
    <p:cViewPr>
      <p:scale>
        <a:sx n="33" d="100"/>
        <a:sy n="33" d="100"/>
      </p:scale>
      <p:origin x="0" y="0"/>
    </p:cViewPr>
  </p:outlineViewPr>
  <p:notesTextViewPr>
    <p:cViewPr>
      <p:scale>
        <a:sx n="3" d="2"/>
        <a:sy n="3" d="2"/>
      </p:scale>
      <p:origin x="0" y="0"/>
    </p:cViewPr>
  </p:notesTextViewPr>
  <p:sorterViewPr>
    <p:cViewPr>
      <p:scale>
        <a:sx n="71" d="100"/>
        <a:sy n="71" d="100"/>
      </p:scale>
      <p:origin x="0" y="0"/>
    </p:cViewPr>
  </p:sorterViewPr>
  <p:notesViewPr>
    <p:cSldViewPr snapToGrid="0">
      <p:cViewPr>
        <p:scale>
          <a:sx n="108" d="100"/>
          <a:sy n="108" d="100"/>
        </p:scale>
        <p:origin x="2576" y="-240"/>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Catalli" userId="243805957_tp_box_2" providerId="OAuth2" clId="{524B74E3-FB03-47FC-929A-77926522C7C4}"/>
    <pc:docChg chg="undo custSel addSld delSld modSld">
      <pc:chgData name="Lisa Catalli" userId="243805957_tp_box_2" providerId="OAuth2" clId="{524B74E3-FB03-47FC-929A-77926522C7C4}" dt="2025-12-15T01:26:56.387" v="687"/>
      <pc:docMkLst>
        <pc:docMk/>
      </pc:docMkLst>
      <pc:sldChg chg="modSp mod">
        <pc:chgData name="Lisa Catalli" userId="243805957_tp_box_2" providerId="OAuth2" clId="{524B74E3-FB03-47FC-929A-77926522C7C4}" dt="2025-12-15T01:03:56.891" v="0" actId="1076"/>
        <pc:sldMkLst>
          <pc:docMk/>
          <pc:sldMk cId="588039674" sldId="279"/>
        </pc:sldMkLst>
        <pc:spChg chg="mod">
          <ac:chgData name="Lisa Catalli" userId="243805957_tp_box_2" providerId="OAuth2" clId="{524B74E3-FB03-47FC-929A-77926522C7C4}" dt="2025-12-15T01:03:56.891" v="0" actId="1076"/>
          <ac:spMkLst>
            <pc:docMk/>
            <pc:sldMk cId="588039674" sldId="279"/>
            <ac:spMk id="7" creationId="{D64E51AF-5FC1-AD58-9F75-EDE451FFDE4D}"/>
          </ac:spMkLst>
        </pc:spChg>
      </pc:sldChg>
      <pc:sldChg chg="mod modShow">
        <pc:chgData name="Lisa Catalli" userId="243805957_tp_box_2" providerId="OAuth2" clId="{524B74E3-FB03-47FC-929A-77926522C7C4}" dt="2025-12-15T01:04:06.853" v="1" actId="729"/>
        <pc:sldMkLst>
          <pc:docMk/>
          <pc:sldMk cId="1721473667" sldId="280"/>
        </pc:sldMkLst>
      </pc:sldChg>
      <pc:sldChg chg="del">
        <pc:chgData name="Lisa Catalli" userId="243805957_tp_box_2" providerId="OAuth2" clId="{524B74E3-FB03-47FC-929A-77926522C7C4}" dt="2025-12-15T01:05:05.245" v="7" actId="2696"/>
        <pc:sldMkLst>
          <pc:docMk/>
          <pc:sldMk cId="1403997487" sldId="281"/>
        </pc:sldMkLst>
      </pc:sldChg>
      <pc:sldChg chg="del">
        <pc:chgData name="Lisa Catalli" userId="243805957_tp_box_2" providerId="OAuth2" clId="{524B74E3-FB03-47FC-929A-77926522C7C4}" dt="2025-12-15T01:07:45.612" v="91" actId="2696"/>
        <pc:sldMkLst>
          <pc:docMk/>
          <pc:sldMk cId="1132838873" sldId="283"/>
        </pc:sldMkLst>
      </pc:sldChg>
      <pc:sldChg chg="modSp mod">
        <pc:chgData name="Lisa Catalli" userId="243805957_tp_box_2" providerId="OAuth2" clId="{524B74E3-FB03-47FC-929A-77926522C7C4}" dt="2025-12-15T01:08:35.131" v="100" actId="1076"/>
        <pc:sldMkLst>
          <pc:docMk/>
          <pc:sldMk cId="2968907287" sldId="284"/>
        </pc:sldMkLst>
        <pc:spChg chg="mod">
          <ac:chgData name="Lisa Catalli" userId="243805957_tp_box_2" providerId="OAuth2" clId="{524B74E3-FB03-47FC-929A-77926522C7C4}" dt="2025-12-15T01:08:35.131" v="100" actId="1076"/>
          <ac:spMkLst>
            <pc:docMk/>
            <pc:sldMk cId="2968907287" sldId="284"/>
            <ac:spMk id="41" creationId="{973AC8AB-8A27-DEDD-51DC-1022E88A7D0C}"/>
          </ac:spMkLst>
        </pc:spChg>
      </pc:sldChg>
      <pc:sldChg chg="modSp mod">
        <pc:chgData name="Lisa Catalli" userId="243805957_tp_box_2" providerId="OAuth2" clId="{524B74E3-FB03-47FC-929A-77926522C7C4}" dt="2025-12-15T01:11:01.049" v="106" actId="1076"/>
        <pc:sldMkLst>
          <pc:docMk/>
          <pc:sldMk cId="666083510" sldId="285"/>
        </pc:sldMkLst>
        <pc:spChg chg="mod">
          <ac:chgData name="Lisa Catalli" userId="243805957_tp_box_2" providerId="OAuth2" clId="{524B74E3-FB03-47FC-929A-77926522C7C4}" dt="2025-12-15T01:10:16.987" v="101" actId="1076"/>
          <ac:spMkLst>
            <pc:docMk/>
            <pc:sldMk cId="666083510" sldId="285"/>
            <ac:spMk id="5" creationId="{C4F1A7A1-DBDB-09C8-5BBA-7CE60AB3B717}"/>
          </ac:spMkLst>
        </pc:spChg>
        <pc:spChg chg="mod">
          <ac:chgData name="Lisa Catalli" userId="243805957_tp_box_2" providerId="OAuth2" clId="{524B74E3-FB03-47FC-929A-77926522C7C4}" dt="2025-12-15T01:11:01.049" v="106" actId="1076"/>
          <ac:spMkLst>
            <pc:docMk/>
            <pc:sldMk cId="666083510" sldId="285"/>
            <ac:spMk id="14" creationId="{742AE700-9CB8-5129-114B-A32586B7DD52}"/>
          </ac:spMkLst>
        </pc:spChg>
        <pc:spChg chg="mod">
          <ac:chgData name="Lisa Catalli" userId="243805957_tp_box_2" providerId="OAuth2" clId="{524B74E3-FB03-47FC-929A-77926522C7C4}" dt="2025-12-15T01:10:45.154" v="103" actId="1076"/>
          <ac:spMkLst>
            <pc:docMk/>
            <pc:sldMk cId="666083510" sldId="285"/>
            <ac:spMk id="15" creationId="{9470104B-341D-7A7B-6D72-6CEF7066B07C}"/>
          </ac:spMkLst>
        </pc:spChg>
        <pc:spChg chg="mod">
          <ac:chgData name="Lisa Catalli" userId="243805957_tp_box_2" providerId="OAuth2" clId="{524B74E3-FB03-47FC-929A-77926522C7C4}" dt="2025-12-15T01:10:48.301" v="104" actId="1076"/>
          <ac:spMkLst>
            <pc:docMk/>
            <pc:sldMk cId="666083510" sldId="285"/>
            <ac:spMk id="16" creationId="{1F10D740-3229-D35C-40CC-BD13EDD7CEDA}"/>
          </ac:spMkLst>
        </pc:spChg>
        <pc:spChg chg="mod">
          <ac:chgData name="Lisa Catalli" userId="243805957_tp_box_2" providerId="OAuth2" clId="{524B74E3-FB03-47FC-929A-77926522C7C4}" dt="2025-12-15T01:10:55.584" v="105" actId="1076"/>
          <ac:spMkLst>
            <pc:docMk/>
            <pc:sldMk cId="666083510" sldId="285"/>
            <ac:spMk id="18" creationId="{9F33A458-0AD8-DD9F-0999-5364F4B8E200}"/>
          </ac:spMkLst>
        </pc:spChg>
        <pc:grpChg chg="mod">
          <ac:chgData name="Lisa Catalli" userId="243805957_tp_box_2" providerId="OAuth2" clId="{524B74E3-FB03-47FC-929A-77926522C7C4}" dt="2025-12-15T01:10:34.620" v="102" actId="1076"/>
          <ac:grpSpMkLst>
            <pc:docMk/>
            <pc:sldMk cId="666083510" sldId="285"/>
            <ac:grpSpMk id="6" creationId="{C4E0808E-6DE8-EC7F-60FB-0CAFBF4BE7AF}"/>
          </ac:grpSpMkLst>
        </pc:grpChg>
      </pc:sldChg>
      <pc:sldChg chg="addSp delSp modSp mod modNotesTx">
        <pc:chgData name="Lisa Catalli" userId="243805957_tp_box_2" providerId="OAuth2" clId="{524B74E3-FB03-47FC-929A-77926522C7C4}" dt="2025-12-15T01:16:23.495" v="147" actId="6549"/>
        <pc:sldMkLst>
          <pc:docMk/>
          <pc:sldMk cId="1545786898" sldId="288"/>
        </pc:sldMkLst>
        <pc:spChg chg="mod">
          <ac:chgData name="Lisa Catalli" userId="243805957_tp_box_2" providerId="OAuth2" clId="{524B74E3-FB03-47FC-929A-77926522C7C4}" dt="2025-12-15T01:11:50.696" v="111" actId="14100"/>
          <ac:spMkLst>
            <pc:docMk/>
            <pc:sldMk cId="1545786898" sldId="288"/>
            <ac:spMk id="4" creationId="{2E31A3D2-BDC0-E4EF-62EE-BAFE3F61D266}"/>
          </ac:spMkLst>
        </pc:spChg>
        <pc:spChg chg="mod">
          <ac:chgData name="Lisa Catalli" userId="243805957_tp_box_2" providerId="OAuth2" clId="{524B74E3-FB03-47FC-929A-77926522C7C4}" dt="2025-12-15T01:15:48.538" v="129" actId="20577"/>
          <ac:spMkLst>
            <pc:docMk/>
            <pc:sldMk cId="1545786898" sldId="288"/>
            <ac:spMk id="5" creationId="{42DE90E5-0A7E-939C-B122-CA831D23C364}"/>
          </ac:spMkLst>
        </pc:spChg>
        <pc:spChg chg="del">
          <ac:chgData name="Lisa Catalli" userId="243805957_tp_box_2" providerId="OAuth2" clId="{524B74E3-FB03-47FC-929A-77926522C7C4}" dt="2025-12-15T01:13:13.172" v="112" actId="478"/>
          <ac:spMkLst>
            <pc:docMk/>
            <pc:sldMk cId="1545786898" sldId="288"/>
            <ac:spMk id="6" creationId="{6CC10A54-EC3E-A557-C968-7EDD675F5427}"/>
          </ac:spMkLst>
        </pc:spChg>
        <pc:spChg chg="mod">
          <ac:chgData name="Lisa Catalli" userId="243805957_tp_box_2" providerId="OAuth2" clId="{524B74E3-FB03-47FC-929A-77926522C7C4}" dt="2025-12-15T01:15:03.859" v="124" actId="14100"/>
          <ac:spMkLst>
            <pc:docMk/>
            <pc:sldMk cId="1545786898" sldId="288"/>
            <ac:spMk id="7" creationId="{0D521626-EF45-C66E-8DF7-7C5F67329A15}"/>
          </ac:spMkLst>
        </pc:spChg>
        <pc:picChg chg="add del">
          <ac:chgData name="Lisa Catalli" userId="243805957_tp_box_2" providerId="OAuth2" clId="{524B74E3-FB03-47FC-929A-77926522C7C4}" dt="2025-12-15T01:13:26.564" v="114" actId="478"/>
          <ac:picMkLst>
            <pc:docMk/>
            <pc:sldMk cId="1545786898" sldId="288"/>
            <ac:picMk id="10" creationId="{9A50F8B8-82BF-A041-4E9C-098C98B54226}"/>
          </ac:picMkLst>
        </pc:picChg>
        <pc:picChg chg="add mod">
          <ac:chgData name="Lisa Catalli" userId="243805957_tp_box_2" providerId="OAuth2" clId="{524B74E3-FB03-47FC-929A-77926522C7C4}" dt="2025-12-15T01:14:33.156" v="122" actId="1076"/>
          <ac:picMkLst>
            <pc:docMk/>
            <pc:sldMk cId="1545786898" sldId="288"/>
            <ac:picMk id="12" creationId="{6172041F-C670-D912-76EF-0555156B821D}"/>
          </ac:picMkLst>
        </pc:picChg>
      </pc:sldChg>
      <pc:sldChg chg="modSp mod">
        <pc:chgData name="Lisa Catalli" userId="243805957_tp_box_2" providerId="OAuth2" clId="{524B74E3-FB03-47FC-929A-77926522C7C4}" dt="2025-12-15T01:17:29.988" v="222" actId="20577"/>
        <pc:sldMkLst>
          <pc:docMk/>
          <pc:sldMk cId="3099874998" sldId="297"/>
        </pc:sldMkLst>
        <pc:spChg chg="mod">
          <ac:chgData name="Lisa Catalli" userId="243805957_tp_box_2" providerId="OAuth2" clId="{524B74E3-FB03-47FC-929A-77926522C7C4}" dt="2025-12-15T01:17:29.988" v="222" actId="20577"/>
          <ac:spMkLst>
            <pc:docMk/>
            <pc:sldMk cId="3099874998" sldId="297"/>
            <ac:spMk id="15" creationId="{72EDD787-57BD-92DD-3344-9C6FBC67B9FA}"/>
          </ac:spMkLst>
        </pc:spChg>
      </pc:sldChg>
      <pc:sldChg chg="modSp add del mod modNotesTx">
        <pc:chgData name="Lisa Catalli" userId="243805957_tp_box_2" providerId="OAuth2" clId="{524B74E3-FB03-47FC-929A-77926522C7C4}" dt="2025-12-15T01:22:12.153" v="535" actId="20577"/>
        <pc:sldMkLst>
          <pc:docMk/>
          <pc:sldMk cId="233293629" sldId="299"/>
        </pc:sldMkLst>
        <pc:graphicFrameChg chg="modGraphic">
          <ac:chgData name="Lisa Catalli" userId="243805957_tp_box_2" providerId="OAuth2" clId="{524B74E3-FB03-47FC-929A-77926522C7C4}" dt="2025-12-15T01:22:12.153" v="535" actId="20577"/>
          <ac:graphicFrameMkLst>
            <pc:docMk/>
            <pc:sldMk cId="233293629" sldId="299"/>
            <ac:graphicFrameMk id="5" creationId="{BA204015-A416-A875-0468-4F65A6FC9530}"/>
          </ac:graphicFrameMkLst>
        </pc:graphicFrameChg>
      </pc:sldChg>
      <pc:sldChg chg="add">
        <pc:chgData name="Lisa Catalli" userId="243805957_tp_box_2" providerId="OAuth2" clId="{524B74E3-FB03-47FC-929A-77926522C7C4}" dt="2025-12-15T01:26:56.387" v="687"/>
        <pc:sldMkLst>
          <pc:docMk/>
          <pc:sldMk cId="3862403257" sldId="323"/>
        </pc:sldMkLst>
      </pc:sldChg>
      <pc:sldChg chg="add modNotesTx">
        <pc:chgData name="Lisa Catalli" userId="243805957_tp_box_2" providerId="OAuth2" clId="{524B74E3-FB03-47FC-929A-77926522C7C4}" dt="2025-12-15T01:04:46.304" v="6" actId="20577"/>
        <pc:sldMkLst>
          <pc:docMk/>
          <pc:sldMk cId="4067045910" sldId="332"/>
        </pc:sldMkLst>
      </pc:sldChg>
      <pc:sldChg chg="delSp modSp add mod modNotesTx">
        <pc:chgData name="Lisa Catalli" userId="243805957_tp_box_2" providerId="OAuth2" clId="{524B74E3-FB03-47FC-929A-77926522C7C4}" dt="2025-12-15T01:23:32.622" v="686" actId="20577"/>
        <pc:sldMkLst>
          <pc:docMk/>
          <pc:sldMk cId="1520572367" sldId="333"/>
        </pc:sldMkLst>
        <pc:spChg chg="del">
          <ac:chgData name="Lisa Catalli" userId="243805957_tp_box_2" providerId="OAuth2" clId="{524B74E3-FB03-47FC-929A-77926522C7C4}" dt="2025-12-15T01:07:50.735" v="92" actId="478"/>
          <ac:spMkLst>
            <pc:docMk/>
            <pc:sldMk cId="1520572367" sldId="333"/>
            <ac:spMk id="4" creationId="{96975FCA-A1A6-9413-31DF-F0DA121C6D31}"/>
          </ac:spMkLst>
        </pc:spChg>
        <pc:spChg chg="del">
          <ac:chgData name="Lisa Catalli" userId="243805957_tp_box_2" providerId="OAuth2" clId="{524B74E3-FB03-47FC-929A-77926522C7C4}" dt="2025-12-15T01:07:53.518" v="93" actId="478"/>
          <ac:spMkLst>
            <pc:docMk/>
            <pc:sldMk cId="1520572367" sldId="333"/>
            <ac:spMk id="5" creationId="{9CD19DD4-8B35-7065-B454-004F15C56CCA}"/>
          </ac:spMkLst>
        </pc:spChg>
        <pc:spChg chg="mod">
          <ac:chgData name="Lisa Catalli" userId="243805957_tp_box_2" providerId="OAuth2" clId="{524B74E3-FB03-47FC-929A-77926522C7C4}" dt="2025-12-15T01:23:19.047" v="665" actId="20577"/>
          <ac:spMkLst>
            <pc:docMk/>
            <pc:sldMk cId="1520572367" sldId="333"/>
            <ac:spMk id="7" creationId="{A410188C-7463-C6E6-2DF9-550082026A60}"/>
          </ac:spMkLst>
        </pc:spChg>
        <pc:spChg chg="del">
          <ac:chgData name="Lisa Catalli" userId="243805957_tp_box_2" providerId="OAuth2" clId="{524B74E3-FB03-47FC-929A-77926522C7C4}" dt="2025-12-15T01:08:02.687" v="96" actId="478"/>
          <ac:spMkLst>
            <pc:docMk/>
            <pc:sldMk cId="1520572367" sldId="333"/>
            <ac:spMk id="36" creationId="{8C1B4475-006E-2EE4-B0AB-9098807FA5A7}"/>
          </ac:spMkLst>
        </pc:spChg>
        <pc:spChg chg="del">
          <ac:chgData name="Lisa Catalli" userId="243805957_tp_box_2" providerId="OAuth2" clId="{524B74E3-FB03-47FC-929A-77926522C7C4}" dt="2025-12-15T01:07:58.973" v="94" actId="478"/>
          <ac:spMkLst>
            <pc:docMk/>
            <pc:sldMk cId="1520572367" sldId="333"/>
            <ac:spMk id="39" creationId="{A08D5E49-CE66-FC95-25A6-4C4FA23C569C}"/>
          </ac:spMkLst>
        </pc:spChg>
        <pc:spChg chg="del">
          <ac:chgData name="Lisa Catalli" userId="243805957_tp_box_2" providerId="OAuth2" clId="{524B74E3-FB03-47FC-929A-77926522C7C4}" dt="2025-12-15T01:08:01.384" v="95" actId="478"/>
          <ac:spMkLst>
            <pc:docMk/>
            <pc:sldMk cId="1520572367" sldId="333"/>
            <ac:spMk id="40" creationId="{2E738F4E-D5CD-45A9-C5FC-B6A2B387E874}"/>
          </ac:spMkLst>
        </pc:spChg>
        <pc:spChg chg="mod">
          <ac:chgData name="Lisa Catalli" userId="243805957_tp_box_2" providerId="OAuth2" clId="{524B74E3-FB03-47FC-929A-77926522C7C4}" dt="2025-12-15T01:08:23.135" v="98" actId="1076"/>
          <ac:spMkLst>
            <pc:docMk/>
            <pc:sldMk cId="1520572367" sldId="333"/>
            <ac:spMk id="41" creationId="{2A3C24DB-FD11-ABD8-650F-24D12E2E45B0}"/>
          </ac:spMkLst>
        </pc:spChg>
        <pc:grpChg chg="del">
          <ac:chgData name="Lisa Catalli" userId="243805957_tp_box_2" providerId="OAuth2" clId="{524B74E3-FB03-47FC-929A-77926522C7C4}" dt="2025-12-15T01:08:06.815" v="97" actId="478"/>
          <ac:grpSpMkLst>
            <pc:docMk/>
            <pc:sldMk cId="1520572367" sldId="333"/>
            <ac:grpSpMk id="37" creationId="{0D659873-AE4D-41BD-265D-2806DC1B1F1D}"/>
          </ac:grpSpMkLst>
        </pc:grp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4" name="Straight Connector 43"/>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03350" y="8880855"/>
            <a:ext cx="281232"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pPr algn="r"/>
            <a:fld id="{111E5896-917A-4035-A860-408E1EC3CD51}" type="slidenum">
              <a:rPr lang="en-US">
                <a:solidFill>
                  <a:srgbClr val="052049"/>
                </a:solidFill>
                <a:latin typeface="Arial" panose="020B0604020202020204" pitchFamily="34" charset="0"/>
                <a:cs typeface="Arial" panose="020B0604020202020204" pitchFamily="34" charset="0"/>
              </a:rPr>
              <a:pPr algn="r"/>
              <a:t>‹#›</a:t>
            </a:fld>
            <a:endParaRPr lang="en-US" dirty="0">
              <a:solidFill>
                <a:srgbClr val="052049"/>
              </a:solidFill>
              <a:latin typeface="Arial" panose="020B0604020202020204" pitchFamily="34" charset="0"/>
              <a:cs typeface="Arial" panose="020B0604020202020204" pitchFamily="34" charset="0"/>
            </a:endParaRP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02407"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2"/>
          </p:nvPr>
        </p:nvSpPr>
        <p:spPr>
          <a:xfrm>
            <a:off x="636536" y="8821324"/>
            <a:ext cx="2971800" cy="131586"/>
          </a:xfrm>
          <a:prstGeom prst="rect">
            <a:avLst/>
          </a:prstGeom>
        </p:spPr>
        <p:txBody>
          <a:bodyPr vert="horz" lIns="91440" tIns="45720" rIns="91440" bIns="45720" rtlCol="0" anchor="t"/>
          <a:lstStyle>
            <a:lvl1pPr algn="l">
              <a:defRPr sz="1200"/>
            </a:lvl1pPr>
          </a:lstStyle>
          <a:p>
            <a:r>
              <a:rPr lang="en-US" sz="800" dirty="0">
                <a:solidFill>
                  <a:srgbClr val="052049"/>
                </a:solidFill>
                <a:latin typeface="Arial" panose="020B0604020202020204" pitchFamily="34" charset="0"/>
              </a:rPr>
              <a:t>| [footer text here]</a:t>
            </a:r>
          </a:p>
        </p:txBody>
      </p:sp>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12750" y="400050"/>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441268" y="4080297"/>
            <a:ext cx="5961120" cy="4480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9" name="Straight Connector 28"/>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7"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6"/>
          <p:cNvSpPr>
            <a:spLocks noGrp="1"/>
          </p:cNvSpPr>
          <p:nvPr>
            <p:ph type="sldNum" sz="quarter" idx="5"/>
          </p:nvPr>
        </p:nvSpPr>
        <p:spPr>
          <a:xfrm>
            <a:off x="403350" y="8880855"/>
            <a:ext cx="281232" cy="105317"/>
          </a:xfrm>
          <a:prstGeom prst="rect">
            <a:avLst/>
          </a:prstGeom>
        </p:spPr>
        <p:txBody>
          <a:bodyPr vert="horz" wrap="square" lIns="0" tIns="0" rIns="0" bIns="0" rtlCol="0" anchor="b" anchorCtr="0"/>
          <a:lstStyle>
            <a:lvl1pPr marL="0" algn="l" defTabSz="914400" rtl="0" eaLnBrk="1" latinLnBrk="0" hangingPunct="1">
              <a:defRPr lang="en-US" sz="800" b="0" i="0" kern="1200" smtClean="0">
                <a:solidFill>
                  <a:schemeClr val="tx1"/>
                </a:solidFill>
                <a:latin typeface="Arial" panose="020B0604020202020204" pitchFamily="34" charset="0"/>
                <a:ea typeface="+mn-ea"/>
                <a:cs typeface="Arial" panose="020B0604020202020204" pitchFamily="34" charset="0"/>
              </a:defRPr>
            </a:lvl1pPr>
          </a:lstStyle>
          <a:p>
            <a:pPr algn="r"/>
            <a:fld id="{111E5896-917A-4035-A860-408E1EC3CD51}" type="slidenum">
              <a:rPr lang="en-US" smtClean="0">
                <a:solidFill>
                  <a:srgbClr val="052049"/>
                </a:solidFill>
              </a:rPr>
              <a:pPr algn="r"/>
              <a:t>‹#›</a:t>
            </a:fld>
            <a:endParaRPr lang="en-US" dirty="0">
              <a:solidFill>
                <a:srgbClr val="052049"/>
              </a:solidFill>
            </a:endParaRPr>
          </a:p>
        </p:txBody>
      </p:sp>
      <p:sp>
        <p:nvSpPr>
          <p:cNvPr id="10" name="Footer Placeholder 3"/>
          <p:cNvSpPr>
            <a:spLocks noGrp="1"/>
          </p:cNvSpPr>
          <p:nvPr>
            <p:ph type="ftr" sz="quarter" idx="4"/>
          </p:nvPr>
        </p:nvSpPr>
        <p:spPr>
          <a:xfrm>
            <a:off x="636536" y="8821324"/>
            <a:ext cx="2971800" cy="131586"/>
          </a:xfrm>
          <a:prstGeom prst="rect">
            <a:avLst/>
          </a:prstGeom>
        </p:spPr>
        <p:txBody>
          <a:bodyPr vert="horz" lIns="91440" tIns="45720" rIns="91440" bIns="45720" rtlCol="0" anchor="t"/>
          <a:lstStyle>
            <a:lvl1pPr algn="l">
              <a:defRPr sz="1200" b="0" i="0">
                <a:latin typeface="Arial" panose="020B0604020202020204" pitchFamily="34" charset="0"/>
              </a:defRPr>
            </a:lvl1pPr>
          </a:lstStyle>
          <a:p>
            <a:r>
              <a:rPr lang="en-US" sz="800" dirty="0">
                <a:solidFill>
                  <a:srgbClr val="052049"/>
                </a:solidFill>
              </a:rPr>
              <a:t>| [footer text here]</a:t>
            </a:r>
          </a:p>
        </p:txBody>
      </p:sp>
      <p:sp>
        <p:nvSpPr>
          <p:cNvPr id="2" name="Date Placeholder 1"/>
          <p:cNvSpPr>
            <a:spLocks noGrp="1"/>
          </p:cNvSpPr>
          <p:nvPr>
            <p:ph type="dt" idx="1"/>
          </p:nvPr>
        </p:nvSpPr>
        <p:spPr>
          <a:xfrm>
            <a:off x="3884613" y="3"/>
            <a:ext cx="2971800" cy="466725"/>
          </a:xfrm>
          <a:prstGeom prst="rect">
            <a:avLst/>
          </a:prstGeom>
        </p:spPr>
        <p:txBody>
          <a:bodyPr vert="horz" lIns="91440" tIns="45720" rIns="91440" bIns="45720" rtlCol="0"/>
          <a:lstStyle>
            <a:lvl1pPr algn="r">
              <a:defRPr sz="1200" b="0" i="0">
                <a:latin typeface="Arial" panose="020B0604020202020204" pitchFamily="34" charset="0"/>
              </a:defRPr>
            </a:lvl1pPr>
          </a:lstStyle>
          <a:p>
            <a:fld id="{EF798EC2-7587-174C-8F9B-BEC1CFBF2B9A}" type="datetimeFigureOut">
              <a:rPr lang="en-US" smtClean="0"/>
              <a:pPr/>
              <a:t>12/14/2025</a:t>
            </a:fld>
            <a:endParaRPr lang="en-US" dirty="0"/>
          </a:p>
        </p:txBody>
      </p:sp>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hdr="0" dt="0"/>
  <p:notesStyle>
    <a:lvl1pPr marL="152396" indent="-152396" algn="l" defTabSz="1219170" rtl="0" eaLnBrk="1" latinLnBrk="0" hangingPunct="1">
      <a:spcBef>
        <a:spcPts val="1067"/>
      </a:spcBef>
      <a:buClr>
        <a:srgbClr val="178CCB"/>
      </a:buClr>
      <a:buFont typeface="Arial" pitchFamily="34" charset="0"/>
      <a:buChar char="•"/>
      <a:defRPr sz="1600" b="0" i="0" kern="1200">
        <a:solidFill>
          <a:srgbClr val="052049"/>
        </a:solidFill>
        <a:latin typeface="Arial" panose="020B0604020202020204" pitchFamily="34" charset="0"/>
        <a:ea typeface="+mn-ea"/>
        <a:cs typeface="Arial" panose="020B0604020202020204" pitchFamily="34" charset="0"/>
      </a:defRPr>
    </a:lvl1pPr>
    <a:lvl2pPr marL="380990" indent="-150280" algn="l" defTabSz="1219170" rtl="0" eaLnBrk="1" latinLnBrk="0" hangingPunct="1">
      <a:spcBef>
        <a:spcPts val="267"/>
      </a:spcBef>
      <a:buClr>
        <a:srgbClr val="178CCB"/>
      </a:buClr>
      <a:buFont typeface="Arial" pitchFamily="34" charset="0"/>
      <a:buChar char="•"/>
      <a:defRPr sz="1467" b="0" i="0" kern="1200">
        <a:solidFill>
          <a:srgbClr val="052049"/>
        </a:solidFill>
        <a:latin typeface="Arial" panose="020B0604020202020204" pitchFamily="34" charset="0"/>
        <a:ea typeface="+mn-ea"/>
        <a:cs typeface="Arial" panose="020B0604020202020204" pitchFamily="34" charset="0"/>
      </a:defRPr>
    </a:lvl2pPr>
    <a:lvl3pPr marL="537620" indent="-156629" algn="l" defTabSz="1219170" rtl="0" eaLnBrk="1" latinLnBrk="0" hangingPunct="1">
      <a:spcBef>
        <a:spcPts val="267"/>
      </a:spcBef>
      <a:buClr>
        <a:srgbClr val="178CCB"/>
      </a:buClr>
      <a:buFont typeface="Arial" pitchFamily="34" charset="0"/>
      <a:buChar char="•"/>
      <a:defRPr sz="1400" b="0" i="0" kern="1200">
        <a:solidFill>
          <a:srgbClr val="052049"/>
        </a:solidFill>
        <a:latin typeface="Arial" panose="020B0604020202020204" pitchFamily="34" charset="0"/>
        <a:ea typeface="+mn-ea"/>
        <a:cs typeface="Arial" panose="020B0604020202020204" pitchFamily="34" charset="0"/>
      </a:defRPr>
    </a:lvl3pPr>
    <a:lvl4pPr marL="759865" indent="-150280" algn="l" defTabSz="1219170" rtl="0" eaLnBrk="1" latinLnBrk="0" hangingPunct="1">
      <a:spcBef>
        <a:spcPts val="267"/>
      </a:spcBef>
      <a:buClr>
        <a:srgbClr val="178CCB"/>
      </a:buClr>
      <a:buFont typeface="Arial" pitchFamily="34" charset="0"/>
      <a:buChar char="•"/>
      <a:defRPr sz="1400" b="0" i="0" kern="1200">
        <a:solidFill>
          <a:srgbClr val="052049"/>
        </a:solidFill>
        <a:latin typeface="Arial" panose="020B0604020202020204" pitchFamily="34" charset="0"/>
        <a:ea typeface="+mn-ea"/>
        <a:cs typeface="Arial" panose="020B0604020202020204" pitchFamily="34" charset="0"/>
      </a:defRPr>
    </a:lvl4pPr>
    <a:lvl5pPr marL="609585" indent="152396" algn="l" defTabSz="1219170" rtl="0" eaLnBrk="1" latinLnBrk="0" hangingPunct="1">
      <a:buFont typeface="Arial" pitchFamily="34" charset="0"/>
      <a:buChar char="•"/>
      <a:defRPr sz="1400" kern="1200">
        <a:solidFill>
          <a:schemeClr val="tx1"/>
        </a:solidFill>
        <a:latin typeface="+mn-lt"/>
        <a:ea typeface="+mn-ea"/>
        <a:cs typeface="Arial"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641188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MELD score and why is it important.</a:t>
            </a:r>
          </a:p>
          <a:p>
            <a:r>
              <a:rPr lang="en-US" dirty="0"/>
              <a:t>Note about last point: sometimes people with lower MELD are referred for transplant evaluation, based on liver related complications (HCC, symptoms of decompensation) </a:t>
            </a:r>
          </a:p>
          <a:p>
            <a:pPr marL="152396" marR="0" lvl="0" indent="-152396" algn="l" defTabSz="1219170" rtl="0" eaLnBrk="1" fontAlgn="auto" latinLnBrk="0" hangingPunct="1">
              <a:lnSpc>
                <a:spcPct val="100000"/>
              </a:lnSpc>
              <a:spcBef>
                <a:spcPts val="1067"/>
              </a:spcBef>
              <a:spcAft>
                <a:spcPts val="0"/>
              </a:spcAft>
              <a:buClr>
                <a:srgbClr val="178CCB"/>
              </a:buClr>
              <a:buSzTx/>
              <a:buFont typeface="Arial" pitchFamily="34" charset="0"/>
              <a:buChar char="•"/>
              <a:tabLst/>
              <a:defRPr/>
            </a:pPr>
            <a:r>
              <a:rPr lang="en-US" sz="1600" spc="-95" dirty="0">
                <a:solidFill>
                  <a:srgbClr val="000000"/>
                </a:solidFill>
                <a:latin typeface="Calibri"/>
                <a:cs typeface="Calibri"/>
              </a:rPr>
              <a:t>MELD 15 cutoff  varies based on clinical decisions with patient &amp; transplant hepatologist</a:t>
            </a:r>
          </a:p>
          <a:p>
            <a:endParaRPr lang="en-US" dirty="0"/>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10</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488866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emphasize pain management here, as many people suffer from chronic pain. </a:t>
            </a:r>
          </a:p>
          <a:p>
            <a:r>
              <a:rPr lang="en-US" dirty="0"/>
              <a:t>12</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13</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976515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ton of liver ”detox” agents on the market that are very popular.  However, these agents do not have high quality research to support their use</a:t>
            </a:r>
          </a:p>
          <a:p>
            <a:r>
              <a:rPr lang="en-US" dirty="0"/>
              <a:t>Additionally, we frequently either do not know what all of the components in the supplement are (and their safety) and/or the pill contents do not match what is on the label.  </a:t>
            </a:r>
          </a:p>
          <a:p>
            <a:r>
              <a:rPr lang="en-US" dirty="0"/>
              <a:t>For these reasons, we frequently recommend against using these drugs. Some that have mixed or limited research to support their use but we think are safe include milk thistle and turmeric, to name a few.  </a:t>
            </a:r>
          </a:p>
          <a:p>
            <a:r>
              <a:rPr lang="en-US" dirty="0"/>
              <a:t>13</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14</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047683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Weight loss can be achieved by any dietary pattern and physical activity patterns that works best for you and this is an overview of what the recommendations are with regards to diet and lifestyle patterns.  The key is to maintain these habits in the long term. </a:t>
            </a:r>
          </a:p>
          <a:p>
            <a:r>
              <a:rPr lang="en-US" dirty="0"/>
              <a:t>One of the most most studied diets is the Mediterranean diet pattern. It contains fresh vegetables, fruits whole grains, olive oil,  and lean sources of protein. </a:t>
            </a:r>
          </a:p>
          <a:p>
            <a:pPr defTabSz="966612">
              <a:defRPr/>
            </a:pPr>
            <a:r>
              <a:rPr lang="en-US" dirty="0"/>
              <a:t>With regards to physical activity: It probably doesn’t matter what</a:t>
            </a:r>
            <a:r>
              <a:rPr lang="en-US" baseline="0" dirty="0"/>
              <a:t> specific type is done, and any increase in activity from your baseline activity is great. The key is to avoid sedentary behavior. We will delve more into the topic of diet, physical activity in sessions 4 and 5</a:t>
            </a:r>
          </a:p>
          <a:p>
            <a:pPr defTabSz="966612">
              <a:defRPr/>
            </a:pPr>
            <a:r>
              <a:rPr lang="en-US" baseline="0" dirty="0"/>
              <a:t>The square to the right contains foods and drinks that are not recommended and should be minimized. These are </a:t>
            </a:r>
            <a:r>
              <a:rPr lang="en-US" dirty="0"/>
              <a:t>highly processed foods or foods and drinks with added sugars</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16</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781698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17</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858924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with cirrhosis due to Metabolic syndrome are at a significantly higher risk of developing early heart problems that can increase the risk for a future cardiovascular event like heart attack or stroke. </a:t>
            </a:r>
          </a:p>
          <a:p>
            <a:r>
              <a:rPr lang="en-US" dirty="0"/>
              <a:t>The more components of metabolic syndrome and problems with the heart that someone has, the greater the risk for cardiovascular event like heart attack or stroke. </a:t>
            </a:r>
          </a:p>
          <a:p>
            <a:r>
              <a:rPr lang="en-US" dirty="0"/>
              <a:t>Because of this, we strongly recommend early recognition, prevention and treatment of the different components of metabolic syndrome</a:t>
            </a:r>
          </a:p>
          <a:p>
            <a:r>
              <a:rPr lang="en-US" dirty="0"/>
              <a:t>18</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18</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898613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Medications to treat metabolic syndrome can reduce CVD risk are safe and even have benefits to the liver!</a:t>
            </a:r>
          </a:p>
          <a:p>
            <a:r>
              <a:rPr lang="en-US" dirty="0"/>
              <a:t>Statins are medications that are used to control cholesterol and are safe for use in liver disease. Statins improve cardiovascular outcomes, decrease mortality and some studies have shown lower liver cancer risk in patients who have been on statins. </a:t>
            </a:r>
          </a:p>
          <a:p>
            <a:r>
              <a:rPr lang="en-US" dirty="0"/>
              <a:t>For DM metformin is used and can promote weight loss, improved liver </a:t>
            </a:r>
            <a:r>
              <a:rPr lang="en-US" dirty="0" err="1"/>
              <a:t>ezymes</a:t>
            </a:r>
            <a:r>
              <a:rPr lang="en-US" dirty="0"/>
              <a:t> and has possible anti-cancer effects</a:t>
            </a:r>
          </a:p>
          <a:p>
            <a:r>
              <a:rPr lang="en-US" dirty="0"/>
              <a:t>There are newer diabetes agents that have been studied, which can protect kidneys and improve cardiovascular disease. These medications also can promote weight loss and may improve NAFLD</a:t>
            </a:r>
          </a:p>
          <a:p>
            <a:r>
              <a:rPr lang="en-US" dirty="0"/>
              <a:t>Managing HTN is important to reduce stress on the heart, and carvedilol may be a good choice as it can also help with portal HTN. </a:t>
            </a:r>
          </a:p>
          <a:p>
            <a:endParaRPr lang="en-US" dirty="0"/>
          </a:p>
          <a:p>
            <a:r>
              <a:rPr lang="en-US" dirty="0"/>
              <a:t>19</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19</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494420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vitamin E, both of which were  found to improve steatohepatitis in clinical trials. Vitamin E is only given for people with NASH or likely NASH. </a:t>
            </a:r>
          </a:p>
          <a:p>
            <a:endParaRPr lang="en-US" dirty="0"/>
          </a:p>
          <a:p>
            <a:r>
              <a:rPr lang="en-US" dirty="0"/>
              <a:t>20</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20</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070204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Needs update?.</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21</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944228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PCP and the hepatologist rely on each other to provide collaborative care, and you play the most important role with lifestyle!</a:t>
            </a:r>
          </a:p>
          <a:p>
            <a:r>
              <a:rPr lang="en-US" dirty="0"/>
              <a:t>21</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22</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950025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Try your best to be on time</a:t>
            </a:r>
          </a:p>
          <a:p>
            <a:r>
              <a:rPr lang="en-US" dirty="0"/>
              <a:t>We would love to have 100% attendance for each of the 6 sessions, but we understand this may not be possible.  Please do let us know if you will not be able to attend. We do want to learn about barriers to sticking to a program such as this. </a:t>
            </a:r>
          </a:p>
          <a:p>
            <a:r>
              <a:rPr lang="en-US" dirty="0"/>
              <a:t>Participation is encouraged to the extent you are comfortable.  No question is silly or stupid. If you are thinking of a question, chances are someone else is as well, so we do hope you will feel comfortable to speak up or write something in the chat. </a:t>
            </a:r>
          </a:p>
          <a:p>
            <a:r>
              <a:rPr lang="en-US" dirty="0"/>
              <a:t>I as your group facilitator may modulate participant involvement (getting things back on track) make sure we are able to hear unique contributions of all. </a:t>
            </a:r>
          </a:p>
          <a:p>
            <a:r>
              <a:rPr lang="en-US" dirty="0"/>
              <a:t>The spirt of this program is SUPPORTIVE. I encourage you to talk about your own issues and how they connect with others. You may hear others share their experience; remember that what works for one may not work for another. </a:t>
            </a:r>
          </a:p>
          <a:p>
            <a:r>
              <a:rPr lang="en-US" dirty="0"/>
              <a:t>Please don’t give advice unless it is asked for. No one here, including me, should try to make any of you change your health behavior; rather, we can best support one another by respecting the decisions of each individual</a:t>
            </a:r>
          </a:p>
          <a:p>
            <a:endParaRPr lang="en-US" dirty="0"/>
          </a:p>
          <a:p>
            <a:endParaRPr lang="en-US" dirty="0"/>
          </a:p>
          <a:p>
            <a:r>
              <a:rPr lang="en-US" dirty="0"/>
              <a:t>9</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2</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818892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23</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214959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PAUSE and notice what are  the personal values that matter most to you:  What gives my life meaning? Some examples may be increasing energy or vitality, feeling more at peace, living longer, seeing kids grow...</a:t>
            </a:r>
          </a:p>
          <a:p>
            <a:r>
              <a:rPr lang="en-US" dirty="0"/>
              <a:t>Values are not goals, but they direct your goals</a:t>
            </a:r>
          </a:p>
          <a:p>
            <a:r>
              <a:rPr lang="en-US" dirty="0"/>
              <a:t>If you’re ready you can CHOOSE  1 or 2 health habits that you'd like to focus on for your own self-care. Also rate how important it is for you to work on it. </a:t>
            </a:r>
          </a:p>
          <a:p>
            <a:r>
              <a:rPr lang="en-US" dirty="0"/>
              <a:t>Some of you may be in the beginning phase of deciding what area you'd like to work on, while others are ready to break down those areas into smaller actions to move you in the direction that you want to go. </a:t>
            </a:r>
          </a:p>
          <a:p>
            <a:r>
              <a:rPr lang="en-US" dirty="0"/>
              <a:t>The goal tracker is tool that can help us break the bigger goals down into actionable steps. </a:t>
            </a:r>
          </a:p>
          <a:p>
            <a:endParaRPr lang="en-US" dirty="0"/>
          </a:p>
          <a:p>
            <a:r>
              <a:rPr lang="en-US" dirty="0"/>
              <a:t>I'll be meeting with each of you 1:1 to discuss this, and if you feel comfortable you can share your values and goals with the group as I'm doing the breakout sessions. </a:t>
            </a:r>
          </a:p>
          <a:p>
            <a:endParaRPr lang="en-US" dirty="0"/>
          </a:p>
          <a:p>
            <a:endParaRPr lang="en-US" dirty="0"/>
          </a:p>
          <a:p>
            <a:endParaRPr lang="en-US" dirty="0"/>
          </a:p>
          <a:p>
            <a:r>
              <a:rPr lang="en-US" dirty="0"/>
              <a:t>26</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26</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4088455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This is the Goal tracker that you received prior to this session, and it's a tool that you can use to break down your health habit goals, to help with self monitoring and with planning for obstacles.  </a:t>
            </a:r>
          </a:p>
          <a:p>
            <a:r>
              <a:rPr lang="en-US" dirty="0"/>
              <a:t>Built into the goal tracker is asking yourself how important the goal is on a scale of 0-10  (if you assign 5 or below, you may need to break the specific goal down to easier steps or choose another area)</a:t>
            </a:r>
          </a:p>
          <a:p>
            <a:r>
              <a:rPr lang="en-US" dirty="0"/>
              <a:t>The next column has you answer more specific questions about a small step you'd like to take, (specifically what you will do, when, where, how often, </a:t>
            </a:r>
            <a:r>
              <a:rPr lang="en-US" dirty="0" err="1"/>
              <a:t>ect</a:t>
            </a:r>
            <a:r>
              <a:rPr lang="en-US" dirty="0"/>
              <a:t>.)</a:t>
            </a:r>
          </a:p>
          <a:p>
            <a:r>
              <a:rPr lang="en-US" dirty="0"/>
              <a:t>It also has a column for you're doing now, what are the obstacles and how to overcome them, then to self-evaluate the challenges and successes. </a:t>
            </a:r>
          </a:p>
          <a:p>
            <a:endParaRPr lang="en-US" dirty="0"/>
          </a:p>
          <a:p>
            <a:r>
              <a:rPr lang="en-US" dirty="0"/>
              <a:t>SMART stands for: </a:t>
            </a:r>
          </a:p>
          <a:p>
            <a:r>
              <a:rPr lang="en-US" dirty="0"/>
              <a:t>Specific: specify the actions you will take, when and where you will do so, and who or what is involved. Example of a vague or non-specific goal: “I will spend more time with my kids.” A specific goal: “I will take the kids to the park on Saturday to play baseball.” A non-specific goal: “I will be more loving towards my wife.” A specific goal: “I will ring my wife at lunchtime and tell her I love her.” </a:t>
            </a:r>
          </a:p>
          <a:p>
            <a:r>
              <a:rPr lang="en-US" dirty="0"/>
              <a:t>Measurable or Meaningful: The goal should be personally meaningful to you. If it is genuinely guided by your values, as opposed to following a rigid rule, or trying to please others, or trying to avoid some pain, then it will be meaningful. If it lacks a sense of meaning or purpose, check in and see if it is really guided by your values. </a:t>
            </a:r>
          </a:p>
          <a:p>
            <a:r>
              <a:rPr lang="en-US" dirty="0" err="1"/>
              <a:t>Acheivable</a:t>
            </a:r>
            <a:r>
              <a:rPr lang="en-US" dirty="0"/>
              <a:t>/adaptive: Does the goal help you to take your life forwards in a direction that, as far as you can predict, is likely to improve the quality of that life? </a:t>
            </a:r>
          </a:p>
          <a:p>
            <a:r>
              <a:rPr lang="en-US" dirty="0"/>
              <a:t>Realistic: The goal should be realistically achievable. Take into account your health, competing demands on your time, financial status, and whether you have the skills to achieve it. </a:t>
            </a:r>
          </a:p>
          <a:p>
            <a:r>
              <a:rPr lang="en-US" dirty="0"/>
              <a:t>Time-bound: to increase the specificity of your goal, set a day, date and time for it. If this is not possible, set as accurate a time limit as you can </a:t>
            </a:r>
          </a:p>
          <a:p>
            <a:endParaRPr lang="en-US" dirty="0"/>
          </a:p>
          <a:p>
            <a:r>
              <a:rPr lang="en-US" dirty="0"/>
              <a:t>33</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27</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761153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introducing the food diary today for you to think about tracking your daily food intake. This diary also contains columns on where and how you are eating, promoting mindful eating. </a:t>
            </a:r>
          </a:p>
          <a:p>
            <a:r>
              <a:rPr lang="en-US" dirty="0"/>
              <a:t>Keeping a food diary is associated with greater success with weight loss or maintenance of weight loss.</a:t>
            </a:r>
          </a:p>
          <a:p>
            <a:r>
              <a:rPr lang="en-US" dirty="0"/>
              <a:t>Some people also use Smart phone apps and some of you may already be doing this.  </a:t>
            </a:r>
          </a:p>
          <a:p>
            <a:r>
              <a:rPr lang="en-US" dirty="0"/>
              <a:t>34</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28</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362184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28</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29</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3360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C67CF-F0C2-8A10-6384-3CC62F7CA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191B7-3EA3-0F1E-657E-D26BC087EF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D478F9-E733-5708-871A-D21CF6360710}"/>
              </a:ext>
            </a:extLst>
          </p:cNvPr>
          <p:cNvSpPr>
            <a:spLocks noGrp="1"/>
          </p:cNvSpPr>
          <p:nvPr>
            <p:ph type="body" idx="1"/>
          </p:nvPr>
        </p:nvSpPr>
        <p:spPr/>
        <p:txBody>
          <a:bodyPr/>
          <a:lstStyle/>
          <a:p>
            <a:pPr marL="0" indent="0">
              <a:buNone/>
            </a:pPr>
            <a:r>
              <a:rPr lang="en-US" dirty="0"/>
              <a:t>Check in about homework and introduce Pause, Notice Choose </a:t>
            </a:r>
          </a:p>
          <a:p>
            <a:pPr marL="0" indent="0">
              <a:buNone/>
            </a:pPr>
            <a:r>
              <a:rPr lang="en-US" dirty="0"/>
              <a:t>Pause/Notice/Choose is a practical tool that we can use for self-reflection or self-awareness- it's a simple quick activity that we can do every day to help us to notice automatic thoughts or habits that we've developed and to really start to choose alternative thoughts based on evidence.</a:t>
            </a:r>
          </a:p>
          <a:p>
            <a:endParaRPr lang="en-US" dirty="0"/>
          </a:p>
          <a:p>
            <a:r>
              <a:rPr lang="en-US" dirty="0"/>
              <a:t>24</a:t>
            </a:r>
          </a:p>
          <a:p>
            <a:endParaRPr lang="en-US" dirty="0"/>
          </a:p>
        </p:txBody>
      </p:sp>
      <p:sp>
        <p:nvSpPr>
          <p:cNvPr id="4" name="Slide Number Placeholder 3">
            <a:extLst>
              <a:ext uri="{FF2B5EF4-FFF2-40B4-BE49-F238E27FC236}">
                <a16:creationId xmlns:a16="http://schemas.microsoft.com/office/drawing/2014/main" id="{4CEA10A3-8427-D2E3-6101-892B8B1E807F}"/>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3</a:t>
            </a:fld>
            <a:endParaRPr lang="en-US" dirty="0">
              <a:solidFill>
                <a:srgbClr val="052049"/>
              </a:solidFill>
            </a:endParaRPr>
          </a:p>
        </p:txBody>
      </p:sp>
      <p:sp>
        <p:nvSpPr>
          <p:cNvPr id="5" name="Footer Placeholder 4">
            <a:extLst>
              <a:ext uri="{FF2B5EF4-FFF2-40B4-BE49-F238E27FC236}">
                <a16:creationId xmlns:a16="http://schemas.microsoft.com/office/drawing/2014/main" id="{3CEE531C-F2F5-4703-F18C-48D3BCDBAAAF}"/>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712489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396" marR="0" lvl="0" indent="-152396" algn="l" defTabSz="1219170" rtl="0" eaLnBrk="1" fontAlgn="auto" latinLnBrk="0" hangingPunct="1">
              <a:lnSpc>
                <a:spcPct val="100000"/>
              </a:lnSpc>
              <a:spcBef>
                <a:spcPts val="1067"/>
              </a:spcBef>
              <a:spcAft>
                <a:spcPts val="0"/>
              </a:spcAft>
              <a:buClr>
                <a:srgbClr val="178CCB"/>
              </a:buClr>
              <a:buSzTx/>
              <a:buFont typeface="Arial" pitchFamily="34" charset="0"/>
              <a:buChar char="•"/>
              <a:tabLst/>
              <a:defRPr/>
            </a:pPr>
            <a:r>
              <a:rPr lang="en-US" dirty="0"/>
              <a:t>Last session we discussed how ongoing injury can lead to liver related complications and focused on Liver cancer risk. Today we will be focusing on other liver related complications and how to mitigate the risk for this. </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4</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939729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0A982-54A2-A636-8D08-F43646385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59BDA9-96C3-066C-E46D-94073D8123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1C3295-0F50-BA70-85C7-FEA05031E727}"/>
              </a:ext>
            </a:extLst>
          </p:cNvPr>
          <p:cNvSpPr>
            <a:spLocks noGrp="1"/>
          </p:cNvSpPr>
          <p:nvPr>
            <p:ph type="body" idx="1"/>
          </p:nvPr>
        </p:nvSpPr>
        <p:spPr/>
        <p:txBody>
          <a:bodyPr/>
          <a:lstStyle/>
          <a:p>
            <a:r>
              <a:rPr lang="en-US" dirty="0"/>
              <a:t>Cirrhosis is a continuum or range of different stages with a lot of variation among people- not always linear</a:t>
            </a:r>
          </a:p>
          <a:p>
            <a:r>
              <a:rPr lang="en-US" dirty="0"/>
              <a:t>Although there are changes in its architecture from liver scarring, it may still function normally without symptoms for a long time because it’s a very tough (resilient) organ and remarkable ability to bounce back.</a:t>
            </a:r>
          </a:p>
          <a:p>
            <a:r>
              <a:rPr lang="en-US" dirty="0"/>
              <a:t>“compensated cirrhosis” means that the liver is able to compensate for the damage in it. It’s a long, silent asymptomatic stage that can last for many years.</a:t>
            </a:r>
          </a:p>
          <a:p>
            <a:endParaRPr lang="en-US" dirty="0"/>
          </a:p>
          <a:p>
            <a:endParaRPr lang="en-US" dirty="0"/>
          </a:p>
        </p:txBody>
      </p:sp>
      <p:sp>
        <p:nvSpPr>
          <p:cNvPr id="4" name="Slide Number Placeholder 3">
            <a:extLst>
              <a:ext uri="{FF2B5EF4-FFF2-40B4-BE49-F238E27FC236}">
                <a16:creationId xmlns:a16="http://schemas.microsoft.com/office/drawing/2014/main" id="{526E4F54-EA6C-FEC0-AB3E-CC28003AAB56}"/>
              </a:ext>
            </a:extLst>
          </p:cNvPr>
          <p:cNvSpPr>
            <a:spLocks noGrp="1"/>
          </p:cNvSpPr>
          <p:nvPr>
            <p:ph type="sldNum" sz="quarter" idx="5"/>
          </p:nvPr>
        </p:nvSpPr>
        <p:spPr/>
        <p:txBody>
          <a:bodyPr/>
          <a:lstStyle/>
          <a:p>
            <a:pPr algn="r"/>
            <a:fld id="{111E5896-917A-4035-A860-408E1EC3CD51}" type="slidenum">
              <a:rPr lang="en-US" smtClean="0">
                <a:solidFill>
                  <a:srgbClr val="052049"/>
                </a:solidFill>
              </a:rPr>
              <a:pPr algn="r"/>
              <a:t>5</a:t>
            </a:fld>
            <a:endParaRPr lang="en-US" dirty="0">
              <a:solidFill>
                <a:srgbClr val="052049"/>
              </a:solidFill>
            </a:endParaRPr>
          </a:p>
        </p:txBody>
      </p:sp>
      <p:sp>
        <p:nvSpPr>
          <p:cNvPr id="5" name="Footer Placeholder 4">
            <a:extLst>
              <a:ext uri="{FF2B5EF4-FFF2-40B4-BE49-F238E27FC236}">
                <a16:creationId xmlns:a16="http://schemas.microsoft.com/office/drawing/2014/main" id="{EA35DBA3-7EBD-E8FB-5F4E-06C666BC7154}"/>
              </a:ext>
            </a:extLst>
          </p:cNvPr>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626461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liver gets scarred, it becomes hard, blocking the flow of blood through it.  Much like what happens in a traffic jam, it can cause a back flow of blood in the portal vein, which is a vessel that carries blood to the liver from the stomach, spleen stomach and GI tract. This is what is called portal hypertension. </a:t>
            </a:r>
          </a:p>
          <a:p>
            <a:r>
              <a:rPr lang="en-US" dirty="0"/>
              <a:t>Thinking of a traffic jam that leads to more congestion over a long period of time, in portal hypertension, blood can back up into the spleen- causing it to be enlarged (splenomegaly). </a:t>
            </a:r>
          </a:p>
          <a:p>
            <a:r>
              <a:rPr lang="en-US" dirty="0"/>
              <a:t>And like the cars that will search x alternate routes in a traffic jam, in portal hypertension some new veins start to grow-- These veins are called collateral veins, and they often develop around the stomach and esophagus (or food pipe)</a:t>
            </a:r>
          </a:p>
          <a:p>
            <a:r>
              <a:rPr lang="en-US" dirty="0"/>
              <a:t>Portal hypertension also is what drives the development of decompensated cirrhosis, or the development of clinical symptoms</a:t>
            </a:r>
          </a:p>
          <a:p>
            <a:endParaRPr lang="en-US" dirty="0"/>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6</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377296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exactly are varices and why do they matter? </a:t>
            </a:r>
          </a:p>
          <a:p>
            <a:r>
              <a:rPr lang="en-US" dirty="0"/>
              <a:t>Varices are enlarged veins which appear in the stomach and more often in the esophagus (the pipe that goes to the stomach)</a:t>
            </a:r>
          </a:p>
          <a:p>
            <a:r>
              <a:rPr lang="en-US" dirty="0"/>
              <a:t>They may be small, medium or large in size. When they are large these veins are at high risk for bleeding, which can be life threatening. </a:t>
            </a:r>
          </a:p>
          <a:p>
            <a:r>
              <a:rPr lang="en-US" dirty="0"/>
              <a:t>45-50% of people with cirrhosis develop varices so people with cirrhosis should be considered for an EGD to prevent bleeding</a:t>
            </a:r>
          </a:p>
          <a:p>
            <a:endParaRPr lang="en-US" dirty="0"/>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7</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025706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We discussed the potential for bleeding from varices, and your clinician will ask if you’ve noticed black or bloody stools or in throw up. This can be a medical emergency and if you notice any of these symptoms we generally would recommend a visit to the emergency room.</a:t>
            </a:r>
          </a:p>
          <a:p>
            <a:r>
              <a:rPr lang="en-US" dirty="0"/>
              <a:t>Ascites is fluid buildup as a result of portal HTN and also low albumin in the blood.</a:t>
            </a:r>
          </a:p>
          <a:p>
            <a:r>
              <a:rPr lang="en-US" dirty="0"/>
              <a:t>Treatment: salt intake should be very low, read labels. Water follows salt.  The diuretics are medications that help your kidney to remove fluids by making you urinate more, and require lab tests to check the kidney and electrolytes.</a:t>
            </a:r>
          </a:p>
          <a:p>
            <a:r>
              <a:rPr lang="en-US" dirty="0"/>
              <a:t>Hepatic encephalopathy is a condition that is caused by toxins (ammonia) build-up in the blood stream and this can range from mild symptoms of foggy thinking and change in sleep patterns to confusion. </a:t>
            </a:r>
          </a:p>
          <a:p>
            <a:endParaRPr lang="en-US" dirty="0"/>
          </a:p>
          <a:p>
            <a:r>
              <a:rPr lang="en-US" dirty="0"/>
              <a:t>Other organ systems may also be affected.</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8</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612550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Blood tests may also change over time.</a:t>
            </a:r>
          </a:p>
          <a:p>
            <a:r>
              <a:rPr lang="en-US" dirty="0"/>
              <a:t>In compensated cirrhosis, liver tests are normal. Sometimes the platelet count is low, and this can be more pronounced when the spleen is enlarged, however the platelet count is not a liver function test per se.</a:t>
            </a:r>
          </a:p>
          <a:p>
            <a:r>
              <a:rPr lang="en-US" dirty="0"/>
              <a:t>In the stage where portal hypertension occurs there may be mild abnormalities in liver function tests, and in the decompensated stage we often see the abnormal albumin, bilirubin and INR tests. If you remember from the first session, these tests reflect some of the functions of the liver to produce protein and clotting factors as well as remove blood toxins.</a:t>
            </a:r>
          </a:p>
          <a:p>
            <a:r>
              <a:rPr lang="en-US" dirty="0"/>
              <a:t>9</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9</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2838400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2.xml"/><Relationship Id="rId5" Type="http://schemas.openxmlformats.org/officeDocument/2006/relationships/image" Target="../media/image32.jpeg"/><Relationship Id="rId4" Type="http://schemas.openxmlformats.org/officeDocument/2006/relationships/image" Target="../media/image22.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40.emf"/><Relationship Id="rId4" Type="http://schemas.openxmlformats.org/officeDocument/2006/relationships/image" Target="../media/image35.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1.jpeg"/><Relationship Id="rId1" Type="http://schemas.openxmlformats.org/officeDocument/2006/relationships/slideMaster" Target="../slideMasters/slideMaster2.xml"/><Relationship Id="rId6" Type="http://schemas.openxmlformats.org/officeDocument/2006/relationships/image" Target="../media/image35.jpe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Whi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70960" y="629135"/>
            <a:ext cx="1743437" cy="1130005"/>
          </a:xfrm>
          <a:prstGeom prst="rect">
            <a:avLst/>
          </a:prstGeom>
        </p:spPr>
      </p:pic>
      <p:sp>
        <p:nvSpPr>
          <p:cNvPr id="2" name="Rectangle 1"/>
          <p:cNvSpPr/>
          <p:nvPr userDrawn="1"/>
        </p:nvSpPr>
        <p:spPr bwMode="auto">
          <a:xfrm>
            <a:off x="212035" y="5764696"/>
            <a:ext cx="11979965" cy="1093304"/>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22" name="Title 15"/>
          <p:cNvSpPr>
            <a:spLocks noGrp="1"/>
          </p:cNvSpPr>
          <p:nvPr>
            <p:ph type="title" hasCustomPrompt="1"/>
          </p:nvPr>
        </p:nvSpPr>
        <p:spPr>
          <a:xfrm>
            <a:off x="398935" y="2504663"/>
            <a:ext cx="8188479" cy="1749284"/>
          </a:xfrm>
        </p:spPr>
        <p:txBody>
          <a:bodyPr anchor="b">
            <a:noAutofit/>
          </a:bodyPr>
          <a:lstStyle>
            <a:lvl1pPr>
              <a:defRPr sz="4800" b="0" i="0" baseline="0">
                <a:solidFill>
                  <a:schemeClr val="tx1"/>
                </a:solidFill>
                <a:latin typeface="+mj-lt"/>
                <a:ea typeface="Helvetica Neue" panose="02000503000000020004" pitchFamily="2" charset="0"/>
                <a:cs typeface="Arial" panose="020B0604020202020204" pitchFamily="34" charset="0"/>
              </a:defRPr>
            </a:lvl1pPr>
          </a:lstStyle>
          <a:p>
            <a:r>
              <a:rPr lang="en-US" dirty="0"/>
              <a:t>Title Here</a:t>
            </a:r>
          </a:p>
        </p:txBody>
      </p:sp>
      <p:sp>
        <p:nvSpPr>
          <p:cNvPr id="23" name="Date Placeholder 4"/>
          <p:cNvSpPr>
            <a:spLocks noGrp="1"/>
          </p:cNvSpPr>
          <p:nvPr>
            <p:ph type="dt" sz="half" idx="2"/>
          </p:nvPr>
        </p:nvSpPr>
        <p:spPr>
          <a:xfrm>
            <a:off x="425600" y="6155226"/>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24" name="Text Placeholder 2"/>
          <p:cNvSpPr>
            <a:spLocks noGrp="1"/>
          </p:cNvSpPr>
          <p:nvPr>
            <p:ph type="body" sz="quarter" idx="10" hasCustomPrompt="1"/>
          </p:nvPr>
        </p:nvSpPr>
        <p:spPr>
          <a:xfrm>
            <a:off x="423461" y="5469677"/>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25" name="Text Placeholder 3"/>
          <p:cNvSpPr>
            <a:spLocks noGrp="1"/>
          </p:cNvSpPr>
          <p:nvPr>
            <p:ph type="body" sz="quarter" idx="15" hasCustomPrompt="1"/>
          </p:nvPr>
        </p:nvSpPr>
        <p:spPr>
          <a:xfrm>
            <a:off x="403755" y="4246881"/>
            <a:ext cx="8196909"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7630735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2: Cirrhosis Part II</a:t>
            </a:r>
            <a:endParaRPr lang="en-US" dirty="0"/>
          </a:p>
        </p:txBody>
      </p:sp>
      <p:sp>
        <p:nvSpPr>
          <p:cNvPr id="5" name="Slide Number Placeholder 4"/>
          <p:cNvSpPr>
            <a:spLocks noGrp="1"/>
          </p:cNvSpPr>
          <p:nvPr>
            <p:ph type="sldNum"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7" name="TextBox 6"/>
          <p:cNvSpPr txBox="1"/>
          <p:nvPr userDrawn="1"/>
        </p:nvSpPr>
        <p:spPr bwMode="auto">
          <a:xfrm>
            <a:off x="609605" y="265044"/>
            <a:ext cx="1590260" cy="2831544"/>
          </a:xfrm>
          <a:prstGeom prst="rect">
            <a:avLst/>
          </a:prstGeom>
          <a:noFill/>
          <a:ln w="19050" algn="ctr">
            <a:noFill/>
            <a:miter lim="800000"/>
            <a:headEnd/>
            <a:tailEnd/>
          </a:ln>
        </p:spPr>
        <p:txBody>
          <a:bodyPr wrap="square" lIns="0" tIns="0" rIns="0" bIns="0" rtlCol="0">
            <a:spAutoFit/>
          </a:bodyPr>
          <a:lstStyle/>
          <a:p>
            <a:r>
              <a:rPr lang="en-US" sz="18400" b="0" i="0" dirty="0">
                <a:solidFill>
                  <a:schemeClr val="accent1"/>
                </a:solidFill>
                <a:latin typeface="Arial" panose="020B0604020202020204" pitchFamily="34" charset="0"/>
                <a:ea typeface="Helvetica Neue" panose="02000503000000020004" pitchFamily="2" charset="0"/>
                <a:cs typeface="Arial" panose="020B0604020202020204" pitchFamily="34" charset="0"/>
              </a:rPr>
              <a:t>“</a:t>
            </a:r>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2"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dirty="0"/>
              <a:t>Author’s Name</a:t>
            </a:r>
          </a:p>
        </p:txBody>
      </p:sp>
      <p:sp>
        <p:nvSpPr>
          <p:cNvPr id="13"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6208254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Navy">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2: Cirrhosis Part II</a:t>
            </a:r>
            <a:endParaRPr lang="en-US" dirty="0"/>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2339688"/>
            <a:ext cx="8791011" cy="1906851"/>
          </a:xfrm>
        </p:spPr>
        <p:txBody>
          <a:bodyPr anchor="ctr">
            <a:noAutofit/>
          </a:bodyPr>
          <a:lstStyle>
            <a:lvl1pPr>
              <a:defRPr sz="4800" b="0" i="0" baseline="0">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
        <p:nvSpPr>
          <p:cNvPr id="2" name="Rectangle 1"/>
          <p:cNvSpPr/>
          <p:nvPr userDrawn="1"/>
        </p:nvSpPr>
        <p:spPr bwMode="auto">
          <a:xfrm>
            <a:off x="4" y="2358889"/>
            <a:ext cx="331305" cy="188180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1682205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 Teal">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2: Cirrhosis Part II</a:t>
            </a:r>
            <a:endParaRPr lang="en-US" dirty="0"/>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2339688"/>
            <a:ext cx="8791011" cy="1906851"/>
          </a:xfrm>
        </p:spPr>
        <p:txBody>
          <a:bodyPr anchor="ctr">
            <a:noAutofit/>
          </a:bodyPr>
          <a:lstStyle>
            <a:lvl1pPr>
              <a:defRPr sz="4800" b="0" i="0" baseline="0">
                <a:solidFill>
                  <a:schemeClr val="accent2"/>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
        <p:nvSpPr>
          <p:cNvPr id="2" name="Rectangle 1"/>
          <p:cNvSpPr/>
          <p:nvPr userDrawn="1"/>
        </p:nvSpPr>
        <p:spPr bwMode="auto">
          <a:xfrm>
            <a:off x="4" y="2358889"/>
            <a:ext cx="331305" cy="188180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accent2"/>
              </a:solidFill>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213834255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Session 2: Cirrhosis Part II</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2339688"/>
            <a:ext cx="8791011" cy="1906851"/>
          </a:xfrm>
        </p:spPr>
        <p:txBody>
          <a:bodyPr anchor="ctr">
            <a:noAutofit/>
          </a:bodyPr>
          <a:lstStyle>
            <a:lvl1pPr>
              <a:defRPr sz="4800" b="0" i="0" baseline="0">
                <a:solidFill>
                  <a:schemeClr val="accent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
        <p:nvSpPr>
          <p:cNvPr id="2" name="Rectangle 1"/>
          <p:cNvSpPr/>
          <p:nvPr userDrawn="1"/>
        </p:nvSpPr>
        <p:spPr bwMode="auto">
          <a:xfrm>
            <a:off x="4" y="2358889"/>
            <a:ext cx="331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Tree>
    <p:extLst>
      <p:ext uri="{BB962C8B-B14F-4D97-AF65-F5344CB8AC3E}">
        <p14:creationId xmlns:p14="http://schemas.microsoft.com/office/powerpoint/2010/main" val="68594464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8700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losing with logo – 1">
    <p:bg>
      <p:bgRef idx="1001">
        <a:schemeClr val="bg1"/>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5153582" y="2710217"/>
            <a:ext cx="2094721" cy="136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5713" y="2716696"/>
            <a:ext cx="2099235" cy="1364973"/>
          </a:xfrm>
          <a:prstGeom prst="rect">
            <a:avLst/>
          </a:prstGeom>
        </p:spPr>
      </p:pic>
    </p:spTree>
    <p:extLst>
      <p:ext uri="{BB962C8B-B14F-4D97-AF65-F5344CB8AC3E}">
        <p14:creationId xmlns:p14="http://schemas.microsoft.com/office/powerpoint/2010/main" val="14066553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losing with logo – 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2284" y="2513068"/>
            <a:ext cx="1832365" cy="1831867"/>
          </a:xfrm>
          <a:prstGeom prst="rect">
            <a:avLst/>
          </a:prstGeom>
        </p:spPr>
      </p:pic>
    </p:spTree>
    <p:extLst>
      <p:ext uri="{BB962C8B-B14F-4D97-AF65-F5344CB8AC3E}">
        <p14:creationId xmlns:p14="http://schemas.microsoft.com/office/powerpoint/2010/main" val="18011672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pic>
        <p:nvPicPr>
          <p:cNvPr id="11" name="Picture 10">
            <a:extLst>
              <a:ext uri="{FF2B5EF4-FFF2-40B4-BE49-F238E27FC236}">
                <a16:creationId xmlns:a16="http://schemas.microsoft.com/office/drawing/2014/main" id="{360D46ED-C45A-5D4E-AA02-EF9EDB0FA1C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2920" y="322269"/>
            <a:ext cx="1083733" cy="1083733"/>
          </a:xfrm>
          <a:prstGeom prst="rect">
            <a:avLst/>
          </a:prstGeom>
        </p:spPr>
      </p:pic>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752861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6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1" name="Picture 10">
            <a:extLst>
              <a:ext uri="{FF2B5EF4-FFF2-40B4-BE49-F238E27FC236}">
                <a16:creationId xmlns:a16="http://schemas.microsoft.com/office/drawing/2014/main" id="{7BC7F4D8-5A99-1448-8564-FCC90659795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2920" y="322269"/>
            <a:ext cx="1083733" cy="1083733"/>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C7B8961A-B94A-D843-9BDD-2DC2524C1E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2920" y="322269"/>
            <a:ext cx="1083733" cy="1083733"/>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70960" y="637901"/>
            <a:ext cx="1729936" cy="1121255"/>
          </a:xfrm>
          <a:prstGeom prst="rect">
            <a:avLst/>
          </a:prstGeom>
        </p:spPr>
      </p:pic>
      <p:sp>
        <p:nvSpPr>
          <p:cNvPr id="2" name="Rectangle 1"/>
          <p:cNvSpPr/>
          <p:nvPr userDrawn="1"/>
        </p:nvSpPr>
        <p:spPr bwMode="auto">
          <a:xfrm>
            <a:off x="212035" y="5764696"/>
            <a:ext cx="11979965" cy="109330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55226"/>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7" name="Text Placeholder 3"/>
          <p:cNvSpPr>
            <a:spLocks noGrp="1"/>
          </p:cNvSpPr>
          <p:nvPr>
            <p:ph type="body" sz="quarter" idx="15" hasCustomPrompt="1"/>
          </p:nvPr>
        </p:nvSpPr>
        <p:spPr>
          <a:xfrm>
            <a:off x="403755" y="4246881"/>
            <a:ext cx="8196909"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0" name="Text Placeholder 2"/>
          <p:cNvSpPr>
            <a:spLocks noGrp="1"/>
          </p:cNvSpPr>
          <p:nvPr>
            <p:ph type="body" sz="quarter" idx="10" hasCustomPrompt="1"/>
          </p:nvPr>
        </p:nvSpPr>
        <p:spPr>
          <a:xfrm>
            <a:off x="423461" y="5469677"/>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1" name="Title 15">
            <a:extLst>
              <a:ext uri="{FF2B5EF4-FFF2-40B4-BE49-F238E27FC236}">
                <a16:creationId xmlns:a16="http://schemas.microsoft.com/office/drawing/2014/main" id="{A8F50CE7-BE49-DF46-A309-403467331352}"/>
              </a:ext>
            </a:extLst>
          </p:cNvPr>
          <p:cNvSpPr>
            <a:spLocks noGrp="1"/>
          </p:cNvSpPr>
          <p:nvPr>
            <p:ph type="title" hasCustomPrompt="1"/>
          </p:nvPr>
        </p:nvSpPr>
        <p:spPr>
          <a:xfrm>
            <a:off x="398935" y="2504663"/>
            <a:ext cx="8188479" cy="1749284"/>
          </a:xfrm>
        </p:spPr>
        <p:txBody>
          <a:bodyPr anchor="b">
            <a:noAutofit/>
          </a:bodyPr>
          <a:lstStyle>
            <a:lvl1pPr>
              <a:defRPr sz="4800" b="0" i="0" baseline="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Title Here</a:t>
            </a:r>
          </a:p>
        </p:txBody>
      </p:sp>
    </p:spTree>
    <p:extLst>
      <p:ext uri="{BB962C8B-B14F-4D97-AF65-F5344CB8AC3E}">
        <p14:creationId xmlns:p14="http://schemas.microsoft.com/office/powerpoint/2010/main" val="5304207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18" name="Picture 17">
            <a:extLst>
              <a:ext uri="{FF2B5EF4-FFF2-40B4-BE49-F238E27FC236}">
                <a16:creationId xmlns:a16="http://schemas.microsoft.com/office/drawing/2014/main" id="{845348B5-ADBC-3742-81A7-0E4C003890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2920" y="322270"/>
            <a:ext cx="1083733" cy="1083439"/>
          </a:xfrm>
          <a:prstGeom prst="rect">
            <a:avLst/>
          </a:prstGeom>
        </p:spPr>
      </p:pic>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C7B8961A-B94A-D843-9BDD-2DC2524C1E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2920" y="322269"/>
            <a:ext cx="1083733" cy="1083733"/>
          </a:xfrm>
          <a:prstGeom prst="rect">
            <a:avLst/>
          </a:prstGeom>
        </p:spPr>
      </p:pic>
    </p:spTree>
    <p:extLst>
      <p:ext uri="{BB962C8B-B14F-4D97-AF65-F5344CB8AC3E}">
        <p14:creationId xmlns:p14="http://schemas.microsoft.com/office/powerpoint/2010/main" val="22554957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C7B8961A-B94A-D843-9BDD-2DC2524C1E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2920" y="322269"/>
            <a:ext cx="1083733" cy="1083733"/>
          </a:xfrm>
          <a:prstGeom prst="rect">
            <a:avLst/>
          </a:prstGeom>
        </p:spPr>
      </p:pic>
    </p:spTree>
    <p:extLst>
      <p:ext uri="{BB962C8B-B14F-4D97-AF65-F5344CB8AC3E}">
        <p14:creationId xmlns:p14="http://schemas.microsoft.com/office/powerpoint/2010/main" val="27796850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C7B8961A-B94A-D843-9BDD-2DC2524C1E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2920" y="322269"/>
            <a:ext cx="1083733" cy="1083733"/>
          </a:xfrm>
          <a:prstGeom prst="rect">
            <a:avLst/>
          </a:prstGeom>
        </p:spPr>
      </p:pic>
    </p:spTree>
    <p:extLst>
      <p:ext uri="{BB962C8B-B14F-4D97-AF65-F5344CB8AC3E}">
        <p14:creationId xmlns:p14="http://schemas.microsoft.com/office/powerpoint/2010/main" val="32970062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pic>
        <p:nvPicPr>
          <p:cNvPr id="11" name="Picture 10">
            <a:extLst>
              <a:ext uri="{FF2B5EF4-FFF2-40B4-BE49-F238E27FC236}">
                <a16:creationId xmlns:a16="http://schemas.microsoft.com/office/drawing/2014/main" id="{AB461EED-DF40-EF49-BA4F-8A8FD2939BA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47215" y="405152"/>
            <a:ext cx="1303821" cy="1303821"/>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9563316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35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9" name="Picture 8">
            <a:extLst>
              <a:ext uri="{FF2B5EF4-FFF2-40B4-BE49-F238E27FC236}">
                <a16:creationId xmlns:a16="http://schemas.microsoft.com/office/drawing/2014/main" id="{F28021FC-6CE9-D549-BE7A-5D94B0888C2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47215" y="405152"/>
            <a:ext cx="1303821" cy="1303821"/>
          </a:xfrm>
          <a:prstGeom prst="rect">
            <a:avLst/>
          </a:prstGeom>
        </p:spPr>
      </p:pic>
    </p:spTree>
    <p:extLst>
      <p:ext uri="{BB962C8B-B14F-4D97-AF65-F5344CB8AC3E}">
        <p14:creationId xmlns:p14="http://schemas.microsoft.com/office/powerpoint/2010/main" val="32660650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35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9" name="Picture 8">
            <a:extLst>
              <a:ext uri="{FF2B5EF4-FFF2-40B4-BE49-F238E27FC236}">
                <a16:creationId xmlns:a16="http://schemas.microsoft.com/office/drawing/2014/main" id="{F7AD5338-76BD-4C47-9834-F2629B5325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7215" y="405152"/>
            <a:ext cx="1303821" cy="1303821"/>
          </a:xfrm>
          <a:prstGeom prst="rect">
            <a:avLst/>
          </a:prstGeom>
        </p:spPr>
      </p:pic>
    </p:spTree>
    <p:extLst>
      <p:ext uri="{BB962C8B-B14F-4D97-AF65-F5344CB8AC3E}">
        <p14:creationId xmlns:p14="http://schemas.microsoft.com/office/powerpoint/2010/main" val="2286180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35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D478ACD5-01D7-EA49-A1A8-0D5AC50A0B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9575" y="407827"/>
            <a:ext cx="1332975" cy="1332612"/>
          </a:xfrm>
          <a:prstGeom prst="rect">
            <a:avLst/>
          </a:prstGeom>
        </p:spPr>
      </p:pic>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2" name="Picture 1">
            <a:extLst>
              <a:ext uri="{FF2B5EF4-FFF2-40B4-BE49-F238E27FC236}">
                <a16:creationId xmlns:a16="http://schemas.microsoft.com/office/drawing/2014/main" id="{504723CD-1F5B-804C-A079-FE3D1017AF2B}"/>
              </a:ext>
            </a:extLst>
          </p:cNvPr>
          <p:cNvPicPr>
            <a:picLocks noChangeAspect="1"/>
          </p:cNvPicPr>
          <p:nvPr userDrawn="1"/>
        </p:nvPicPr>
        <p:blipFill rotWithShape="1">
          <a:blip r:embed="rId3" cstate="screen">
            <a:alphaModFix amt="45000"/>
            <a:extLst>
              <a:ext uri="{28A0092B-C50C-407E-A947-70E740481C1C}">
                <a14:useLocalDpi xmlns:a14="http://schemas.microsoft.com/office/drawing/2010/main"/>
              </a:ext>
            </a:extLst>
          </a:blip>
          <a:srcRect r="32084"/>
          <a:stretch/>
        </p:blipFill>
        <p:spPr>
          <a:xfrm>
            <a:off x="2992717" y="244782"/>
            <a:ext cx="9199283" cy="2249132"/>
          </a:xfrm>
          <a:prstGeom prst="rect">
            <a:avLst/>
          </a:prstGeom>
        </p:spPr>
      </p:pic>
    </p:spTree>
    <p:extLst>
      <p:ext uri="{BB962C8B-B14F-4D97-AF65-F5344CB8AC3E}">
        <p14:creationId xmlns:p14="http://schemas.microsoft.com/office/powerpoint/2010/main" val="25139842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pos="35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Session 2: Cirrhosis Part II</a:t>
            </a:r>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752162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Session 2: Cirrhosis Part II</a:t>
            </a:r>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755746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212035" y="5764696"/>
            <a:ext cx="11979965" cy="1093304"/>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4" name="Title 15"/>
          <p:cNvSpPr>
            <a:spLocks noGrp="1"/>
          </p:cNvSpPr>
          <p:nvPr>
            <p:ph type="title" hasCustomPrompt="1"/>
          </p:nvPr>
        </p:nvSpPr>
        <p:spPr>
          <a:xfrm>
            <a:off x="398935" y="2504663"/>
            <a:ext cx="8188479" cy="1749284"/>
          </a:xfrm>
        </p:spPr>
        <p:txBody>
          <a:bodyPr anchor="b">
            <a:noAutofit/>
          </a:bodyPr>
          <a:lstStyle>
            <a:lvl1pPr>
              <a:defRPr sz="4800" b="0" i="0" baseline="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Title Here</a:t>
            </a:r>
          </a:p>
        </p:txBody>
      </p:sp>
      <p:sp>
        <p:nvSpPr>
          <p:cNvPr id="15" name="Date Placeholder 4"/>
          <p:cNvSpPr>
            <a:spLocks noGrp="1"/>
          </p:cNvSpPr>
          <p:nvPr>
            <p:ph type="dt" sz="half" idx="2"/>
          </p:nvPr>
        </p:nvSpPr>
        <p:spPr>
          <a:xfrm>
            <a:off x="425600" y="6155226"/>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7" name="Text Placeholder 3"/>
          <p:cNvSpPr>
            <a:spLocks noGrp="1"/>
          </p:cNvSpPr>
          <p:nvPr>
            <p:ph type="body" sz="quarter" idx="15" hasCustomPrompt="1"/>
          </p:nvPr>
        </p:nvSpPr>
        <p:spPr>
          <a:xfrm>
            <a:off x="403755" y="4246881"/>
            <a:ext cx="8196909"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0" name="Text Placeholder 2"/>
          <p:cNvSpPr>
            <a:spLocks noGrp="1"/>
          </p:cNvSpPr>
          <p:nvPr>
            <p:ph type="body" sz="quarter" idx="10" hasCustomPrompt="1"/>
          </p:nvPr>
        </p:nvSpPr>
        <p:spPr>
          <a:xfrm>
            <a:off x="423461" y="5469677"/>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Picture 8">
            <a:extLst>
              <a:ext uri="{FF2B5EF4-FFF2-40B4-BE49-F238E27FC236}">
                <a16:creationId xmlns:a16="http://schemas.microsoft.com/office/drawing/2014/main" id="{44418279-066F-DC44-B86B-14E3FAD25D8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70960" y="637901"/>
            <a:ext cx="1729936" cy="1121255"/>
          </a:xfrm>
          <a:prstGeom prst="rect">
            <a:avLst/>
          </a:prstGeom>
        </p:spPr>
      </p:pic>
    </p:spTree>
    <p:extLst>
      <p:ext uri="{BB962C8B-B14F-4D97-AF65-F5344CB8AC3E}">
        <p14:creationId xmlns:p14="http://schemas.microsoft.com/office/powerpoint/2010/main" val="15301339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Session 2: Cirrhosis Part II</a:t>
            </a:r>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6289266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Session 2: Cirrhosis Part II</a:t>
            </a:r>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488187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Session 2: Cirrhosis Part II</a:t>
            </a:r>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036582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Session 2: Cirrhosis Part II</a:t>
            </a:r>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122090365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a:t>Session 2: Cirrhosis Part II</a:t>
            </a:r>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9792787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r>
              <a:rPr lang="en-US"/>
              <a:t>Session 2: Cirrhosis Part II</a:t>
            </a:r>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r>
              <a:rPr lang="en-US"/>
              <a:t>Session 2: Cirrhosis Part II</a:t>
            </a:r>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r>
              <a:rPr lang="en-US"/>
              <a:t>Session 2: Cirrhosis Part II</a:t>
            </a:r>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r>
              <a:rPr lang="en-US"/>
              <a:t>Session 2: Cirrhosis Part II</a:t>
            </a:r>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2" r="10781" b="28503"/>
          <a:stretch/>
        </p:blipFill>
        <p:spPr>
          <a:xfrm>
            <a:off x="-423333" y="-326882"/>
            <a:ext cx="12615333" cy="7184881"/>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r>
              <a:rPr lang="en-US"/>
              <a:t>Session 2: Cirrhosis Part II</a:t>
            </a:r>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2: Cirrhosis Part II</a:t>
            </a:r>
            <a:endParaRPr lang="en-US" dirty="0"/>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9" name="Content Placeholder 2">
            <a:extLst>
              <a:ext uri="{FF2B5EF4-FFF2-40B4-BE49-F238E27FC236}">
                <a16:creationId xmlns:a16="http://schemas.microsoft.com/office/drawing/2014/main" id="{79D9FF64-C01C-5C4C-8AB2-E760BF769004}"/>
              </a:ext>
            </a:extLst>
          </p:cNvPr>
          <p:cNvSpPr>
            <a:spLocks noGrp="1"/>
          </p:cNvSpPr>
          <p:nvPr>
            <p:ph sz="quarter" idx="16"/>
          </p:nvPr>
        </p:nvSpPr>
        <p:spPr>
          <a:xfrm>
            <a:off x="604780" y="1869017"/>
            <a:ext cx="10893285" cy="3909483"/>
          </a:xfrm>
        </p:spPr>
        <p:txBody>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5426446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r>
              <a:rPr lang="en-US"/>
              <a:t>Session 2: Cirrhosis Part II</a:t>
            </a:r>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1320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282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3676384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851932"/>
            <a:ext cx="8199440" cy="500606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8116350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29792871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2: Cirrhosis Part II</a:t>
            </a:r>
            <a:endParaRPr lang="en-US" dirty="0"/>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19515925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2: Cirrhosis Part II</a:t>
            </a:r>
            <a:endParaRPr lang="en-US" dirty="0"/>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3" name="Chart Placeholder 2"/>
          <p:cNvSpPr>
            <a:spLocks noGrp="1"/>
          </p:cNvSpPr>
          <p:nvPr>
            <p:ph type="chart" sz="quarter" idx="14"/>
          </p:nvPr>
        </p:nvSpPr>
        <p:spPr>
          <a:xfrm>
            <a:off x="357813" y="450575"/>
            <a:ext cx="11449876" cy="5420140"/>
          </a:xfrm>
          <a:prstGeom prst="rect">
            <a:avLst/>
          </a:prstGeom>
        </p:spPr>
        <p:txBody>
          <a:bodyPr>
            <a:normAutofit/>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dirty="0"/>
              <a:t>Click icon to add chart</a:t>
            </a:r>
          </a:p>
        </p:txBody>
      </p:sp>
    </p:spTree>
    <p:extLst>
      <p:ext uri="{BB962C8B-B14F-4D97-AF65-F5344CB8AC3E}">
        <p14:creationId xmlns:p14="http://schemas.microsoft.com/office/powerpoint/2010/main" val="6329067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2: Cirrhosis Part II</a:t>
            </a:r>
            <a:endParaRPr lang="en-US" dirty="0"/>
          </a:p>
        </p:txBody>
      </p:sp>
      <p:sp>
        <p:nvSpPr>
          <p:cNvPr id="14" name="Slide Number Placeholder 13"/>
          <p:cNvSpPr>
            <a:spLocks noGrp="1"/>
          </p:cNvSpPr>
          <p:nvPr>
            <p:ph type="sldNum" sz="quarter" idx="13"/>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9" name="Content Placeholder 2">
            <a:extLst>
              <a:ext uri="{FF2B5EF4-FFF2-40B4-BE49-F238E27FC236}">
                <a16:creationId xmlns:a16="http://schemas.microsoft.com/office/drawing/2014/main" id="{9469704F-E66B-5B41-BF3B-8C6539B48428}"/>
              </a:ext>
            </a:extLst>
          </p:cNvPr>
          <p:cNvSpPr>
            <a:spLocks noGrp="1"/>
          </p:cNvSpPr>
          <p:nvPr>
            <p:ph sz="quarter" idx="16"/>
          </p:nvPr>
        </p:nvSpPr>
        <p:spPr>
          <a:xfrm>
            <a:off x="604780" y="1869017"/>
            <a:ext cx="5220704" cy="3909483"/>
          </a:xfrm>
        </p:spPr>
        <p:txBody>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2">
            <a:extLst>
              <a:ext uri="{FF2B5EF4-FFF2-40B4-BE49-F238E27FC236}">
                <a16:creationId xmlns:a16="http://schemas.microsoft.com/office/drawing/2014/main" id="{C99F718F-E8D1-5640-A678-0137FDBAEC9F}"/>
              </a:ext>
            </a:extLst>
          </p:cNvPr>
          <p:cNvSpPr>
            <a:spLocks noGrp="1"/>
          </p:cNvSpPr>
          <p:nvPr>
            <p:ph sz="quarter" idx="20"/>
          </p:nvPr>
        </p:nvSpPr>
        <p:spPr>
          <a:xfrm>
            <a:off x="6311139" y="1869017"/>
            <a:ext cx="5220704" cy="3909483"/>
          </a:xfrm>
        </p:spPr>
        <p:txBody>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8415597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 Nav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2: Cirrhosis Part II</a:t>
            </a:r>
            <a:endParaRPr lang="en-US" dirty="0"/>
          </a:p>
        </p:txBody>
      </p:sp>
      <p:sp>
        <p:nvSpPr>
          <p:cNvPr id="5" name="Slide Number Placeholder 4"/>
          <p:cNvSpPr>
            <a:spLocks noGrp="1"/>
          </p:cNvSpPr>
          <p:nvPr>
            <p:ph type="sldNum"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7" name="TextBox 6"/>
          <p:cNvSpPr txBox="1"/>
          <p:nvPr userDrawn="1"/>
        </p:nvSpPr>
        <p:spPr bwMode="auto">
          <a:xfrm>
            <a:off x="609605" y="265044"/>
            <a:ext cx="1590260" cy="2831544"/>
          </a:xfrm>
          <a:prstGeom prst="rect">
            <a:avLst/>
          </a:prstGeom>
          <a:noFill/>
          <a:ln w="19050" algn="ctr">
            <a:noFill/>
            <a:miter lim="800000"/>
            <a:headEnd/>
            <a:tailEnd/>
          </a:ln>
        </p:spPr>
        <p:txBody>
          <a:bodyPr wrap="square" lIns="0" tIns="0" rIns="0" bIns="0" rtlCol="0">
            <a:spAutoFit/>
          </a:bodyPr>
          <a:lstStyle/>
          <a:p>
            <a:r>
              <a:rPr lang="en-US" sz="18400" b="0" i="0" dirty="0">
                <a:solidFill>
                  <a:schemeClr val="tx2"/>
                </a:solidFill>
                <a:latin typeface="Arial" panose="020B0604020202020204" pitchFamily="34" charset="0"/>
                <a:ea typeface="Helvetica Neue" panose="02000503000000020004" pitchFamily="2" charset="0"/>
                <a:cs typeface="Arial" panose="020B0604020202020204" pitchFamily="34" charset="0"/>
              </a:rPr>
              <a:t>“</a:t>
            </a:r>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179054717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r>
              <a:rPr lang="en-US"/>
              <a:t>Session 2: Cirrhosis Part II</a:t>
            </a:r>
            <a:endParaRPr lang="en-US" dirty="0"/>
          </a:p>
        </p:txBody>
      </p:sp>
      <p:sp>
        <p:nvSpPr>
          <p:cNvPr id="5" name="Slide Number Placeholder 4"/>
          <p:cNvSpPr>
            <a:spLocks noGrp="1"/>
          </p:cNvSpPr>
          <p:nvPr>
            <p:ph type="sldNum" sz="quarter" idx="12"/>
          </p:nvPr>
        </p:nvSpPr>
        <p:spPr/>
        <p:txBody>
          <a:bodyPr/>
          <a:lstStyle>
            <a:lvl1pPr>
              <a:defRPr b="0" i="0">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sp>
        <p:nvSpPr>
          <p:cNvPr id="7" name="TextBox 6"/>
          <p:cNvSpPr txBox="1"/>
          <p:nvPr userDrawn="1"/>
        </p:nvSpPr>
        <p:spPr bwMode="auto">
          <a:xfrm>
            <a:off x="609605" y="265044"/>
            <a:ext cx="1590260" cy="2831544"/>
          </a:xfrm>
          <a:prstGeom prst="rect">
            <a:avLst/>
          </a:prstGeom>
          <a:noFill/>
          <a:ln w="19050" algn="ctr">
            <a:noFill/>
            <a:miter lim="800000"/>
            <a:headEnd/>
            <a:tailEnd/>
          </a:ln>
        </p:spPr>
        <p:txBody>
          <a:bodyPr wrap="square" lIns="0" tIns="0" rIns="0" bIns="0" rtlCol="0">
            <a:spAutoFit/>
          </a:bodyPr>
          <a:lstStyle/>
          <a:p>
            <a:r>
              <a:rPr lang="en-US" sz="18400" b="0" i="0" dirty="0">
                <a:solidFill>
                  <a:schemeClr val="accent2"/>
                </a:solidFill>
                <a:latin typeface="Arial" panose="020B0604020202020204" pitchFamily="34" charset="0"/>
                <a:ea typeface="Helvetica Neue" panose="02000503000000020004" pitchFamily="2" charset="0"/>
                <a:cs typeface="Arial" panose="020B0604020202020204" pitchFamily="34" charset="0"/>
              </a:rPr>
              <a:t>“</a:t>
            </a:r>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lorem ipsum. Ut </a:t>
            </a:r>
            <a:r>
              <a:rPr lang="en-US" dirty="0" err="1"/>
              <a:t>enim</a:t>
            </a:r>
            <a:r>
              <a:rPr lang="en-US" dirty="0"/>
              <a:t> ad minim </a:t>
            </a:r>
            <a:r>
              <a:rPr lang="en-US" dirty="0" err="1"/>
              <a:t>quis</a:t>
            </a:r>
            <a:r>
              <a:rPr lang="en-US" dirty="0"/>
              <a:t> </a:t>
            </a:r>
            <a:r>
              <a:rPr lang="en-US" dirty="0" err="1"/>
              <a:t>nostrud</a:t>
            </a:r>
            <a:r>
              <a:rPr lang="en-US" dirty="0"/>
              <a:t>.</a:t>
            </a:r>
          </a:p>
        </p:txBody>
      </p:sp>
      <p:sp>
        <p:nvSpPr>
          <p:cNvPr id="14"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dirty="0"/>
              <a:t>Author’s Name</a:t>
            </a:r>
          </a:p>
        </p:txBody>
      </p:sp>
      <p:sp>
        <p:nvSpPr>
          <p:cNvPr id="15"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ea typeface="Helvetica Neue" panose="02000503000000020004" pitchFamily="2" charset="0"/>
                <a:cs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207338431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theme" Target="../theme/theme2.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Placeholder 1"/>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cs typeface="Arial" panose="020B0604020202020204" pitchFamily="34" charset="0"/>
              </a:defRPr>
            </a:lvl1pPr>
          </a:lstStyle>
          <a:p>
            <a:r>
              <a:rPr lang="en-US"/>
              <a:t>Session 2: Cirrhosis Part II</a:t>
            </a:r>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userDrawn="1"/>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ndParaRPr>
          </a:p>
        </p:txBody>
      </p:sp>
    </p:spTree>
    <p:extLst>
      <p:ext uri="{BB962C8B-B14F-4D97-AF65-F5344CB8AC3E}">
        <p14:creationId xmlns:p14="http://schemas.microsoft.com/office/powerpoint/2010/main" val="1203051825"/>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4" r:id="rId4"/>
    <p:sldLayoutId id="2147483982"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4016" r:id="rId14"/>
    <p:sldLayoutId id="2147483994" r:id="rId15"/>
    <p:sldLayoutId id="2147483995" r:id="rId16"/>
  </p:sldLayoutIdLst>
  <p:transition>
    <p:fade/>
  </p:transition>
  <p:hf hd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100000"/>
        </a:lnSpc>
        <a:spcBef>
          <a:spcPts val="0"/>
        </a:spcBef>
        <a:spcAft>
          <a:spcPts val="1333"/>
        </a:spcAft>
        <a:buClr>
          <a:schemeClr val="accent1"/>
        </a:buClr>
        <a:buSzPct val="80000"/>
        <a:buFont typeface="Wingdings" charset="2"/>
        <a:buChar char="§"/>
        <a:defRPr lang="en-US" sz="1867" b="0" kern="1200" dirty="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r>
              <a:rPr lang="en-US"/>
              <a:t>Session 2: Cirrhosis Part II</a:t>
            </a:r>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1239549721"/>
      </p:ext>
    </p:extLst>
  </p:cSld>
  <p:clrMap bg1="lt1" tx1="dk1" bg2="lt2" tx2="dk2" accent1="accent1" accent2="accent2" accent3="accent3" accent4="accent4" accent5="accent5" accent6="accent6" hlink="hlink" folHlink="folHlink"/>
  <p:sldLayoutIdLst>
    <p:sldLayoutId id="2147483955" r:id="rId1"/>
    <p:sldLayoutId id="2147483972" r:id="rId2"/>
    <p:sldLayoutId id="2147483975" r:id="rId3"/>
    <p:sldLayoutId id="2147483976" r:id="rId4"/>
    <p:sldLayoutId id="2147484011" r:id="rId5"/>
    <p:sldLayoutId id="2147484012" r:id="rId6"/>
    <p:sldLayoutId id="2147484013" r:id="rId7"/>
    <p:sldLayoutId id="2147484001" r:id="rId8"/>
    <p:sldLayoutId id="2147484007" r:id="rId9"/>
    <p:sldLayoutId id="2147484009" r:id="rId10"/>
    <p:sldLayoutId id="2147484008" r:id="rId11"/>
    <p:sldLayoutId id="2147483944" r:id="rId12"/>
    <p:sldLayoutId id="2147483951" r:id="rId13"/>
    <p:sldLayoutId id="2147483953" r:id="rId14"/>
    <p:sldLayoutId id="2147484000" r:id="rId15"/>
    <p:sldLayoutId id="2147483950" r:id="rId16"/>
    <p:sldLayoutId id="2147483960" r:id="rId17"/>
    <p:sldLayoutId id="2147483961" r:id="rId18"/>
    <p:sldLayoutId id="2147483966" r:id="rId19"/>
    <p:sldLayoutId id="2147483967" r:id="rId20"/>
    <p:sldLayoutId id="2147483968" r:id="rId21"/>
    <p:sldLayoutId id="2147483969" r:id="rId22"/>
    <p:sldLayoutId id="2147483970" r:id="rId23"/>
    <p:sldLayoutId id="2147483971" r:id="rId24"/>
    <p:sldLayoutId id="2147484015" r:id="rId25"/>
    <p:sldLayoutId id="2147483954" r:id="rId26"/>
    <p:sldLayoutId id="2147483959" r:id="rId27"/>
    <p:sldLayoutId id="2147484002" r:id="rId28"/>
    <p:sldLayoutId id="2147484014" r:id="rId29"/>
    <p:sldLayoutId id="2147484010" r:id="rId30"/>
    <p:sldLayoutId id="2147484003" r:id="rId31"/>
  </p:sldLayoutIdLst>
  <p:transition>
    <p:fade/>
  </p:transition>
  <p:hf hd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1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svg"/><Relationship Id="rId7" Type="http://schemas.openxmlformats.org/officeDocument/2006/relationships/image" Target="../media/image93.svg"/><Relationship Id="rId2" Type="http://schemas.openxmlformats.org/officeDocument/2006/relationships/image" Target="../media/image88.png"/><Relationship Id="rId1" Type="http://schemas.openxmlformats.org/officeDocument/2006/relationships/slideLayout" Target="../slideLayouts/slideLayout5.xml"/><Relationship Id="rId6" Type="http://schemas.openxmlformats.org/officeDocument/2006/relationships/image" Target="../media/image92.png"/><Relationship Id="rId11" Type="http://schemas.openxmlformats.org/officeDocument/2006/relationships/image" Target="../media/image97.svg"/><Relationship Id="rId5" Type="http://schemas.openxmlformats.org/officeDocument/2006/relationships/image" Target="../media/image91.sv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svg"/></Relationships>
</file>

<file path=ppt/slides/_rels/slide13.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96.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0.png"/><Relationship Id="rId2" Type="http://schemas.openxmlformats.org/officeDocument/2006/relationships/notesSlide" Target="../notesSlides/notesSlide11.xml"/><Relationship Id="rId16" Type="http://schemas.openxmlformats.org/officeDocument/2006/relationships/image" Target="../media/image109.svg"/><Relationship Id="rId1" Type="http://schemas.openxmlformats.org/officeDocument/2006/relationships/slideLayout" Target="../slideLayouts/slideLayout5.xml"/><Relationship Id="rId6" Type="http://schemas.openxmlformats.org/officeDocument/2006/relationships/image" Target="../media/image101.sv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08.png"/><Relationship Id="rId10" Type="http://schemas.openxmlformats.org/officeDocument/2006/relationships/image" Target="../media/image105.svg"/><Relationship Id="rId4" Type="http://schemas.openxmlformats.org/officeDocument/2006/relationships/image" Target="../media/image99.svg"/><Relationship Id="rId9" Type="http://schemas.openxmlformats.org/officeDocument/2006/relationships/image" Target="../media/image104.png"/><Relationship Id="rId14" Type="http://schemas.openxmlformats.org/officeDocument/2006/relationships/image" Target="../media/image97.svg"/></Relationships>
</file>

<file path=ppt/slides/_rels/slide1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jpeg"/><Relationship Id="rId7" Type="http://schemas.openxmlformats.org/officeDocument/2006/relationships/image" Target="../media/image11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14.jpeg"/><Relationship Id="rId5" Type="http://schemas.openxmlformats.org/officeDocument/2006/relationships/image" Target="../media/image113.png"/><Relationship Id="rId10" Type="http://schemas.openxmlformats.org/officeDocument/2006/relationships/image" Target="../media/image117.png"/><Relationship Id="rId4" Type="http://schemas.openxmlformats.org/officeDocument/2006/relationships/image" Target="../media/image112.jpeg"/><Relationship Id="rId9" Type="http://schemas.openxmlformats.org/officeDocument/2006/relationships/hyperlink" Target="https://www.ncbi.nlm.nih.gov/"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20.sv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image" Target="../media/image54.jpeg"/><Relationship Id="rId16" Type="http://schemas.openxmlformats.org/officeDocument/2006/relationships/image" Target="../media/image123.svg"/><Relationship Id="rId1" Type="http://schemas.openxmlformats.org/officeDocument/2006/relationships/slideLayout" Target="../slideLayouts/slideLayout5.xml"/><Relationship Id="rId6" Type="http://schemas.openxmlformats.org/officeDocument/2006/relationships/image" Target="../media/image119.sv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122.png"/><Relationship Id="rId10" Type="http://schemas.openxmlformats.org/officeDocument/2006/relationships/image" Target="../media/image67.png"/><Relationship Id="rId4" Type="http://schemas.openxmlformats.org/officeDocument/2006/relationships/image" Target="../media/image118.svg"/><Relationship Id="rId9" Type="http://schemas.openxmlformats.org/officeDocument/2006/relationships/image" Target="../media/image121.png"/><Relationship Id="rId14" Type="http://schemas.openxmlformats.org/officeDocument/2006/relationships/image" Target="../media/image66.svg"/></Relationships>
</file>

<file path=ppt/slides/_rels/slide16.xml.rels><?xml version="1.0" encoding="UTF-8" standalone="yes"?>
<Relationships xmlns="http://schemas.openxmlformats.org/package/2006/relationships"><Relationship Id="rId13" Type="http://schemas.openxmlformats.org/officeDocument/2006/relationships/image" Target="../media/image134.svg"/><Relationship Id="rId18" Type="http://schemas.openxmlformats.org/officeDocument/2006/relationships/image" Target="../media/image139.png"/><Relationship Id="rId26" Type="http://schemas.openxmlformats.org/officeDocument/2006/relationships/image" Target="../media/image147.png"/><Relationship Id="rId3" Type="http://schemas.openxmlformats.org/officeDocument/2006/relationships/image" Target="../media/image124.png"/><Relationship Id="rId21" Type="http://schemas.openxmlformats.org/officeDocument/2006/relationships/image" Target="../media/image142.svg"/><Relationship Id="rId34" Type="http://schemas.openxmlformats.org/officeDocument/2006/relationships/image" Target="../media/image155.png"/><Relationship Id="rId7" Type="http://schemas.openxmlformats.org/officeDocument/2006/relationships/image" Target="../media/image128.png"/><Relationship Id="rId12" Type="http://schemas.openxmlformats.org/officeDocument/2006/relationships/image" Target="../media/image133.png"/><Relationship Id="rId17" Type="http://schemas.openxmlformats.org/officeDocument/2006/relationships/image" Target="../media/image138.svg"/><Relationship Id="rId25" Type="http://schemas.openxmlformats.org/officeDocument/2006/relationships/image" Target="../media/image146.png"/><Relationship Id="rId33" Type="http://schemas.openxmlformats.org/officeDocument/2006/relationships/image" Target="../media/image154.svg"/><Relationship Id="rId2" Type="http://schemas.openxmlformats.org/officeDocument/2006/relationships/notesSlide" Target="../notesSlides/notesSlide13.xml"/><Relationship Id="rId16" Type="http://schemas.openxmlformats.org/officeDocument/2006/relationships/image" Target="../media/image137.png"/><Relationship Id="rId20" Type="http://schemas.openxmlformats.org/officeDocument/2006/relationships/image" Target="../media/image141.png"/><Relationship Id="rId29" Type="http://schemas.openxmlformats.org/officeDocument/2006/relationships/image" Target="../media/image150.svg"/><Relationship Id="rId1" Type="http://schemas.openxmlformats.org/officeDocument/2006/relationships/slideLayout" Target="../slideLayouts/slideLayout5.xml"/><Relationship Id="rId6" Type="http://schemas.openxmlformats.org/officeDocument/2006/relationships/image" Target="../media/image127.svg"/><Relationship Id="rId11" Type="http://schemas.openxmlformats.org/officeDocument/2006/relationships/image" Target="../media/image132.svg"/><Relationship Id="rId24" Type="http://schemas.openxmlformats.org/officeDocument/2006/relationships/image" Target="../media/image145.svg"/><Relationship Id="rId32" Type="http://schemas.openxmlformats.org/officeDocument/2006/relationships/image" Target="../media/image153.png"/><Relationship Id="rId5" Type="http://schemas.openxmlformats.org/officeDocument/2006/relationships/image" Target="../media/image126.png"/><Relationship Id="rId15" Type="http://schemas.openxmlformats.org/officeDocument/2006/relationships/image" Target="../media/image136.svg"/><Relationship Id="rId23" Type="http://schemas.openxmlformats.org/officeDocument/2006/relationships/image" Target="../media/image144.png"/><Relationship Id="rId28" Type="http://schemas.openxmlformats.org/officeDocument/2006/relationships/image" Target="../media/image149.png"/><Relationship Id="rId10" Type="http://schemas.openxmlformats.org/officeDocument/2006/relationships/image" Target="../media/image131.png"/><Relationship Id="rId19" Type="http://schemas.openxmlformats.org/officeDocument/2006/relationships/image" Target="../media/image140.svg"/><Relationship Id="rId31" Type="http://schemas.openxmlformats.org/officeDocument/2006/relationships/image" Target="../media/image152.png"/><Relationship Id="rId4" Type="http://schemas.openxmlformats.org/officeDocument/2006/relationships/image" Target="../media/image125.svg"/><Relationship Id="rId9" Type="http://schemas.openxmlformats.org/officeDocument/2006/relationships/image" Target="../media/image130.svg"/><Relationship Id="rId14" Type="http://schemas.openxmlformats.org/officeDocument/2006/relationships/image" Target="../media/image135.png"/><Relationship Id="rId22" Type="http://schemas.openxmlformats.org/officeDocument/2006/relationships/image" Target="../media/image143.png"/><Relationship Id="rId27" Type="http://schemas.openxmlformats.org/officeDocument/2006/relationships/image" Target="../media/image148.svg"/><Relationship Id="rId30" Type="http://schemas.openxmlformats.org/officeDocument/2006/relationships/image" Target="../media/image151.png"/><Relationship Id="rId8" Type="http://schemas.openxmlformats.org/officeDocument/2006/relationships/image" Target="../media/image129.png"/></Relationships>
</file>

<file path=ppt/slides/_rels/slide17.xml.rels><?xml version="1.0" encoding="UTF-8" standalone="yes"?>
<Relationships xmlns="http://schemas.openxmlformats.org/package/2006/relationships"><Relationship Id="rId8" Type="http://schemas.openxmlformats.org/officeDocument/2006/relationships/image" Target="../media/image159.svg"/><Relationship Id="rId13" Type="http://schemas.openxmlformats.org/officeDocument/2006/relationships/image" Target="../media/image164.png"/><Relationship Id="rId18" Type="http://schemas.openxmlformats.org/officeDocument/2006/relationships/image" Target="../media/image169.svg"/><Relationship Id="rId26" Type="http://schemas.openxmlformats.org/officeDocument/2006/relationships/image" Target="../media/image177.svg"/><Relationship Id="rId3" Type="http://schemas.openxmlformats.org/officeDocument/2006/relationships/image" Target="../media/image156.png"/><Relationship Id="rId21" Type="http://schemas.openxmlformats.org/officeDocument/2006/relationships/image" Target="../media/image172.png"/><Relationship Id="rId7" Type="http://schemas.openxmlformats.org/officeDocument/2006/relationships/image" Target="../media/image158.png"/><Relationship Id="rId12" Type="http://schemas.openxmlformats.org/officeDocument/2006/relationships/image" Target="../media/image163.svg"/><Relationship Id="rId17" Type="http://schemas.openxmlformats.org/officeDocument/2006/relationships/image" Target="../media/image168.png"/><Relationship Id="rId25" Type="http://schemas.openxmlformats.org/officeDocument/2006/relationships/image" Target="../media/image176.png"/><Relationship Id="rId2" Type="http://schemas.openxmlformats.org/officeDocument/2006/relationships/notesSlide" Target="../notesSlides/notesSlide14.xml"/><Relationship Id="rId16" Type="http://schemas.openxmlformats.org/officeDocument/2006/relationships/image" Target="../media/image167.svg"/><Relationship Id="rId20" Type="http://schemas.openxmlformats.org/officeDocument/2006/relationships/image" Target="../media/image171.svg"/><Relationship Id="rId29" Type="http://schemas.openxmlformats.org/officeDocument/2006/relationships/image" Target="../media/image180.png"/><Relationship Id="rId1" Type="http://schemas.openxmlformats.org/officeDocument/2006/relationships/slideLayout" Target="../slideLayouts/slideLayout5.xml"/><Relationship Id="rId6" Type="http://schemas.openxmlformats.org/officeDocument/2006/relationships/image" Target="../media/image74.svg"/><Relationship Id="rId11" Type="http://schemas.openxmlformats.org/officeDocument/2006/relationships/image" Target="../media/image162.png"/><Relationship Id="rId24" Type="http://schemas.openxmlformats.org/officeDocument/2006/relationships/image" Target="../media/image175.svg"/><Relationship Id="rId5" Type="http://schemas.openxmlformats.org/officeDocument/2006/relationships/image" Target="../media/image73.png"/><Relationship Id="rId15" Type="http://schemas.openxmlformats.org/officeDocument/2006/relationships/image" Target="../media/image166.png"/><Relationship Id="rId23" Type="http://schemas.openxmlformats.org/officeDocument/2006/relationships/image" Target="../media/image174.png"/><Relationship Id="rId28" Type="http://schemas.openxmlformats.org/officeDocument/2006/relationships/image" Target="../media/image179.svg"/><Relationship Id="rId10" Type="http://schemas.openxmlformats.org/officeDocument/2006/relationships/image" Target="../media/image161.svg"/><Relationship Id="rId19" Type="http://schemas.openxmlformats.org/officeDocument/2006/relationships/image" Target="../media/image170.png"/><Relationship Id="rId4" Type="http://schemas.openxmlformats.org/officeDocument/2006/relationships/image" Target="../media/image157.svg"/><Relationship Id="rId9" Type="http://schemas.openxmlformats.org/officeDocument/2006/relationships/image" Target="../media/image160.png"/><Relationship Id="rId14" Type="http://schemas.openxmlformats.org/officeDocument/2006/relationships/image" Target="../media/image165.svg"/><Relationship Id="rId22" Type="http://schemas.openxmlformats.org/officeDocument/2006/relationships/image" Target="../media/image173.svg"/><Relationship Id="rId27" Type="http://schemas.openxmlformats.org/officeDocument/2006/relationships/image" Target="../media/image178.png"/><Relationship Id="rId30" Type="http://schemas.openxmlformats.org/officeDocument/2006/relationships/image" Target="../media/image181.svg"/></Relationships>
</file>

<file path=ppt/slides/_rels/slide1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84.svg"/><Relationship Id="rId4" Type="http://schemas.openxmlformats.org/officeDocument/2006/relationships/image" Target="../media/image183.svg"/></Relationships>
</file>

<file path=ppt/slides/_rels/slide19.xml.rels><?xml version="1.0" encoding="UTF-8" standalone="yes"?>
<Relationships xmlns="http://schemas.openxmlformats.org/package/2006/relationships"><Relationship Id="rId8" Type="http://schemas.openxmlformats.org/officeDocument/2006/relationships/image" Target="../media/image190.svg"/><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88.svg"/><Relationship Id="rId5" Type="http://schemas.openxmlformats.org/officeDocument/2006/relationships/image" Target="../media/image187.png"/><Relationship Id="rId10" Type="http://schemas.openxmlformats.org/officeDocument/2006/relationships/image" Target="../media/image192.svg"/><Relationship Id="rId4" Type="http://schemas.openxmlformats.org/officeDocument/2006/relationships/image" Target="../media/image186.svg"/><Relationship Id="rId9" Type="http://schemas.openxmlformats.org/officeDocument/2006/relationships/image" Target="../media/image191.png"/></Relationships>
</file>

<file path=ppt/slides/_rels/slide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2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95.svg"/></Relationships>
</file>

<file path=ppt/slides/_rels/slide24.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svg"/><Relationship Id="rId7" Type="http://schemas.openxmlformats.org/officeDocument/2006/relationships/image" Target="../media/image201.svg"/><Relationship Id="rId2" Type="http://schemas.openxmlformats.org/officeDocument/2006/relationships/image" Target="../media/image196.png"/><Relationship Id="rId1" Type="http://schemas.openxmlformats.org/officeDocument/2006/relationships/slideLayout" Target="../slideLayouts/slideLayout5.xml"/><Relationship Id="rId6" Type="http://schemas.openxmlformats.org/officeDocument/2006/relationships/image" Target="../media/image200.png"/><Relationship Id="rId5" Type="http://schemas.openxmlformats.org/officeDocument/2006/relationships/image" Target="../media/image199.svg"/><Relationship Id="rId4" Type="http://schemas.openxmlformats.org/officeDocument/2006/relationships/image" Target="../media/image198.png"/><Relationship Id="rId9" Type="http://schemas.openxmlformats.org/officeDocument/2006/relationships/image" Target="../media/image203.svg"/></Relationships>
</file>

<file path=ppt/slides/_rels/slide25.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06.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image" Target="../media/image54.jpeg"/><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notesSlide" Target="../notesSlides/notesSlide4.xml"/><Relationship Id="rId16" Type="http://schemas.openxmlformats.org/officeDocument/2006/relationships/image" Target="../media/image67.png"/><Relationship Id="rId1" Type="http://schemas.openxmlformats.org/officeDocument/2006/relationships/slideLayout" Target="../slideLayouts/slideLayout5.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svg"/><Relationship Id="rId15" Type="http://schemas.openxmlformats.org/officeDocument/2006/relationships/image" Target="../media/image6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6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jpeg"/><Relationship Id="rId7" Type="http://schemas.openxmlformats.org/officeDocument/2006/relationships/image" Target="../media/image74.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8.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79.sv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slides/_rels/slide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for a medical clinic&#10;&#10;Description automatically generated">
            <a:extLst>
              <a:ext uri="{FF2B5EF4-FFF2-40B4-BE49-F238E27FC236}">
                <a16:creationId xmlns:a16="http://schemas.microsoft.com/office/drawing/2014/main" id="{2808DC4B-201A-D2FD-1822-60F602142297}"/>
              </a:ext>
            </a:extLst>
          </p:cNvPr>
          <p:cNvPicPr>
            <a:picLocks noChangeAspect="1"/>
          </p:cNvPicPr>
          <p:nvPr/>
        </p:nvPicPr>
        <p:blipFill>
          <a:blip r:embed="rId3"/>
          <a:stretch>
            <a:fillRect/>
          </a:stretch>
        </p:blipFill>
        <p:spPr>
          <a:xfrm>
            <a:off x="6764684" y="118245"/>
            <a:ext cx="5758605" cy="7110467"/>
          </a:xfrm>
          <a:prstGeom prst="rect">
            <a:avLst/>
          </a:prstGeom>
        </p:spPr>
      </p:pic>
      <p:sp>
        <p:nvSpPr>
          <p:cNvPr id="6" name="AutoShape 4">
            <a:extLst>
              <a:ext uri="{FF2B5EF4-FFF2-40B4-BE49-F238E27FC236}">
                <a16:creationId xmlns:a16="http://schemas.microsoft.com/office/drawing/2014/main" id="{7612CD25-DFE5-1F5C-14F1-8B78EFB594CA}"/>
              </a:ext>
            </a:extLst>
          </p:cNvPr>
          <p:cNvSpPr/>
          <p:nvPr/>
        </p:nvSpPr>
        <p:spPr>
          <a:xfrm flipV="1">
            <a:off x="1333799" y="2932384"/>
            <a:ext cx="4452148" cy="9480"/>
          </a:xfrm>
          <a:prstGeom prst="line">
            <a:avLst/>
          </a:prstGeom>
          <a:ln w="47625" cap="rnd">
            <a:solidFill>
              <a:srgbClr val="C00000"/>
            </a:solidFill>
            <a:prstDash val="solid"/>
            <a:headEnd type="none" w="sm" len="sm"/>
            <a:tailEnd type="none" w="sm" len="sm"/>
          </a:ln>
        </p:spPr>
        <p:txBody>
          <a:bodyPr/>
          <a:lstStyle/>
          <a:p>
            <a:endParaRPr lang="en-US" sz="1800"/>
          </a:p>
        </p:txBody>
      </p:sp>
      <p:sp>
        <p:nvSpPr>
          <p:cNvPr id="7" name="TextBox 2">
            <a:extLst>
              <a:ext uri="{FF2B5EF4-FFF2-40B4-BE49-F238E27FC236}">
                <a16:creationId xmlns:a16="http://schemas.microsoft.com/office/drawing/2014/main" id="{D64E51AF-5FC1-AD58-9F75-EDE451FFDE4D}"/>
              </a:ext>
            </a:extLst>
          </p:cNvPr>
          <p:cNvSpPr txBox="1"/>
          <p:nvPr/>
        </p:nvSpPr>
        <p:spPr>
          <a:xfrm>
            <a:off x="578654" y="1911457"/>
            <a:ext cx="5962437" cy="3524042"/>
          </a:xfrm>
          <a:prstGeom prst="rect">
            <a:avLst/>
          </a:prstGeom>
        </p:spPr>
        <p:txBody>
          <a:bodyPr wrap="square" lIns="0" tIns="0" rIns="0" bIns="0" rtlCol="0" anchor="t">
            <a:spAutoFit/>
          </a:bodyPr>
          <a:lstStyle/>
          <a:p>
            <a:pPr algn="ctr">
              <a:lnSpc>
                <a:spcPts val="3396"/>
              </a:lnSpc>
            </a:pPr>
            <a:r>
              <a:rPr lang="en-US" sz="4800" b="1" spc="17" dirty="0">
                <a:latin typeface="Calibri"/>
                <a:cs typeface="Calibri"/>
              </a:rPr>
              <a:t>BRIDGE Session #2</a:t>
            </a:r>
            <a:endParaRPr lang="en-US" sz="4800" spc="17" dirty="0">
              <a:latin typeface="Calibri"/>
              <a:cs typeface="Calibri"/>
            </a:endParaRPr>
          </a:p>
          <a:p>
            <a:pPr algn="ctr">
              <a:lnSpc>
                <a:spcPts val="3396"/>
              </a:lnSpc>
            </a:pPr>
            <a:endParaRPr lang="en-US" sz="4800" spc="17" dirty="0">
              <a:latin typeface="Calibri"/>
              <a:cs typeface="Calibri"/>
            </a:endParaRPr>
          </a:p>
          <a:p>
            <a:pPr algn="ctr">
              <a:lnSpc>
                <a:spcPts val="3396"/>
              </a:lnSpc>
            </a:pPr>
            <a:endParaRPr lang="en-US" sz="4800" spc="17" dirty="0">
              <a:latin typeface="Calibri"/>
              <a:cs typeface="Calibri"/>
            </a:endParaRPr>
          </a:p>
          <a:p>
            <a:pPr algn="ctr"/>
            <a:r>
              <a:rPr lang="en-US" sz="4800" b="1" dirty="0">
                <a:latin typeface="Calibri" panose="020F0502020204030204" pitchFamily="34" charset="0"/>
                <a:cs typeface="Calibri" panose="020F0502020204030204" pitchFamily="34" charset="0"/>
              </a:rPr>
              <a:t>Improving Liver Health Outcomes in Cirrhosis</a:t>
            </a:r>
            <a:br>
              <a:rPr lang="en-US" sz="4800" b="1" dirty="0">
                <a:latin typeface="Calibri" panose="020F0502020204030204" pitchFamily="34" charset="0"/>
                <a:cs typeface="Calibri" panose="020F0502020204030204" pitchFamily="34" charset="0"/>
              </a:rPr>
            </a:br>
            <a:r>
              <a:rPr lang="en-US" sz="4800" dirty="0">
                <a:latin typeface="Calibri" panose="020F0502020204030204" pitchFamily="34" charset="0"/>
                <a:cs typeface="Calibri" panose="020F0502020204030204" pitchFamily="34" charset="0"/>
              </a:rPr>
              <a:t>Part II</a:t>
            </a:r>
            <a:endParaRPr lang="en-US" sz="2572" spc="15" dirty="0">
              <a:solidFill>
                <a:srgbClr val="323232"/>
              </a:solidFill>
              <a:latin typeface="Open Sans 1"/>
            </a:endParaRPr>
          </a:p>
        </p:txBody>
      </p:sp>
    </p:spTree>
    <p:extLst>
      <p:ext uri="{BB962C8B-B14F-4D97-AF65-F5344CB8AC3E}">
        <p14:creationId xmlns:p14="http://schemas.microsoft.com/office/powerpoint/2010/main" val="58803967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45B96-363F-4C5F-A798-75A7A3AE04BC}"/>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8C914139-A13A-63F3-613F-5716E53AF388}"/>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32957EDE-7032-3298-03EC-800F91E6C116}"/>
              </a:ext>
            </a:extLst>
          </p:cNvPr>
          <p:cNvSpPr>
            <a:spLocks noGrp="1"/>
          </p:cNvSpPr>
          <p:nvPr>
            <p:ph type="sldNum" sz="quarter" idx="13"/>
          </p:nvPr>
        </p:nvSpPr>
        <p:spPr/>
        <p:txBody>
          <a:bodyPr/>
          <a:lstStyle/>
          <a:p>
            <a:fld id="{7BCC8D0D-EAEC-449D-9161-023DFF90F2E2}" type="slidenum">
              <a:rPr lang="en-US" smtClean="0"/>
              <a:pPr/>
              <a:t>10</a:t>
            </a:fld>
            <a:endParaRPr lang="en-US" dirty="0"/>
          </a:p>
        </p:txBody>
      </p:sp>
      <p:sp>
        <p:nvSpPr>
          <p:cNvPr id="4" name="TextBox 2">
            <a:extLst>
              <a:ext uri="{FF2B5EF4-FFF2-40B4-BE49-F238E27FC236}">
                <a16:creationId xmlns:a16="http://schemas.microsoft.com/office/drawing/2014/main" id="{2E31A3D2-BDC0-E4EF-62EE-BAFE3F61D266}"/>
              </a:ext>
            </a:extLst>
          </p:cNvPr>
          <p:cNvSpPr txBox="1"/>
          <p:nvPr/>
        </p:nvSpPr>
        <p:spPr>
          <a:xfrm>
            <a:off x="507867" y="134212"/>
            <a:ext cx="11214741" cy="562526"/>
          </a:xfrm>
          <a:prstGeom prst="rect">
            <a:avLst/>
          </a:prstGeom>
        </p:spPr>
        <p:txBody>
          <a:bodyPr wrap="square" lIns="0" tIns="0" rIns="0" bIns="0" rtlCol="0" anchor="t">
            <a:spAutoFit/>
          </a:bodyPr>
          <a:lstStyle/>
          <a:p>
            <a:pPr algn="ctr">
              <a:lnSpc>
                <a:spcPts val="4319"/>
              </a:lnSpc>
            </a:pPr>
            <a:r>
              <a:rPr lang="en-US" sz="4399" b="1" spc="-159" dirty="0">
                <a:latin typeface="Calibri"/>
                <a:cs typeface="Calibri"/>
              </a:rPr>
              <a:t>What is the MELD 3.0 Score and why does it matter?</a:t>
            </a:r>
          </a:p>
        </p:txBody>
      </p:sp>
      <p:sp>
        <p:nvSpPr>
          <p:cNvPr id="5" name="TextBox 3">
            <a:extLst>
              <a:ext uri="{FF2B5EF4-FFF2-40B4-BE49-F238E27FC236}">
                <a16:creationId xmlns:a16="http://schemas.microsoft.com/office/drawing/2014/main" id="{42DE90E5-0A7E-939C-B122-CA831D23C364}"/>
              </a:ext>
            </a:extLst>
          </p:cNvPr>
          <p:cNvSpPr txBox="1"/>
          <p:nvPr/>
        </p:nvSpPr>
        <p:spPr>
          <a:xfrm>
            <a:off x="-223427" y="1170584"/>
            <a:ext cx="7264308" cy="5222455"/>
          </a:xfrm>
          <a:prstGeom prst="rect">
            <a:avLst/>
          </a:prstGeom>
        </p:spPr>
        <p:txBody>
          <a:bodyPr wrap="square" lIns="0" tIns="0" rIns="0" bIns="0" rtlCol="0" anchor="t">
            <a:spAutoFit/>
          </a:bodyPr>
          <a:lstStyle/>
          <a:p>
            <a:pPr marL="690707" lvl="2">
              <a:lnSpc>
                <a:spcPts val="3455"/>
              </a:lnSpc>
            </a:pPr>
            <a:r>
              <a:rPr lang="en-US" sz="3999" u="sng" spc="-127" dirty="0">
                <a:solidFill>
                  <a:srgbClr val="000000"/>
                </a:solidFill>
                <a:latin typeface="Calibri"/>
                <a:cs typeface="Calibri"/>
              </a:rPr>
              <a:t>M</a:t>
            </a:r>
            <a:r>
              <a:rPr lang="en-US" sz="3999" spc="-127" dirty="0">
                <a:solidFill>
                  <a:srgbClr val="000000"/>
                </a:solidFill>
                <a:latin typeface="Calibri"/>
                <a:cs typeface="Calibri"/>
              </a:rPr>
              <a:t>odel for </a:t>
            </a:r>
            <a:r>
              <a:rPr lang="en-US" sz="3999" u="sng" spc="-127" dirty="0">
                <a:solidFill>
                  <a:srgbClr val="000000"/>
                </a:solidFill>
                <a:latin typeface="Calibri"/>
                <a:cs typeface="Calibri"/>
              </a:rPr>
              <a:t>E</a:t>
            </a:r>
            <a:r>
              <a:rPr lang="en-US" sz="3999" spc="-127" dirty="0">
                <a:solidFill>
                  <a:srgbClr val="000000"/>
                </a:solidFill>
                <a:latin typeface="Calibri"/>
                <a:cs typeface="Calibri"/>
              </a:rPr>
              <a:t>nd stage </a:t>
            </a:r>
            <a:r>
              <a:rPr lang="en-US" sz="3999" u="sng" spc="-127" dirty="0">
                <a:solidFill>
                  <a:srgbClr val="000000"/>
                </a:solidFill>
                <a:latin typeface="Calibri"/>
                <a:cs typeface="Calibri"/>
              </a:rPr>
              <a:t>L</a:t>
            </a:r>
            <a:r>
              <a:rPr lang="en-US" sz="3999" spc="-127" dirty="0">
                <a:solidFill>
                  <a:srgbClr val="000000"/>
                </a:solidFill>
                <a:latin typeface="Calibri"/>
                <a:cs typeface="Calibri"/>
              </a:rPr>
              <a:t>iver </a:t>
            </a:r>
            <a:r>
              <a:rPr lang="en-US" sz="3999" u="sng" spc="-127" dirty="0">
                <a:solidFill>
                  <a:srgbClr val="000000"/>
                </a:solidFill>
                <a:latin typeface="Calibri"/>
                <a:cs typeface="Calibri"/>
              </a:rPr>
              <a:t>D</a:t>
            </a:r>
            <a:r>
              <a:rPr lang="en-US" sz="3999" spc="-127" dirty="0">
                <a:solidFill>
                  <a:srgbClr val="000000"/>
                </a:solidFill>
                <a:latin typeface="Calibri"/>
                <a:cs typeface="Calibri"/>
              </a:rPr>
              <a:t>isease </a:t>
            </a:r>
          </a:p>
          <a:p>
            <a:pPr marL="777046" lvl="2" indent="-259015">
              <a:lnSpc>
                <a:spcPts val="2591"/>
              </a:lnSpc>
            </a:pPr>
            <a:endParaRPr lang="en-US" sz="3999" spc="-127" dirty="0">
              <a:solidFill>
                <a:srgbClr val="000000"/>
              </a:solidFill>
              <a:latin typeface="Calibri"/>
              <a:cs typeface="Calibri"/>
            </a:endParaRPr>
          </a:p>
          <a:p>
            <a:pPr marL="1392207" lvl="3" indent="-380905">
              <a:lnSpc>
                <a:spcPts val="2879"/>
              </a:lnSpc>
              <a:buFont typeface="Arial" panose="020B0604020202020204" pitchFamily="34" charset="0"/>
              <a:buChar char="•"/>
            </a:pPr>
            <a:r>
              <a:rPr lang="en-US" sz="2933" spc="-95" dirty="0">
                <a:solidFill>
                  <a:srgbClr val="000000"/>
                </a:solidFill>
                <a:latin typeface="Calibri"/>
                <a:cs typeface="Calibri"/>
              </a:rPr>
              <a:t>An objective way to measure liver function</a:t>
            </a:r>
          </a:p>
          <a:p>
            <a:pPr marL="1392207" lvl="3" indent="-380905">
              <a:lnSpc>
                <a:spcPts val="2879"/>
              </a:lnSpc>
              <a:buFont typeface="Arial" panose="020B0604020202020204" pitchFamily="34" charset="0"/>
              <a:buChar char="•"/>
            </a:pPr>
            <a:r>
              <a:rPr lang="en-US" sz="2933" spc="-95" dirty="0">
                <a:solidFill>
                  <a:srgbClr val="000000"/>
                </a:solidFill>
                <a:latin typeface="Calibri"/>
                <a:cs typeface="Calibri"/>
              </a:rPr>
              <a:t>Calculation of bilirubin, creatinine, INR, and sodium</a:t>
            </a:r>
          </a:p>
          <a:p>
            <a:pPr marL="1392207" lvl="3" indent="-380905">
              <a:lnSpc>
                <a:spcPts val="2879"/>
              </a:lnSpc>
              <a:buFont typeface="Arial" panose="020B0604020202020204" pitchFamily="34" charset="0"/>
              <a:buChar char="•"/>
            </a:pPr>
            <a:r>
              <a:rPr lang="en-US" sz="2933" spc="-95" dirty="0">
                <a:solidFill>
                  <a:srgbClr val="000000"/>
                </a:solidFill>
                <a:latin typeface="Calibri"/>
                <a:cs typeface="Calibri"/>
              </a:rPr>
              <a:t>MELD ranges from 6-40</a:t>
            </a:r>
          </a:p>
          <a:p>
            <a:pPr marL="1392207" lvl="3" indent="-380905">
              <a:lnSpc>
                <a:spcPts val="2879"/>
              </a:lnSpc>
              <a:buFont typeface="Arial" panose="020B0604020202020204" pitchFamily="34" charset="0"/>
              <a:buChar char="•"/>
            </a:pPr>
            <a:r>
              <a:rPr lang="en-US" sz="2933" spc="-95" dirty="0">
                <a:solidFill>
                  <a:srgbClr val="000000"/>
                </a:solidFill>
                <a:latin typeface="Calibri"/>
                <a:cs typeface="Calibri"/>
              </a:rPr>
              <a:t>Higher MELD indicates worse liver function</a:t>
            </a:r>
          </a:p>
          <a:p>
            <a:pPr marL="1392207" lvl="3" indent="-380905">
              <a:lnSpc>
                <a:spcPts val="2879"/>
              </a:lnSpc>
              <a:buFont typeface="Arial" panose="020B0604020202020204" pitchFamily="34" charset="0"/>
              <a:buChar char="•"/>
            </a:pPr>
            <a:r>
              <a:rPr lang="en-US" sz="2933" spc="-95" dirty="0">
                <a:solidFill>
                  <a:srgbClr val="000000"/>
                </a:solidFill>
                <a:latin typeface="Calibri"/>
                <a:cs typeface="Calibri"/>
              </a:rPr>
              <a:t>MELD of </a:t>
            </a:r>
            <a:r>
              <a:rPr lang="en-US" sz="2933" u="sng" spc="-95" dirty="0">
                <a:solidFill>
                  <a:srgbClr val="000000"/>
                </a:solidFill>
                <a:latin typeface="Calibri"/>
                <a:cs typeface="Calibri"/>
              </a:rPr>
              <a:t>&gt;</a:t>
            </a:r>
            <a:r>
              <a:rPr lang="en-US" sz="2933" spc="-95" dirty="0">
                <a:solidFill>
                  <a:srgbClr val="000000"/>
                </a:solidFill>
                <a:latin typeface="Calibri"/>
                <a:cs typeface="Calibri"/>
              </a:rPr>
              <a:t> 15 may be a consideration for liver transplant evaluation </a:t>
            </a:r>
          </a:p>
          <a:p>
            <a:pPr marL="1392207" lvl="3" indent="-380905">
              <a:lnSpc>
                <a:spcPts val="2879"/>
              </a:lnSpc>
              <a:buFont typeface="Arial" panose="020B0604020202020204" pitchFamily="34" charset="0"/>
              <a:buChar char="•"/>
            </a:pPr>
            <a:r>
              <a:rPr lang="en-US" sz="2933" spc="-95" dirty="0">
                <a:solidFill>
                  <a:srgbClr val="000000"/>
                </a:solidFill>
                <a:latin typeface="Calibri"/>
                <a:cs typeface="Calibri"/>
              </a:rPr>
              <a:t>Highest MELD = highest priority to receive liver transplant</a:t>
            </a:r>
          </a:p>
          <a:p>
            <a:pPr marL="1348403" lvl="3" indent="-337100">
              <a:lnSpc>
                <a:spcPts val="2591"/>
              </a:lnSpc>
            </a:pPr>
            <a:endParaRPr lang="en-US" sz="2933" spc="-95" dirty="0">
              <a:solidFill>
                <a:srgbClr val="000000"/>
              </a:solidFill>
              <a:latin typeface="Calibri"/>
              <a:cs typeface="Calibri"/>
            </a:endParaRPr>
          </a:p>
        </p:txBody>
      </p:sp>
      <p:sp>
        <p:nvSpPr>
          <p:cNvPr id="7" name="TextBox 5">
            <a:extLst>
              <a:ext uri="{FF2B5EF4-FFF2-40B4-BE49-F238E27FC236}">
                <a16:creationId xmlns:a16="http://schemas.microsoft.com/office/drawing/2014/main" id="{0D521626-EF45-C66E-8DF7-7C5F67329A15}"/>
              </a:ext>
            </a:extLst>
          </p:cNvPr>
          <p:cNvSpPr txBox="1"/>
          <p:nvPr/>
        </p:nvSpPr>
        <p:spPr>
          <a:xfrm>
            <a:off x="6478746" y="6014839"/>
            <a:ext cx="6136373" cy="185435"/>
          </a:xfrm>
          <a:prstGeom prst="rect">
            <a:avLst/>
          </a:prstGeom>
        </p:spPr>
        <p:txBody>
          <a:bodyPr wrap="square" lIns="0" tIns="0" rIns="0" bIns="0" rtlCol="0" anchor="t">
            <a:spAutoFit/>
          </a:bodyPr>
          <a:lstStyle/>
          <a:p>
            <a:pPr>
              <a:lnSpc>
                <a:spcPts val="1440"/>
              </a:lnSpc>
            </a:pPr>
            <a:r>
              <a:rPr lang="en-US" sz="1500" spc="-47" dirty="0">
                <a:solidFill>
                  <a:srgbClr val="000000"/>
                </a:solidFill>
                <a:latin typeface="Calibri"/>
                <a:cs typeface="Calibri"/>
              </a:rPr>
              <a:t>https://www.mdcalc.com/calc/10437/model-end-stage-liver-disease-meld</a:t>
            </a:r>
          </a:p>
        </p:txBody>
      </p:sp>
      <p:sp>
        <p:nvSpPr>
          <p:cNvPr id="9" name="AutoShape 4">
            <a:extLst>
              <a:ext uri="{FF2B5EF4-FFF2-40B4-BE49-F238E27FC236}">
                <a16:creationId xmlns:a16="http://schemas.microsoft.com/office/drawing/2014/main" id="{EEE8E4E1-A2DA-246D-1DE3-93E37C2CA16F}"/>
              </a:ext>
            </a:extLst>
          </p:cNvPr>
          <p:cNvSpPr/>
          <p:nvPr/>
        </p:nvSpPr>
        <p:spPr>
          <a:xfrm rot="23839" flipV="1">
            <a:off x="1807521" y="674272"/>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6172041F-C670-D912-76EF-0555156B821D}"/>
              </a:ext>
            </a:extLst>
          </p:cNvPr>
          <p:cNvPicPr>
            <a:picLocks noChangeAspect="1"/>
          </p:cNvPicPr>
          <p:nvPr/>
        </p:nvPicPr>
        <p:blipFill>
          <a:blip r:embed="rId3"/>
          <a:stretch>
            <a:fillRect/>
          </a:stretch>
        </p:blipFill>
        <p:spPr>
          <a:xfrm>
            <a:off x="7539040" y="1373919"/>
            <a:ext cx="4272278" cy="4356184"/>
          </a:xfrm>
          <a:prstGeom prst="rect">
            <a:avLst/>
          </a:prstGeom>
        </p:spPr>
      </p:pic>
    </p:spTree>
    <p:extLst>
      <p:ext uri="{BB962C8B-B14F-4D97-AF65-F5344CB8AC3E}">
        <p14:creationId xmlns:p14="http://schemas.microsoft.com/office/powerpoint/2010/main" val="154578689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40710-8A23-D3F6-483E-AABBBEB7501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1A66366F-2B82-04C4-6F13-EE0E68754216}"/>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6D22D1A5-34CF-5263-6FDA-AA0583370EE7}"/>
              </a:ext>
            </a:extLst>
          </p:cNvPr>
          <p:cNvSpPr>
            <a:spLocks noGrp="1"/>
          </p:cNvSpPr>
          <p:nvPr>
            <p:ph type="sldNum" sz="quarter" idx="13"/>
          </p:nvPr>
        </p:nvSpPr>
        <p:spPr/>
        <p:txBody>
          <a:bodyPr/>
          <a:lstStyle/>
          <a:p>
            <a:fld id="{7BCC8D0D-EAEC-449D-9161-023DFF90F2E2}" type="slidenum">
              <a:rPr lang="en-US" smtClean="0"/>
              <a:pPr/>
              <a:t>11</a:t>
            </a:fld>
            <a:endParaRPr lang="en-US" dirty="0"/>
          </a:p>
        </p:txBody>
      </p:sp>
      <p:sp>
        <p:nvSpPr>
          <p:cNvPr id="5" name="Freeform 3">
            <a:extLst>
              <a:ext uri="{FF2B5EF4-FFF2-40B4-BE49-F238E27FC236}">
                <a16:creationId xmlns:a16="http://schemas.microsoft.com/office/drawing/2014/main" id="{762452A2-AE84-8A4E-C7D4-3F7B532DEF25}"/>
              </a:ext>
            </a:extLst>
          </p:cNvPr>
          <p:cNvSpPr/>
          <p:nvPr/>
        </p:nvSpPr>
        <p:spPr>
          <a:xfrm>
            <a:off x="8278243" y="4006822"/>
            <a:ext cx="3224960" cy="1956338"/>
          </a:xfrm>
          <a:custGeom>
            <a:avLst/>
            <a:gdLst/>
            <a:ahLst/>
            <a:cxnLst/>
            <a:rect l="l" t="t" r="r" b="b"/>
            <a:pathLst>
              <a:path w="5379447" h="3247841">
                <a:moveTo>
                  <a:pt x="0" y="0"/>
                </a:moveTo>
                <a:lnTo>
                  <a:pt x="5379447" y="0"/>
                </a:lnTo>
                <a:lnTo>
                  <a:pt x="5379447" y="3247841"/>
                </a:lnTo>
                <a:lnTo>
                  <a:pt x="0" y="32478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p>
        </p:txBody>
      </p:sp>
      <p:sp>
        <p:nvSpPr>
          <p:cNvPr id="6" name="Freeform 4">
            <a:extLst>
              <a:ext uri="{FF2B5EF4-FFF2-40B4-BE49-F238E27FC236}">
                <a16:creationId xmlns:a16="http://schemas.microsoft.com/office/drawing/2014/main" id="{9920F9A6-5DF6-85D4-0B66-196CB0A4A8F4}"/>
              </a:ext>
            </a:extLst>
          </p:cNvPr>
          <p:cNvSpPr/>
          <p:nvPr/>
        </p:nvSpPr>
        <p:spPr>
          <a:xfrm>
            <a:off x="5434184" y="2158541"/>
            <a:ext cx="2293645" cy="2571873"/>
          </a:xfrm>
          <a:custGeom>
            <a:avLst/>
            <a:gdLst/>
            <a:ahLst/>
            <a:cxnLst/>
            <a:rect l="l" t="t" r="r" b="b"/>
            <a:pathLst>
              <a:path w="4458663" h="4230157">
                <a:moveTo>
                  <a:pt x="0" y="0"/>
                </a:moveTo>
                <a:lnTo>
                  <a:pt x="4458663" y="0"/>
                </a:lnTo>
                <a:lnTo>
                  <a:pt x="4458663" y="4230157"/>
                </a:lnTo>
                <a:lnTo>
                  <a:pt x="0" y="4230157"/>
                </a:lnTo>
                <a:lnTo>
                  <a:pt x="0" y="0"/>
                </a:lnTo>
                <a:close/>
              </a:path>
            </a:pathLst>
          </a:custGeom>
          <a:blipFill>
            <a:blip r:embed="rId4"/>
            <a:stretch>
              <a:fillRect/>
            </a:stretch>
          </a:blipFill>
        </p:spPr>
        <p:txBody>
          <a:bodyPr/>
          <a:lstStyle/>
          <a:p>
            <a:endParaRPr lang="en-US" sz="800"/>
          </a:p>
        </p:txBody>
      </p:sp>
      <p:sp>
        <p:nvSpPr>
          <p:cNvPr id="7" name="TextBox 5">
            <a:extLst>
              <a:ext uri="{FF2B5EF4-FFF2-40B4-BE49-F238E27FC236}">
                <a16:creationId xmlns:a16="http://schemas.microsoft.com/office/drawing/2014/main" id="{02FEF469-4147-56DC-B21E-A6F121E2D2B7}"/>
              </a:ext>
            </a:extLst>
          </p:cNvPr>
          <p:cNvSpPr txBox="1"/>
          <p:nvPr/>
        </p:nvSpPr>
        <p:spPr>
          <a:xfrm>
            <a:off x="304720" y="1956184"/>
            <a:ext cx="4939453" cy="4007957"/>
          </a:xfrm>
          <a:prstGeom prst="rect">
            <a:avLst/>
          </a:prstGeom>
        </p:spPr>
        <p:txBody>
          <a:bodyPr wrap="square" lIns="0" tIns="0" rIns="0" bIns="0" rtlCol="0" anchor="t">
            <a:spAutoFit/>
          </a:bodyPr>
          <a:lstStyle/>
          <a:p>
            <a:pPr>
              <a:lnSpc>
                <a:spcPts val="2591"/>
              </a:lnSpc>
            </a:pPr>
            <a:r>
              <a:rPr lang="en-US" sz="2666" spc="-95" dirty="0">
                <a:solidFill>
                  <a:srgbClr val="000000"/>
                </a:solidFill>
                <a:latin typeface="Calibri"/>
                <a:cs typeface="Calibri"/>
              </a:rPr>
              <a:t>Regular follow up with Hepatology or GI provider for:</a:t>
            </a:r>
          </a:p>
          <a:p>
            <a:pPr>
              <a:lnSpc>
                <a:spcPts val="2591"/>
              </a:lnSpc>
            </a:pPr>
            <a:endParaRPr lang="en-US" sz="2666" spc="-95" dirty="0">
              <a:solidFill>
                <a:srgbClr val="000000"/>
              </a:solidFill>
              <a:latin typeface="Calibri"/>
              <a:cs typeface="Calibri"/>
            </a:endParaRPr>
          </a:p>
          <a:p>
            <a:pPr marL="1036061" lvl="2" indent="-345354">
              <a:lnSpc>
                <a:spcPts val="2591"/>
              </a:lnSpc>
              <a:buFont typeface="Arial"/>
              <a:buChar char="⚬"/>
            </a:pPr>
            <a:r>
              <a:rPr lang="en-US" sz="2666" spc="-93" dirty="0">
                <a:solidFill>
                  <a:srgbClr val="000000"/>
                </a:solidFill>
                <a:latin typeface="Calibri"/>
                <a:cs typeface="Calibri"/>
              </a:rPr>
              <a:t>Laboratory monitoring and screening for clinical symptoms</a:t>
            </a:r>
          </a:p>
          <a:p>
            <a:pPr marL="1036061" lvl="2" indent="-345354">
              <a:lnSpc>
                <a:spcPts val="2591"/>
              </a:lnSpc>
              <a:buFont typeface="Arial"/>
              <a:buChar char="⚬"/>
            </a:pPr>
            <a:endParaRPr lang="en-US" sz="2666" spc="-93" dirty="0">
              <a:solidFill>
                <a:srgbClr val="000000"/>
              </a:solidFill>
              <a:latin typeface="Calibri"/>
              <a:cs typeface="Calibri"/>
            </a:endParaRPr>
          </a:p>
          <a:p>
            <a:pPr marL="1036061" lvl="2" indent="-345354">
              <a:lnSpc>
                <a:spcPts val="2591"/>
              </a:lnSpc>
              <a:buFont typeface="Arial"/>
              <a:buChar char="⚬"/>
            </a:pPr>
            <a:r>
              <a:rPr lang="en-US" sz="2666" spc="-95" dirty="0">
                <a:solidFill>
                  <a:srgbClr val="000000"/>
                </a:solidFill>
                <a:latin typeface="Calibri"/>
                <a:cs typeface="Calibri"/>
              </a:rPr>
              <a:t>Liver Cancer screening (discussed in session I)</a:t>
            </a:r>
          </a:p>
          <a:p>
            <a:pPr marL="1036061" lvl="2" indent="-345354">
              <a:lnSpc>
                <a:spcPts val="2591"/>
              </a:lnSpc>
              <a:buFont typeface="Arial"/>
              <a:buChar char="⚬"/>
            </a:pPr>
            <a:endParaRPr lang="en-US" sz="2666" spc="-95" dirty="0">
              <a:solidFill>
                <a:srgbClr val="000000"/>
              </a:solidFill>
              <a:latin typeface="Calibri"/>
              <a:cs typeface="Calibri"/>
            </a:endParaRPr>
          </a:p>
          <a:p>
            <a:pPr marL="1036061" lvl="2" indent="-345354">
              <a:lnSpc>
                <a:spcPts val="2591"/>
              </a:lnSpc>
              <a:buFont typeface="Arial"/>
              <a:buChar char="⚬"/>
            </a:pPr>
            <a:r>
              <a:rPr lang="en-US" sz="2666" spc="-95" dirty="0">
                <a:solidFill>
                  <a:srgbClr val="000000"/>
                </a:solidFill>
                <a:latin typeface="Calibri"/>
                <a:cs typeface="Calibri"/>
              </a:rPr>
              <a:t>Endoscopy if indicated, to check for varices</a:t>
            </a:r>
          </a:p>
        </p:txBody>
      </p:sp>
      <p:sp>
        <p:nvSpPr>
          <p:cNvPr id="8" name="TextBox 6">
            <a:extLst>
              <a:ext uri="{FF2B5EF4-FFF2-40B4-BE49-F238E27FC236}">
                <a16:creationId xmlns:a16="http://schemas.microsoft.com/office/drawing/2014/main" id="{45EEB209-6B31-19C9-F6AA-8C3CE1C2C10B}"/>
              </a:ext>
            </a:extLst>
          </p:cNvPr>
          <p:cNvSpPr txBox="1"/>
          <p:nvPr/>
        </p:nvSpPr>
        <p:spPr>
          <a:xfrm>
            <a:off x="167888" y="280220"/>
            <a:ext cx="11853048" cy="1239698"/>
          </a:xfrm>
          <a:prstGeom prst="rect">
            <a:avLst/>
          </a:prstGeom>
        </p:spPr>
        <p:txBody>
          <a:bodyPr lIns="0" tIns="0" rIns="0" bIns="0" rtlCol="0" anchor="t">
            <a:spAutoFit/>
          </a:bodyPr>
          <a:lstStyle/>
          <a:p>
            <a:pPr>
              <a:lnSpc>
                <a:spcPts val="4751"/>
              </a:lnSpc>
            </a:pPr>
            <a:r>
              <a:rPr lang="en-US" sz="4799" b="1" spc="-171" dirty="0">
                <a:latin typeface="Calibri"/>
                <a:cs typeface="Calibri"/>
              </a:rPr>
              <a:t>What can I do to improve liver health outcomes?</a:t>
            </a:r>
          </a:p>
          <a:p>
            <a:pPr algn="ctr">
              <a:lnSpc>
                <a:spcPts val="4751"/>
              </a:lnSpc>
            </a:pPr>
            <a:r>
              <a:rPr lang="en-US" sz="4799" b="1" spc="-175" dirty="0">
                <a:latin typeface="Calibri"/>
                <a:cs typeface="Calibri"/>
              </a:rPr>
              <a:t>Keeping up with your care</a:t>
            </a:r>
          </a:p>
        </p:txBody>
      </p:sp>
      <p:sp>
        <p:nvSpPr>
          <p:cNvPr id="9" name="AutoShape 4">
            <a:extLst>
              <a:ext uri="{FF2B5EF4-FFF2-40B4-BE49-F238E27FC236}">
                <a16:creationId xmlns:a16="http://schemas.microsoft.com/office/drawing/2014/main" id="{48ED03BA-D1FE-9DE0-F8F1-1C13BF21D36F}"/>
              </a:ext>
            </a:extLst>
          </p:cNvPr>
          <p:cNvSpPr/>
          <p:nvPr/>
        </p:nvSpPr>
        <p:spPr>
          <a:xfrm rot="23839" flipV="1">
            <a:off x="1807521" y="1564607"/>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355089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1A8A7-803F-318E-24B6-D096AE230A3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6872A1-C126-CF07-403F-A501D1321218}"/>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BFD7EE04-3483-E541-03D8-56C8EC345084}"/>
              </a:ext>
            </a:extLst>
          </p:cNvPr>
          <p:cNvSpPr>
            <a:spLocks noGrp="1"/>
          </p:cNvSpPr>
          <p:nvPr>
            <p:ph type="sldNum" sz="quarter" idx="13"/>
          </p:nvPr>
        </p:nvSpPr>
        <p:spPr/>
        <p:txBody>
          <a:bodyPr/>
          <a:lstStyle/>
          <a:p>
            <a:fld id="{7BCC8D0D-EAEC-449D-9161-023DFF90F2E2}" type="slidenum">
              <a:rPr lang="en-US" smtClean="0"/>
              <a:pPr/>
              <a:t>12</a:t>
            </a:fld>
            <a:endParaRPr lang="en-US" dirty="0"/>
          </a:p>
        </p:txBody>
      </p:sp>
      <p:sp>
        <p:nvSpPr>
          <p:cNvPr id="5" name="Freeform 3">
            <a:extLst>
              <a:ext uri="{FF2B5EF4-FFF2-40B4-BE49-F238E27FC236}">
                <a16:creationId xmlns:a16="http://schemas.microsoft.com/office/drawing/2014/main" id="{052C1CEB-ADF9-A778-24A5-7BDD09EF699C}"/>
              </a:ext>
            </a:extLst>
          </p:cNvPr>
          <p:cNvSpPr/>
          <p:nvPr/>
        </p:nvSpPr>
        <p:spPr>
          <a:xfrm>
            <a:off x="9370947" y="4578484"/>
            <a:ext cx="1350275" cy="1450490"/>
          </a:xfrm>
          <a:custGeom>
            <a:avLst/>
            <a:gdLst/>
            <a:ahLst/>
            <a:cxnLst/>
            <a:rect l="l" t="t" r="r" b="b"/>
            <a:pathLst>
              <a:path w="2025940" h="2176302">
                <a:moveTo>
                  <a:pt x="0" y="0"/>
                </a:moveTo>
                <a:lnTo>
                  <a:pt x="2025940" y="0"/>
                </a:lnTo>
                <a:lnTo>
                  <a:pt x="2025940" y="2176302"/>
                </a:lnTo>
                <a:lnTo>
                  <a:pt x="0" y="21763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p>
        </p:txBody>
      </p:sp>
      <p:sp>
        <p:nvSpPr>
          <p:cNvPr id="6" name="Freeform 4">
            <a:extLst>
              <a:ext uri="{FF2B5EF4-FFF2-40B4-BE49-F238E27FC236}">
                <a16:creationId xmlns:a16="http://schemas.microsoft.com/office/drawing/2014/main" id="{215CC828-2BAD-7955-5D7E-6B8EAAE29903}"/>
              </a:ext>
            </a:extLst>
          </p:cNvPr>
          <p:cNvSpPr/>
          <p:nvPr/>
        </p:nvSpPr>
        <p:spPr>
          <a:xfrm>
            <a:off x="6436361" y="1852255"/>
            <a:ext cx="1509530" cy="1390655"/>
          </a:xfrm>
          <a:custGeom>
            <a:avLst/>
            <a:gdLst/>
            <a:ahLst/>
            <a:cxnLst/>
            <a:rect l="l" t="t" r="r" b="b"/>
            <a:pathLst>
              <a:path w="2264885" h="2086526">
                <a:moveTo>
                  <a:pt x="0" y="0"/>
                </a:moveTo>
                <a:lnTo>
                  <a:pt x="2264886" y="0"/>
                </a:lnTo>
                <a:lnTo>
                  <a:pt x="2264886" y="2086525"/>
                </a:lnTo>
                <a:lnTo>
                  <a:pt x="0" y="20865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p>
        </p:txBody>
      </p:sp>
      <p:sp>
        <p:nvSpPr>
          <p:cNvPr id="7" name="Freeform 5">
            <a:extLst>
              <a:ext uri="{FF2B5EF4-FFF2-40B4-BE49-F238E27FC236}">
                <a16:creationId xmlns:a16="http://schemas.microsoft.com/office/drawing/2014/main" id="{DD59DAC7-BDEB-7B9A-ABB5-2DF3DBB988DA}"/>
              </a:ext>
            </a:extLst>
          </p:cNvPr>
          <p:cNvSpPr/>
          <p:nvPr/>
        </p:nvSpPr>
        <p:spPr>
          <a:xfrm>
            <a:off x="9711876" y="1852256"/>
            <a:ext cx="1924493" cy="2066570"/>
          </a:xfrm>
          <a:custGeom>
            <a:avLst/>
            <a:gdLst/>
            <a:ahLst/>
            <a:cxnLst/>
            <a:rect l="l" t="t" r="r" b="b"/>
            <a:pathLst>
              <a:path w="2887492" h="3100663">
                <a:moveTo>
                  <a:pt x="0" y="0"/>
                </a:moveTo>
                <a:lnTo>
                  <a:pt x="2887492" y="0"/>
                </a:lnTo>
                <a:lnTo>
                  <a:pt x="2887492" y="3100663"/>
                </a:lnTo>
                <a:lnTo>
                  <a:pt x="0" y="31006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p>
        </p:txBody>
      </p:sp>
      <p:sp>
        <p:nvSpPr>
          <p:cNvPr id="8" name="Freeform 6">
            <a:extLst>
              <a:ext uri="{FF2B5EF4-FFF2-40B4-BE49-F238E27FC236}">
                <a16:creationId xmlns:a16="http://schemas.microsoft.com/office/drawing/2014/main" id="{A23CB7A2-7534-6B58-A753-F8FE232894E5}"/>
              </a:ext>
            </a:extLst>
          </p:cNvPr>
          <p:cNvSpPr/>
          <p:nvPr/>
        </p:nvSpPr>
        <p:spPr>
          <a:xfrm>
            <a:off x="8067322" y="1837188"/>
            <a:ext cx="1303625" cy="2081637"/>
          </a:xfrm>
          <a:custGeom>
            <a:avLst/>
            <a:gdLst/>
            <a:ahLst/>
            <a:cxnLst/>
            <a:rect l="l" t="t" r="r" b="b"/>
            <a:pathLst>
              <a:path w="1955947" h="3123269">
                <a:moveTo>
                  <a:pt x="0" y="0"/>
                </a:moveTo>
                <a:lnTo>
                  <a:pt x="1955947" y="0"/>
                </a:lnTo>
                <a:lnTo>
                  <a:pt x="1955947" y="3123270"/>
                </a:lnTo>
                <a:lnTo>
                  <a:pt x="0" y="31232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800"/>
          </a:p>
        </p:txBody>
      </p:sp>
      <p:sp>
        <p:nvSpPr>
          <p:cNvPr id="9" name="Freeform 7">
            <a:extLst>
              <a:ext uri="{FF2B5EF4-FFF2-40B4-BE49-F238E27FC236}">
                <a16:creationId xmlns:a16="http://schemas.microsoft.com/office/drawing/2014/main" id="{4090A27A-5203-9C13-5EED-5E6DE6E5A139}"/>
              </a:ext>
            </a:extLst>
          </p:cNvPr>
          <p:cNvSpPr/>
          <p:nvPr/>
        </p:nvSpPr>
        <p:spPr>
          <a:xfrm>
            <a:off x="9361709" y="4570710"/>
            <a:ext cx="1359513" cy="1416046"/>
          </a:xfrm>
          <a:custGeom>
            <a:avLst/>
            <a:gdLst/>
            <a:ahLst/>
            <a:cxnLst/>
            <a:rect l="l" t="t" r="r" b="b"/>
            <a:pathLst>
              <a:path w="2039800" h="2124623">
                <a:moveTo>
                  <a:pt x="0" y="0"/>
                </a:moveTo>
                <a:lnTo>
                  <a:pt x="2039800" y="0"/>
                </a:lnTo>
                <a:lnTo>
                  <a:pt x="2039800" y="2124623"/>
                </a:lnTo>
                <a:lnTo>
                  <a:pt x="0" y="21246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800"/>
          </a:p>
        </p:txBody>
      </p:sp>
      <p:sp>
        <p:nvSpPr>
          <p:cNvPr id="10" name="TextBox 8">
            <a:extLst>
              <a:ext uri="{FF2B5EF4-FFF2-40B4-BE49-F238E27FC236}">
                <a16:creationId xmlns:a16="http://schemas.microsoft.com/office/drawing/2014/main" id="{64FC9F12-A26A-2A05-6FCD-07D5A9EABD4E}"/>
              </a:ext>
            </a:extLst>
          </p:cNvPr>
          <p:cNvSpPr txBox="1"/>
          <p:nvPr/>
        </p:nvSpPr>
        <p:spPr>
          <a:xfrm>
            <a:off x="570871" y="1611320"/>
            <a:ext cx="5523541" cy="3692165"/>
          </a:xfrm>
          <a:prstGeom prst="rect">
            <a:avLst/>
          </a:prstGeom>
        </p:spPr>
        <p:txBody>
          <a:bodyPr lIns="0" tIns="0" rIns="0" bIns="0" rtlCol="0" anchor="t">
            <a:spAutoFit/>
          </a:bodyPr>
          <a:lstStyle/>
          <a:p>
            <a:pPr marL="503641" lvl="1" indent="-251820">
              <a:buFont typeface="Arial"/>
              <a:buChar char="•"/>
            </a:pPr>
            <a:r>
              <a:rPr lang="en-US" sz="2666" spc="-93" dirty="0">
                <a:solidFill>
                  <a:srgbClr val="000000"/>
                </a:solidFill>
                <a:latin typeface="Calibri"/>
                <a:cs typeface="Calibri"/>
              </a:rPr>
              <a:t>Lifestyle factors to prevent further injury from steatosis (fatty liver)</a:t>
            </a:r>
          </a:p>
          <a:p>
            <a:pPr marL="1007282" lvl="2" indent="-335761">
              <a:buFont typeface="Arial"/>
              <a:buChar char="⚬"/>
            </a:pPr>
            <a:r>
              <a:rPr lang="en-US" sz="2666" spc="-93" dirty="0">
                <a:solidFill>
                  <a:srgbClr val="000000"/>
                </a:solidFill>
                <a:latin typeface="Calibri"/>
                <a:cs typeface="Calibri"/>
              </a:rPr>
              <a:t>Alcohol abstinence: no amount of alcohol is safe in cirrhosis</a:t>
            </a:r>
          </a:p>
          <a:p>
            <a:pPr marL="1007282" lvl="2" indent="-335761">
              <a:buFont typeface="Arial"/>
              <a:buChar char="⚬"/>
            </a:pPr>
            <a:r>
              <a:rPr lang="en-US" sz="2666" spc="-93" dirty="0">
                <a:solidFill>
                  <a:srgbClr val="000000"/>
                </a:solidFill>
                <a:latin typeface="Calibri"/>
                <a:cs typeface="Calibri"/>
              </a:rPr>
              <a:t>Maintain a healthy weight: healthy diet, physical activity</a:t>
            </a:r>
          </a:p>
          <a:p>
            <a:pPr marL="1007282" lvl="2" indent="-335761">
              <a:buFont typeface="Arial"/>
              <a:buChar char="⚬"/>
            </a:pPr>
            <a:r>
              <a:rPr lang="en-US" sz="2666" spc="-93" dirty="0">
                <a:solidFill>
                  <a:srgbClr val="000000"/>
                </a:solidFill>
                <a:latin typeface="Calibri"/>
                <a:cs typeface="Calibri"/>
              </a:rPr>
              <a:t>Control metabolic factors: Diabetes, high blood pressure, abnormal lipids</a:t>
            </a:r>
          </a:p>
        </p:txBody>
      </p:sp>
      <p:sp>
        <p:nvSpPr>
          <p:cNvPr id="11" name="TextBox 9">
            <a:extLst>
              <a:ext uri="{FF2B5EF4-FFF2-40B4-BE49-F238E27FC236}">
                <a16:creationId xmlns:a16="http://schemas.microsoft.com/office/drawing/2014/main" id="{96DEE1DB-47BB-BFA9-7812-6AABA253E0D5}"/>
              </a:ext>
            </a:extLst>
          </p:cNvPr>
          <p:cNvSpPr txBox="1"/>
          <p:nvPr/>
        </p:nvSpPr>
        <p:spPr>
          <a:xfrm>
            <a:off x="6561435" y="4610226"/>
            <a:ext cx="3150441" cy="1384995"/>
          </a:xfrm>
          <a:prstGeom prst="rect">
            <a:avLst/>
          </a:prstGeom>
        </p:spPr>
        <p:txBody>
          <a:bodyPr lIns="0" tIns="0" rIns="0" bIns="0" rtlCol="0" anchor="t">
            <a:spAutoFit/>
          </a:bodyPr>
          <a:lstStyle/>
          <a:p>
            <a:pPr marL="541723" lvl="1" indent="-270861">
              <a:lnSpc>
                <a:spcPts val="2709"/>
              </a:lnSpc>
              <a:spcBef>
                <a:spcPct val="0"/>
              </a:spcBef>
              <a:buFont typeface="Arial"/>
              <a:buChar char="•"/>
            </a:pPr>
            <a:r>
              <a:rPr lang="en-US" sz="2509" spc="-100">
                <a:solidFill>
                  <a:srgbClr val="000000"/>
                </a:solidFill>
                <a:latin typeface="Calibri"/>
                <a:cs typeface="Calibri"/>
              </a:rPr>
              <a:t>Avoid liver toxic substances/ medicines/ supplements </a:t>
            </a:r>
          </a:p>
        </p:txBody>
      </p:sp>
      <p:sp>
        <p:nvSpPr>
          <p:cNvPr id="12" name="TextBox 10">
            <a:extLst>
              <a:ext uri="{FF2B5EF4-FFF2-40B4-BE49-F238E27FC236}">
                <a16:creationId xmlns:a16="http://schemas.microsoft.com/office/drawing/2014/main" id="{89943EB7-F285-3C59-ED45-822E3492ECCD}"/>
              </a:ext>
            </a:extLst>
          </p:cNvPr>
          <p:cNvSpPr txBox="1"/>
          <p:nvPr/>
        </p:nvSpPr>
        <p:spPr>
          <a:xfrm>
            <a:off x="167888" y="15527"/>
            <a:ext cx="11767003" cy="1231106"/>
          </a:xfrm>
          <a:prstGeom prst="rect">
            <a:avLst/>
          </a:prstGeom>
        </p:spPr>
        <p:txBody>
          <a:bodyPr wrap="square" lIns="0" tIns="0" rIns="0" bIns="0" rtlCol="0" anchor="t">
            <a:spAutoFit/>
          </a:bodyPr>
          <a:lstStyle/>
          <a:p>
            <a:pPr algn="ctr">
              <a:lnSpc>
                <a:spcPts val="4751"/>
              </a:lnSpc>
            </a:pPr>
            <a:r>
              <a:rPr lang="en-US" sz="4399" b="1" spc="-171" dirty="0">
                <a:latin typeface="Calibri"/>
                <a:cs typeface="Calibri"/>
              </a:rPr>
              <a:t>What can I do to improve liver health outcomes?</a:t>
            </a:r>
          </a:p>
          <a:p>
            <a:pPr algn="ctr">
              <a:lnSpc>
                <a:spcPts val="4751"/>
              </a:lnSpc>
            </a:pPr>
            <a:r>
              <a:rPr lang="en-US" sz="4399" b="1" spc="-175" dirty="0">
                <a:latin typeface="Calibri"/>
                <a:cs typeface="Calibri"/>
              </a:rPr>
              <a:t>Lifestyle </a:t>
            </a:r>
          </a:p>
        </p:txBody>
      </p:sp>
      <p:sp>
        <p:nvSpPr>
          <p:cNvPr id="13" name="AutoShape 4">
            <a:extLst>
              <a:ext uri="{FF2B5EF4-FFF2-40B4-BE49-F238E27FC236}">
                <a16:creationId xmlns:a16="http://schemas.microsoft.com/office/drawing/2014/main" id="{F35BE157-21A5-4417-F42B-1227BD07ABD9}"/>
              </a:ext>
            </a:extLst>
          </p:cNvPr>
          <p:cNvSpPr/>
          <p:nvPr/>
        </p:nvSpPr>
        <p:spPr>
          <a:xfrm rot="23839" flipV="1">
            <a:off x="1807521" y="1251788"/>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300232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B667C-5465-362E-9CBF-1F57DCEB103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1B5769-CC5C-04B8-D048-A1F20D00ABA1}"/>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54BDC335-FEF0-A07D-BE41-09CBF4570DAE}"/>
              </a:ext>
            </a:extLst>
          </p:cNvPr>
          <p:cNvSpPr>
            <a:spLocks noGrp="1"/>
          </p:cNvSpPr>
          <p:nvPr>
            <p:ph type="sldNum" sz="quarter" idx="13"/>
          </p:nvPr>
        </p:nvSpPr>
        <p:spPr/>
        <p:txBody>
          <a:bodyPr/>
          <a:lstStyle/>
          <a:p>
            <a:fld id="{7BCC8D0D-EAEC-449D-9161-023DFF90F2E2}" type="slidenum">
              <a:rPr lang="en-US" smtClean="0"/>
              <a:pPr/>
              <a:t>13</a:t>
            </a:fld>
            <a:endParaRPr lang="en-US" dirty="0"/>
          </a:p>
        </p:txBody>
      </p:sp>
      <p:sp>
        <p:nvSpPr>
          <p:cNvPr id="4" name="Freeform 8">
            <a:extLst>
              <a:ext uri="{FF2B5EF4-FFF2-40B4-BE49-F238E27FC236}">
                <a16:creationId xmlns:a16="http://schemas.microsoft.com/office/drawing/2014/main" id="{7963901E-470E-38C5-D12C-EA6D9C711635}"/>
              </a:ext>
            </a:extLst>
          </p:cNvPr>
          <p:cNvSpPr/>
          <p:nvPr/>
        </p:nvSpPr>
        <p:spPr>
          <a:xfrm>
            <a:off x="5639593" y="3826259"/>
            <a:ext cx="4215213" cy="1841302"/>
          </a:xfrm>
          <a:custGeom>
            <a:avLst/>
            <a:gdLst/>
            <a:ahLst/>
            <a:cxnLst/>
            <a:rect l="l" t="t" r="r" b="b"/>
            <a:pathLst>
              <a:path w="1599852" h="551335">
                <a:moveTo>
                  <a:pt x="65000" y="0"/>
                </a:moveTo>
                <a:lnTo>
                  <a:pt x="1534852" y="0"/>
                </a:lnTo>
                <a:cubicBezTo>
                  <a:pt x="1552091" y="0"/>
                  <a:pt x="1568624" y="6848"/>
                  <a:pt x="1580814" y="19038"/>
                </a:cubicBezTo>
                <a:cubicBezTo>
                  <a:pt x="1593004" y="31228"/>
                  <a:pt x="1599852" y="47761"/>
                  <a:pt x="1599852" y="65000"/>
                </a:cubicBezTo>
                <a:lnTo>
                  <a:pt x="1599852" y="486335"/>
                </a:lnTo>
                <a:cubicBezTo>
                  <a:pt x="1599852" y="503574"/>
                  <a:pt x="1593004" y="520107"/>
                  <a:pt x="1580814" y="532297"/>
                </a:cubicBezTo>
                <a:cubicBezTo>
                  <a:pt x="1568624" y="544487"/>
                  <a:pt x="1552091" y="551335"/>
                  <a:pt x="1534852" y="551335"/>
                </a:cubicBezTo>
                <a:lnTo>
                  <a:pt x="65000" y="551335"/>
                </a:lnTo>
                <a:cubicBezTo>
                  <a:pt x="47761" y="551335"/>
                  <a:pt x="31228" y="544487"/>
                  <a:pt x="19038" y="532297"/>
                </a:cubicBezTo>
                <a:cubicBezTo>
                  <a:pt x="6848" y="520107"/>
                  <a:pt x="0" y="503574"/>
                  <a:pt x="0" y="486335"/>
                </a:cubicBezTo>
                <a:lnTo>
                  <a:pt x="0" y="65000"/>
                </a:lnTo>
                <a:cubicBezTo>
                  <a:pt x="0" y="47761"/>
                  <a:pt x="6848" y="31228"/>
                  <a:pt x="19038" y="19038"/>
                </a:cubicBezTo>
                <a:cubicBezTo>
                  <a:pt x="31228" y="6848"/>
                  <a:pt x="47761" y="0"/>
                  <a:pt x="65000" y="0"/>
                </a:cubicBezTo>
                <a:close/>
              </a:path>
            </a:pathLst>
          </a:custGeom>
          <a:solidFill>
            <a:srgbClr val="F58A84"/>
          </a:solidFill>
        </p:spPr>
        <p:txBody>
          <a:bodyPr/>
          <a:lstStyle/>
          <a:p>
            <a:endParaRPr lang="en-US" sz="800"/>
          </a:p>
        </p:txBody>
      </p:sp>
      <p:sp>
        <p:nvSpPr>
          <p:cNvPr id="5" name="Freeform 8">
            <a:extLst>
              <a:ext uri="{FF2B5EF4-FFF2-40B4-BE49-F238E27FC236}">
                <a16:creationId xmlns:a16="http://schemas.microsoft.com/office/drawing/2014/main" id="{BD143788-51A6-7595-14D3-FB2FDB8DB1D8}"/>
              </a:ext>
            </a:extLst>
          </p:cNvPr>
          <p:cNvSpPr/>
          <p:nvPr/>
        </p:nvSpPr>
        <p:spPr>
          <a:xfrm>
            <a:off x="5639593" y="1195663"/>
            <a:ext cx="4203310" cy="1888915"/>
          </a:xfrm>
          <a:custGeom>
            <a:avLst/>
            <a:gdLst/>
            <a:ahLst/>
            <a:cxnLst/>
            <a:rect l="l" t="t" r="r" b="b"/>
            <a:pathLst>
              <a:path w="1599852" h="551335">
                <a:moveTo>
                  <a:pt x="65000" y="0"/>
                </a:moveTo>
                <a:lnTo>
                  <a:pt x="1534852" y="0"/>
                </a:lnTo>
                <a:cubicBezTo>
                  <a:pt x="1552091" y="0"/>
                  <a:pt x="1568624" y="6848"/>
                  <a:pt x="1580814" y="19038"/>
                </a:cubicBezTo>
                <a:cubicBezTo>
                  <a:pt x="1593004" y="31228"/>
                  <a:pt x="1599852" y="47761"/>
                  <a:pt x="1599852" y="65000"/>
                </a:cubicBezTo>
                <a:lnTo>
                  <a:pt x="1599852" y="486335"/>
                </a:lnTo>
                <a:cubicBezTo>
                  <a:pt x="1599852" y="503574"/>
                  <a:pt x="1593004" y="520107"/>
                  <a:pt x="1580814" y="532297"/>
                </a:cubicBezTo>
                <a:cubicBezTo>
                  <a:pt x="1568624" y="544487"/>
                  <a:pt x="1552091" y="551335"/>
                  <a:pt x="1534852" y="551335"/>
                </a:cubicBezTo>
                <a:lnTo>
                  <a:pt x="65000" y="551335"/>
                </a:lnTo>
                <a:cubicBezTo>
                  <a:pt x="47761" y="551335"/>
                  <a:pt x="31228" y="544487"/>
                  <a:pt x="19038" y="532297"/>
                </a:cubicBezTo>
                <a:cubicBezTo>
                  <a:pt x="6848" y="520107"/>
                  <a:pt x="0" y="503574"/>
                  <a:pt x="0" y="486335"/>
                </a:cubicBezTo>
                <a:lnTo>
                  <a:pt x="0" y="65000"/>
                </a:lnTo>
                <a:cubicBezTo>
                  <a:pt x="0" y="47761"/>
                  <a:pt x="6848" y="31228"/>
                  <a:pt x="19038" y="19038"/>
                </a:cubicBezTo>
                <a:cubicBezTo>
                  <a:pt x="31228" y="6848"/>
                  <a:pt x="47761" y="0"/>
                  <a:pt x="65000" y="0"/>
                </a:cubicBezTo>
                <a:close/>
              </a:path>
            </a:pathLst>
          </a:custGeom>
          <a:solidFill>
            <a:srgbClr val="F58A84"/>
          </a:solidFill>
        </p:spPr>
        <p:txBody>
          <a:bodyPr/>
          <a:lstStyle/>
          <a:p>
            <a:endParaRPr lang="en-US" sz="800"/>
          </a:p>
        </p:txBody>
      </p:sp>
      <p:sp>
        <p:nvSpPr>
          <p:cNvPr id="6" name="TextBox 2">
            <a:extLst>
              <a:ext uri="{FF2B5EF4-FFF2-40B4-BE49-F238E27FC236}">
                <a16:creationId xmlns:a16="http://schemas.microsoft.com/office/drawing/2014/main" id="{72022061-F4C0-EA61-9014-72FC9E1F26B8}"/>
              </a:ext>
            </a:extLst>
          </p:cNvPr>
          <p:cNvSpPr txBox="1"/>
          <p:nvPr/>
        </p:nvSpPr>
        <p:spPr>
          <a:xfrm>
            <a:off x="685621" y="155910"/>
            <a:ext cx="10390973" cy="615553"/>
          </a:xfrm>
          <a:prstGeom prst="rect">
            <a:avLst/>
          </a:prstGeom>
        </p:spPr>
        <p:txBody>
          <a:bodyPr lIns="0" tIns="0" rIns="0" bIns="0" rtlCol="0" anchor="t">
            <a:spAutoFit/>
          </a:bodyPr>
          <a:lstStyle/>
          <a:p>
            <a:pPr algn="ctr">
              <a:lnSpc>
                <a:spcPts val="4751"/>
              </a:lnSpc>
              <a:defRPr/>
            </a:pPr>
            <a:r>
              <a:rPr lang="en-US" sz="4399" b="1" spc="-175" dirty="0">
                <a:latin typeface="Calibri"/>
                <a:cs typeface="Calibri"/>
              </a:rPr>
              <a:t>What about medications that I take?</a:t>
            </a:r>
          </a:p>
        </p:txBody>
      </p:sp>
      <p:sp>
        <p:nvSpPr>
          <p:cNvPr id="8" name="Freeform 4">
            <a:extLst>
              <a:ext uri="{FF2B5EF4-FFF2-40B4-BE49-F238E27FC236}">
                <a16:creationId xmlns:a16="http://schemas.microsoft.com/office/drawing/2014/main" id="{1ECCB71E-2A82-FECD-D2D6-E9662D11FFCD}"/>
              </a:ext>
            </a:extLst>
          </p:cNvPr>
          <p:cNvSpPr/>
          <p:nvPr/>
        </p:nvSpPr>
        <p:spPr>
          <a:xfrm>
            <a:off x="514704" y="1602381"/>
            <a:ext cx="1181384" cy="1561926"/>
          </a:xfrm>
          <a:custGeom>
            <a:avLst/>
            <a:gdLst/>
            <a:ahLst/>
            <a:cxnLst/>
            <a:rect l="l" t="t" r="r" b="b"/>
            <a:pathLst>
              <a:path w="1772538" h="2343500">
                <a:moveTo>
                  <a:pt x="0" y="0"/>
                </a:moveTo>
                <a:lnTo>
                  <a:pt x="1772538" y="0"/>
                </a:lnTo>
                <a:lnTo>
                  <a:pt x="1772538" y="2343500"/>
                </a:lnTo>
                <a:lnTo>
                  <a:pt x="0" y="2343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p>
        </p:txBody>
      </p:sp>
      <p:sp>
        <p:nvSpPr>
          <p:cNvPr id="9" name="Freeform 5">
            <a:extLst>
              <a:ext uri="{FF2B5EF4-FFF2-40B4-BE49-F238E27FC236}">
                <a16:creationId xmlns:a16="http://schemas.microsoft.com/office/drawing/2014/main" id="{670901CA-0538-D87A-381B-E4145335894D}"/>
              </a:ext>
            </a:extLst>
          </p:cNvPr>
          <p:cNvSpPr/>
          <p:nvPr/>
        </p:nvSpPr>
        <p:spPr>
          <a:xfrm>
            <a:off x="1669621" y="2292446"/>
            <a:ext cx="1161577" cy="1356587"/>
          </a:xfrm>
          <a:custGeom>
            <a:avLst/>
            <a:gdLst/>
            <a:ahLst/>
            <a:cxnLst/>
            <a:rect l="l" t="t" r="r" b="b"/>
            <a:pathLst>
              <a:path w="1742820" h="2035410">
                <a:moveTo>
                  <a:pt x="0" y="0"/>
                </a:moveTo>
                <a:lnTo>
                  <a:pt x="1742820" y="0"/>
                </a:lnTo>
                <a:lnTo>
                  <a:pt x="1742820" y="2035410"/>
                </a:lnTo>
                <a:lnTo>
                  <a:pt x="0" y="20354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p>
        </p:txBody>
      </p:sp>
      <p:grpSp>
        <p:nvGrpSpPr>
          <p:cNvPr id="10" name="Group 6">
            <a:extLst>
              <a:ext uri="{FF2B5EF4-FFF2-40B4-BE49-F238E27FC236}">
                <a16:creationId xmlns:a16="http://schemas.microsoft.com/office/drawing/2014/main" id="{FE4226F1-18E7-194D-3BA1-03DABD885A1A}"/>
              </a:ext>
            </a:extLst>
          </p:cNvPr>
          <p:cNvGrpSpPr/>
          <p:nvPr/>
        </p:nvGrpSpPr>
        <p:grpSpPr>
          <a:xfrm>
            <a:off x="806914" y="3963262"/>
            <a:ext cx="4048570" cy="2080969"/>
            <a:chOff x="0" y="-48220"/>
            <a:chExt cx="8099249" cy="4163021"/>
          </a:xfrm>
        </p:grpSpPr>
        <p:grpSp>
          <p:nvGrpSpPr>
            <p:cNvPr id="11" name="Group 7">
              <a:extLst>
                <a:ext uri="{FF2B5EF4-FFF2-40B4-BE49-F238E27FC236}">
                  <a16:creationId xmlns:a16="http://schemas.microsoft.com/office/drawing/2014/main" id="{DBB3D9BF-140C-1DB1-30A2-D80E0406AEBC}"/>
                </a:ext>
              </a:extLst>
            </p:cNvPr>
            <p:cNvGrpSpPr/>
            <p:nvPr/>
          </p:nvGrpSpPr>
          <p:grpSpPr>
            <a:xfrm>
              <a:off x="0" y="-48220"/>
              <a:ext cx="8099249" cy="4163021"/>
              <a:chOff x="0" y="-9525"/>
              <a:chExt cx="1599852" cy="822325"/>
            </a:xfrm>
          </p:grpSpPr>
          <p:sp>
            <p:nvSpPr>
              <p:cNvPr id="13" name="Freeform 8">
                <a:extLst>
                  <a:ext uri="{FF2B5EF4-FFF2-40B4-BE49-F238E27FC236}">
                    <a16:creationId xmlns:a16="http://schemas.microsoft.com/office/drawing/2014/main" id="{58DF4629-5EFA-1450-07BB-0F6AC1652F19}"/>
                  </a:ext>
                </a:extLst>
              </p:cNvPr>
              <p:cNvSpPr/>
              <p:nvPr/>
            </p:nvSpPr>
            <p:spPr>
              <a:xfrm>
                <a:off x="0" y="0"/>
                <a:ext cx="1599852" cy="551335"/>
              </a:xfrm>
              <a:custGeom>
                <a:avLst/>
                <a:gdLst/>
                <a:ahLst/>
                <a:cxnLst/>
                <a:rect l="l" t="t" r="r" b="b"/>
                <a:pathLst>
                  <a:path w="1599852" h="551335">
                    <a:moveTo>
                      <a:pt x="65000" y="0"/>
                    </a:moveTo>
                    <a:lnTo>
                      <a:pt x="1534852" y="0"/>
                    </a:lnTo>
                    <a:cubicBezTo>
                      <a:pt x="1552091" y="0"/>
                      <a:pt x="1568624" y="6848"/>
                      <a:pt x="1580814" y="19038"/>
                    </a:cubicBezTo>
                    <a:cubicBezTo>
                      <a:pt x="1593004" y="31228"/>
                      <a:pt x="1599852" y="47761"/>
                      <a:pt x="1599852" y="65000"/>
                    </a:cubicBezTo>
                    <a:lnTo>
                      <a:pt x="1599852" y="486335"/>
                    </a:lnTo>
                    <a:cubicBezTo>
                      <a:pt x="1599852" y="503574"/>
                      <a:pt x="1593004" y="520107"/>
                      <a:pt x="1580814" y="532297"/>
                    </a:cubicBezTo>
                    <a:cubicBezTo>
                      <a:pt x="1568624" y="544487"/>
                      <a:pt x="1552091" y="551335"/>
                      <a:pt x="1534852" y="551335"/>
                    </a:cubicBezTo>
                    <a:lnTo>
                      <a:pt x="65000" y="551335"/>
                    </a:lnTo>
                    <a:cubicBezTo>
                      <a:pt x="47761" y="551335"/>
                      <a:pt x="31228" y="544487"/>
                      <a:pt x="19038" y="532297"/>
                    </a:cubicBezTo>
                    <a:cubicBezTo>
                      <a:pt x="6848" y="520107"/>
                      <a:pt x="0" y="503574"/>
                      <a:pt x="0" y="486335"/>
                    </a:cubicBezTo>
                    <a:lnTo>
                      <a:pt x="0" y="65000"/>
                    </a:lnTo>
                    <a:cubicBezTo>
                      <a:pt x="0" y="47761"/>
                      <a:pt x="6848" y="31228"/>
                      <a:pt x="19038" y="19038"/>
                    </a:cubicBezTo>
                    <a:cubicBezTo>
                      <a:pt x="31228" y="6848"/>
                      <a:pt x="47761" y="0"/>
                      <a:pt x="65000" y="0"/>
                    </a:cubicBezTo>
                    <a:close/>
                  </a:path>
                </a:pathLst>
              </a:custGeom>
              <a:solidFill>
                <a:srgbClr val="75B878">
                  <a:alpha val="60784"/>
                </a:srgbClr>
              </a:solidFill>
            </p:spPr>
            <p:txBody>
              <a:bodyPr/>
              <a:lstStyle/>
              <a:p>
                <a:endParaRPr lang="en-US" sz="800"/>
              </a:p>
            </p:txBody>
          </p:sp>
          <p:sp>
            <p:nvSpPr>
              <p:cNvPr id="14" name="TextBox 9">
                <a:extLst>
                  <a:ext uri="{FF2B5EF4-FFF2-40B4-BE49-F238E27FC236}">
                    <a16:creationId xmlns:a16="http://schemas.microsoft.com/office/drawing/2014/main" id="{D0C2250A-5B6B-F39A-8606-64D4735AFEF4}"/>
                  </a:ext>
                </a:extLst>
              </p:cNvPr>
              <p:cNvSpPr txBox="1"/>
              <p:nvPr/>
            </p:nvSpPr>
            <p:spPr>
              <a:xfrm>
                <a:off x="0" y="-9525"/>
                <a:ext cx="812800" cy="822325"/>
              </a:xfrm>
              <a:prstGeom prst="rect">
                <a:avLst/>
              </a:prstGeom>
            </p:spPr>
            <p:txBody>
              <a:bodyPr lIns="33858" tIns="33858" rIns="33858" bIns="33858" rtlCol="0" anchor="ctr"/>
              <a:lstStyle/>
              <a:p>
                <a:pPr algn="ctr">
                  <a:lnSpc>
                    <a:spcPts val="1620"/>
                  </a:lnSpc>
                  <a:defRPr/>
                </a:pPr>
                <a:endParaRPr>
                  <a:solidFill>
                    <a:prstClr val="black"/>
                  </a:solidFill>
                  <a:latin typeface="Calibri"/>
                </a:endParaRPr>
              </a:p>
            </p:txBody>
          </p:sp>
        </p:grpSp>
        <p:sp>
          <p:nvSpPr>
            <p:cNvPr id="12" name="TextBox 10">
              <a:extLst>
                <a:ext uri="{FF2B5EF4-FFF2-40B4-BE49-F238E27FC236}">
                  <a16:creationId xmlns:a16="http://schemas.microsoft.com/office/drawing/2014/main" id="{FE2AEEC2-BCD9-2113-0EF6-7946D509F369}"/>
                </a:ext>
              </a:extLst>
            </p:cNvPr>
            <p:cNvSpPr txBox="1"/>
            <p:nvPr/>
          </p:nvSpPr>
          <p:spPr>
            <a:xfrm>
              <a:off x="631648" y="170907"/>
              <a:ext cx="6835950" cy="1847141"/>
            </a:xfrm>
            <a:prstGeom prst="rect">
              <a:avLst/>
            </a:prstGeom>
          </p:spPr>
          <p:txBody>
            <a:bodyPr lIns="0" tIns="0" rIns="0" bIns="0" rtlCol="0" anchor="t">
              <a:spAutoFit/>
            </a:bodyPr>
            <a:lstStyle/>
            <a:p>
              <a:pPr algn="ctr">
                <a:lnSpc>
                  <a:spcPts val="2411"/>
                </a:lnSpc>
                <a:spcBef>
                  <a:spcPct val="0"/>
                </a:spcBef>
                <a:defRPr/>
              </a:pPr>
              <a:r>
                <a:rPr lang="en-US" sz="2233" spc="-89">
                  <a:solidFill>
                    <a:srgbClr val="000000"/>
                  </a:solidFill>
                  <a:latin typeface="Calibri"/>
                  <a:cs typeface="Calibri"/>
                </a:rPr>
                <a:t>Acetaminophen (Tylenol) is SAFE for the liver in doses up to 2000mg/day in divided doses</a:t>
              </a:r>
            </a:p>
          </p:txBody>
        </p:sp>
      </p:grpSp>
      <p:sp>
        <p:nvSpPr>
          <p:cNvPr id="15" name="Freeform 11">
            <a:extLst>
              <a:ext uri="{FF2B5EF4-FFF2-40B4-BE49-F238E27FC236}">
                <a16:creationId xmlns:a16="http://schemas.microsoft.com/office/drawing/2014/main" id="{C6FA2D2F-1873-9D18-2CEF-42CAA5AE7C74}"/>
              </a:ext>
            </a:extLst>
          </p:cNvPr>
          <p:cNvSpPr/>
          <p:nvPr/>
        </p:nvSpPr>
        <p:spPr>
          <a:xfrm>
            <a:off x="3296409" y="5074304"/>
            <a:ext cx="956884" cy="832489"/>
          </a:xfrm>
          <a:custGeom>
            <a:avLst/>
            <a:gdLst/>
            <a:ahLst/>
            <a:cxnLst/>
            <a:rect l="l" t="t" r="r" b="b"/>
            <a:pathLst>
              <a:path w="1435700" h="1249059">
                <a:moveTo>
                  <a:pt x="0" y="0"/>
                </a:moveTo>
                <a:lnTo>
                  <a:pt x="1435700" y="0"/>
                </a:lnTo>
                <a:lnTo>
                  <a:pt x="1435700" y="1249059"/>
                </a:lnTo>
                <a:lnTo>
                  <a:pt x="0" y="12490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16" name="TextBox 18">
            <a:extLst>
              <a:ext uri="{FF2B5EF4-FFF2-40B4-BE49-F238E27FC236}">
                <a16:creationId xmlns:a16="http://schemas.microsoft.com/office/drawing/2014/main" id="{7FF23C7B-3CDD-5019-F296-FEE471AA6E83}"/>
              </a:ext>
            </a:extLst>
          </p:cNvPr>
          <p:cNvSpPr txBox="1"/>
          <p:nvPr/>
        </p:nvSpPr>
        <p:spPr>
          <a:xfrm>
            <a:off x="5586076" y="530584"/>
            <a:ext cx="4201614" cy="2150045"/>
          </a:xfrm>
          <a:prstGeom prst="rect">
            <a:avLst/>
          </a:prstGeom>
        </p:spPr>
        <p:txBody>
          <a:bodyPr lIns="40807" tIns="40807" rIns="40807" bIns="40807" rtlCol="0" anchor="ctr"/>
          <a:lstStyle/>
          <a:p>
            <a:pPr algn="ctr">
              <a:lnSpc>
                <a:spcPts val="1620"/>
              </a:lnSpc>
              <a:defRPr/>
            </a:pPr>
            <a:endParaRPr>
              <a:solidFill>
                <a:prstClr val="black"/>
              </a:solidFill>
              <a:latin typeface="Calibri"/>
            </a:endParaRPr>
          </a:p>
        </p:txBody>
      </p:sp>
      <p:sp>
        <p:nvSpPr>
          <p:cNvPr id="17" name="Freeform 19">
            <a:extLst>
              <a:ext uri="{FF2B5EF4-FFF2-40B4-BE49-F238E27FC236}">
                <a16:creationId xmlns:a16="http://schemas.microsoft.com/office/drawing/2014/main" id="{046E7865-5000-503F-A6B6-7FD03A291792}"/>
              </a:ext>
            </a:extLst>
          </p:cNvPr>
          <p:cNvSpPr/>
          <p:nvPr/>
        </p:nvSpPr>
        <p:spPr>
          <a:xfrm>
            <a:off x="5390332" y="2958350"/>
            <a:ext cx="1089661" cy="928230"/>
          </a:xfrm>
          <a:custGeom>
            <a:avLst/>
            <a:gdLst/>
            <a:ahLst/>
            <a:cxnLst/>
            <a:rect l="l" t="t" r="r" b="b"/>
            <a:pathLst>
              <a:path w="2179890" h="1856944">
                <a:moveTo>
                  <a:pt x="0" y="0"/>
                </a:moveTo>
                <a:lnTo>
                  <a:pt x="2179890" y="0"/>
                </a:lnTo>
                <a:lnTo>
                  <a:pt x="2179890" y="1856943"/>
                </a:lnTo>
                <a:lnTo>
                  <a:pt x="0" y="18569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800"/>
          </a:p>
        </p:txBody>
      </p:sp>
      <p:sp>
        <p:nvSpPr>
          <p:cNvPr id="18" name="Freeform 20">
            <a:extLst>
              <a:ext uri="{FF2B5EF4-FFF2-40B4-BE49-F238E27FC236}">
                <a16:creationId xmlns:a16="http://schemas.microsoft.com/office/drawing/2014/main" id="{5FE145A5-9489-F2DF-D636-E2E7BDE54456}"/>
              </a:ext>
            </a:extLst>
          </p:cNvPr>
          <p:cNvSpPr/>
          <p:nvPr/>
        </p:nvSpPr>
        <p:spPr>
          <a:xfrm>
            <a:off x="10058233" y="3562322"/>
            <a:ext cx="738596" cy="415460"/>
          </a:xfrm>
          <a:custGeom>
            <a:avLst/>
            <a:gdLst/>
            <a:ahLst/>
            <a:cxnLst/>
            <a:rect l="l" t="t" r="r" b="b"/>
            <a:pathLst>
              <a:path w="1477578" h="831138">
                <a:moveTo>
                  <a:pt x="0" y="0"/>
                </a:moveTo>
                <a:lnTo>
                  <a:pt x="1477578" y="0"/>
                </a:lnTo>
                <a:lnTo>
                  <a:pt x="1477578" y="831138"/>
                </a:lnTo>
                <a:lnTo>
                  <a:pt x="0" y="831138"/>
                </a:lnTo>
                <a:lnTo>
                  <a:pt x="0" y="0"/>
                </a:lnTo>
                <a:close/>
              </a:path>
            </a:pathLst>
          </a:custGeom>
          <a:blipFill>
            <a:blip r:embed="rId11"/>
            <a:stretch>
              <a:fillRect/>
            </a:stretch>
          </a:blipFill>
        </p:spPr>
        <p:txBody>
          <a:bodyPr/>
          <a:lstStyle/>
          <a:p>
            <a:endParaRPr lang="en-US" sz="800"/>
          </a:p>
        </p:txBody>
      </p:sp>
      <p:sp>
        <p:nvSpPr>
          <p:cNvPr id="19" name="Freeform 21">
            <a:extLst>
              <a:ext uri="{FF2B5EF4-FFF2-40B4-BE49-F238E27FC236}">
                <a16:creationId xmlns:a16="http://schemas.microsoft.com/office/drawing/2014/main" id="{1E60606E-0BB0-05E1-9315-FF95F2403550}"/>
              </a:ext>
            </a:extLst>
          </p:cNvPr>
          <p:cNvSpPr/>
          <p:nvPr/>
        </p:nvSpPr>
        <p:spPr>
          <a:xfrm>
            <a:off x="10427530" y="3945407"/>
            <a:ext cx="714633" cy="401981"/>
          </a:xfrm>
          <a:custGeom>
            <a:avLst/>
            <a:gdLst/>
            <a:ahLst/>
            <a:cxnLst/>
            <a:rect l="l" t="t" r="r" b="b"/>
            <a:pathLst>
              <a:path w="1429638" h="804171">
                <a:moveTo>
                  <a:pt x="0" y="0"/>
                </a:moveTo>
                <a:lnTo>
                  <a:pt x="1429638" y="0"/>
                </a:lnTo>
                <a:lnTo>
                  <a:pt x="1429638" y="804171"/>
                </a:lnTo>
                <a:lnTo>
                  <a:pt x="0" y="804171"/>
                </a:lnTo>
                <a:lnTo>
                  <a:pt x="0" y="0"/>
                </a:lnTo>
                <a:close/>
              </a:path>
            </a:pathLst>
          </a:custGeom>
          <a:blipFill>
            <a:blip r:embed="rId12"/>
            <a:stretch>
              <a:fillRect/>
            </a:stretch>
          </a:blipFill>
        </p:spPr>
        <p:txBody>
          <a:bodyPr/>
          <a:lstStyle/>
          <a:p>
            <a:endParaRPr lang="en-US" sz="800"/>
          </a:p>
        </p:txBody>
      </p:sp>
      <p:sp>
        <p:nvSpPr>
          <p:cNvPr id="20" name="Freeform 22">
            <a:extLst>
              <a:ext uri="{FF2B5EF4-FFF2-40B4-BE49-F238E27FC236}">
                <a16:creationId xmlns:a16="http://schemas.microsoft.com/office/drawing/2014/main" id="{FF79357C-8AC5-6A84-D42E-0ADD55CD1986}"/>
              </a:ext>
            </a:extLst>
          </p:cNvPr>
          <p:cNvSpPr/>
          <p:nvPr/>
        </p:nvSpPr>
        <p:spPr>
          <a:xfrm>
            <a:off x="9945862" y="3178557"/>
            <a:ext cx="1359513" cy="1416046"/>
          </a:xfrm>
          <a:custGeom>
            <a:avLst/>
            <a:gdLst/>
            <a:ahLst/>
            <a:cxnLst/>
            <a:rect l="l" t="t" r="r" b="b"/>
            <a:pathLst>
              <a:path w="2719733" h="2832831">
                <a:moveTo>
                  <a:pt x="0" y="0"/>
                </a:moveTo>
                <a:lnTo>
                  <a:pt x="2719733" y="0"/>
                </a:lnTo>
                <a:lnTo>
                  <a:pt x="2719733" y="2832831"/>
                </a:lnTo>
                <a:lnTo>
                  <a:pt x="0" y="283283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800"/>
          </a:p>
        </p:txBody>
      </p:sp>
      <p:sp>
        <p:nvSpPr>
          <p:cNvPr id="21" name="Freeform 23">
            <a:extLst>
              <a:ext uri="{FF2B5EF4-FFF2-40B4-BE49-F238E27FC236}">
                <a16:creationId xmlns:a16="http://schemas.microsoft.com/office/drawing/2014/main" id="{87A0FB83-85F4-4369-8282-06A04F760ACF}"/>
              </a:ext>
            </a:extLst>
          </p:cNvPr>
          <p:cNvSpPr/>
          <p:nvPr/>
        </p:nvSpPr>
        <p:spPr>
          <a:xfrm>
            <a:off x="10020984" y="1388408"/>
            <a:ext cx="1530951" cy="1530951"/>
          </a:xfrm>
          <a:custGeom>
            <a:avLst/>
            <a:gdLst/>
            <a:ahLst/>
            <a:cxnLst/>
            <a:rect l="l" t="t" r="r" b="b"/>
            <a:pathLst>
              <a:path w="3062699" h="3062699">
                <a:moveTo>
                  <a:pt x="0" y="0"/>
                </a:moveTo>
                <a:lnTo>
                  <a:pt x="3062699" y="0"/>
                </a:lnTo>
                <a:lnTo>
                  <a:pt x="3062699" y="3062699"/>
                </a:lnTo>
                <a:lnTo>
                  <a:pt x="0" y="30626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800"/>
          </a:p>
        </p:txBody>
      </p:sp>
      <p:sp>
        <p:nvSpPr>
          <p:cNvPr id="22" name="TextBox 24">
            <a:extLst>
              <a:ext uri="{FF2B5EF4-FFF2-40B4-BE49-F238E27FC236}">
                <a16:creationId xmlns:a16="http://schemas.microsoft.com/office/drawing/2014/main" id="{9AF079D7-5E32-D90D-6581-964CB3718DF7}"/>
              </a:ext>
            </a:extLst>
          </p:cNvPr>
          <p:cNvSpPr txBox="1"/>
          <p:nvPr/>
        </p:nvSpPr>
        <p:spPr>
          <a:xfrm>
            <a:off x="10145428" y="1441461"/>
            <a:ext cx="1282063" cy="1218282"/>
          </a:xfrm>
          <a:prstGeom prst="rect">
            <a:avLst/>
          </a:prstGeom>
        </p:spPr>
        <p:txBody>
          <a:bodyPr lIns="0" tIns="0" rIns="0" bIns="0" rtlCol="0" anchor="t">
            <a:spAutoFit/>
          </a:bodyPr>
          <a:lstStyle/>
          <a:p>
            <a:pPr algn="ctr">
              <a:lnSpc>
                <a:spcPts val="1875"/>
              </a:lnSpc>
              <a:spcBef>
                <a:spcPct val="0"/>
              </a:spcBef>
              <a:defRPr/>
            </a:pPr>
            <a:r>
              <a:rPr lang="en-US" sz="1736" spc="-69">
                <a:solidFill>
                  <a:srgbClr val="000000"/>
                </a:solidFill>
                <a:latin typeface="Calibri"/>
                <a:cs typeface="Calibri"/>
              </a:rPr>
              <a:t>Avoid medicines/ supplements that may cause liver toxicity</a:t>
            </a:r>
          </a:p>
        </p:txBody>
      </p:sp>
      <p:sp>
        <p:nvSpPr>
          <p:cNvPr id="23" name="TextBox 25">
            <a:extLst>
              <a:ext uri="{FF2B5EF4-FFF2-40B4-BE49-F238E27FC236}">
                <a16:creationId xmlns:a16="http://schemas.microsoft.com/office/drawing/2014/main" id="{C2DC9C63-A05F-A098-5C1F-90C409BBE0E6}"/>
              </a:ext>
            </a:extLst>
          </p:cNvPr>
          <p:cNvSpPr txBox="1"/>
          <p:nvPr/>
        </p:nvSpPr>
        <p:spPr>
          <a:xfrm>
            <a:off x="5886830" y="3996088"/>
            <a:ext cx="3531247" cy="1231106"/>
          </a:xfrm>
          <a:prstGeom prst="rect">
            <a:avLst/>
          </a:prstGeom>
        </p:spPr>
        <p:txBody>
          <a:bodyPr lIns="0" tIns="0" rIns="0" bIns="0" rtlCol="0" anchor="t">
            <a:spAutoFit/>
          </a:bodyPr>
          <a:lstStyle/>
          <a:p>
            <a:pPr algn="ctr">
              <a:lnSpc>
                <a:spcPts val="2408"/>
              </a:lnSpc>
              <a:spcBef>
                <a:spcPct val="0"/>
              </a:spcBef>
              <a:defRPr/>
            </a:pPr>
            <a:r>
              <a:rPr lang="en-US" sz="2229" spc="-89">
                <a:solidFill>
                  <a:srgbClr val="000000"/>
                </a:solidFill>
                <a:latin typeface="Calibri"/>
                <a:cs typeface="Calibri"/>
              </a:rPr>
              <a:t>Opioid medications or sedatives (benzodiazepines) can worsen hepatic encephalopathy and should be avoided or minimized </a:t>
            </a:r>
          </a:p>
        </p:txBody>
      </p:sp>
      <p:sp>
        <p:nvSpPr>
          <p:cNvPr id="24" name="TextBox 26">
            <a:extLst>
              <a:ext uri="{FF2B5EF4-FFF2-40B4-BE49-F238E27FC236}">
                <a16:creationId xmlns:a16="http://schemas.microsoft.com/office/drawing/2014/main" id="{3A9D0F77-7DA6-90D7-00E4-18DC74B60898}"/>
              </a:ext>
            </a:extLst>
          </p:cNvPr>
          <p:cNvSpPr txBox="1"/>
          <p:nvPr/>
        </p:nvSpPr>
        <p:spPr>
          <a:xfrm>
            <a:off x="5899454" y="1193196"/>
            <a:ext cx="3693892" cy="1808187"/>
          </a:xfrm>
          <a:prstGeom prst="rect">
            <a:avLst/>
          </a:prstGeom>
        </p:spPr>
        <p:txBody>
          <a:bodyPr lIns="0" tIns="0" rIns="0" bIns="0" rtlCol="0" anchor="t">
            <a:spAutoFit/>
          </a:bodyPr>
          <a:lstStyle/>
          <a:p>
            <a:pPr algn="ctr">
              <a:lnSpc>
                <a:spcPts val="2109"/>
              </a:lnSpc>
              <a:defRPr/>
            </a:pPr>
            <a:endParaRPr lang="en-US">
              <a:solidFill>
                <a:prstClr val="black"/>
              </a:solidFill>
              <a:latin typeface="Calibri"/>
              <a:cs typeface="Calibri"/>
            </a:endParaRPr>
          </a:p>
          <a:p>
            <a:pPr algn="ctr">
              <a:lnSpc>
                <a:spcPts val="2411"/>
              </a:lnSpc>
              <a:defRPr/>
            </a:pPr>
            <a:r>
              <a:rPr lang="en-US" sz="2233" u="sng" spc="-87">
                <a:solidFill>
                  <a:srgbClr val="000000"/>
                </a:solidFill>
                <a:latin typeface="Calibri"/>
                <a:cs typeface="Calibri"/>
              </a:rPr>
              <a:t>NSAIDS (ibuprofen, Motrin, Advil</a:t>
            </a:r>
            <a:r>
              <a:rPr lang="en-US" sz="2233" spc="-87">
                <a:solidFill>
                  <a:srgbClr val="000000"/>
                </a:solidFill>
                <a:latin typeface="Calibri"/>
                <a:cs typeface="Calibri"/>
              </a:rPr>
              <a:t>) can worsening kidney status and increase bleeding risk so generally not recommended</a:t>
            </a:r>
          </a:p>
          <a:p>
            <a:pPr algn="ctr">
              <a:lnSpc>
                <a:spcPts val="2411"/>
              </a:lnSpc>
              <a:spcBef>
                <a:spcPct val="0"/>
              </a:spcBef>
              <a:defRPr/>
            </a:pPr>
            <a:endParaRPr lang="en-US" sz="2233" spc="-87">
              <a:solidFill>
                <a:srgbClr val="000000"/>
              </a:solidFill>
              <a:latin typeface="Calibri"/>
              <a:cs typeface="Calibri"/>
            </a:endParaRPr>
          </a:p>
        </p:txBody>
      </p:sp>
      <p:sp>
        <p:nvSpPr>
          <p:cNvPr id="25" name="Freeform 27">
            <a:extLst>
              <a:ext uri="{FF2B5EF4-FFF2-40B4-BE49-F238E27FC236}">
                <a16:creationId xmlns:a16="http://schemas.microsoft.com/office/drawing/2014/main" id="{904D7568-F2BF-1EF4-3588-79E289BFC837}"/>
              </a:ext>
            </a:extLst>
          </p:cNvPr>
          <p:cNvSpPr/>
          <p:nvPr/>
        </p:nvSpPr>
        <p:spPr>
          <a:xfrm>
            <a:off x="1310602" y="5200305"/>
            <a:ext cx="2096893" cy="1048446"/>
          </a:xfrm>
          <a:custGeom>
            <a:avLst/>
            <a:gdLst/>
            <a:ahLst/>
            <a:cxnLst/>
            <a:rect l="l" t="t" r="r" b="b"/>
            <a:pathLst>
              <a:path w="3146159" h="1573079">
                <a:moveTo>
                  <a:pt x="0" y="0"/>
                </a:moveTo>
                <a:lnTo>
                  <a:pt x="3146159" y="0"/>
                </a:lnTo>
                <a:lnTo>
                  <a:pt x="3146159" y="1573080"/>
                </a:lnTo>
                <a:lnTo>
                  <a:pt x="0" y="1573080"/>
                </a:lnTo>
                <a:lnTo>
                  <a:pt x="0" y="0"/>
                </a:lnTo>
                <a:close/>
              </a:path>
            </a:pathLst>
          </a:custGeom>
          <a:blipFill>
            <a:blip r:embed="rId17"/>
            <a:stretch>
              <a:fillRect/>
            </a:stretch>
          </a:blipFill>
        </p:spPr>
        <p:txBody>
          <a:bodyPr/>
          <a:lstStyle/>
          <a:p>
            <a:endParaRPr lang="en-US" sz="800"/>
          </a:p>
        </p:txBody>
      </p:sp>
      <p:sp>
        <p:nvSpPr>
          <p:cNvPr id="26" name="TextBox 28">
            <a:extLst>
              <a:ext uri="{FF2B5EF4-FFF2-40B4-BE49-F238E27FC236}">
                <a16:creationId xmlns:a16="http://schemas.microsoft.com/office/drawing/2014/main" id="{2CF8A246-C175-2B2C-42B1-B435A284803D}"/>
              </a:ext>
            </a:extLst>
          </p:cNvPr>
          <p:cNvSpPr txBox="1"/>
          <p:nvPr/>
        </p:nvSpPr>
        <p:spPr>
          <a:xfrm>
            <a:off x="2923211" y="1898848"/>
            <a:ext cx="2405602" cy="1508746"/>
          </a:xfrm>
          <a:prstGeom prst="rect">
            <a:avLst/>
          </a:prstGeom>
        </p:spPr>
        <p:txBody>
          <a:bodyPr lIns="0" tIns="0" rIns="0" bIns="0" rtlCol="0" anchor="t">
            <a:spAutoFit/>
          </a:bodyPr>
          <a:lstStyle/>
          <a:p>
            <a:pPr>
              <a:defRPr/>
            </a:pPr>
            <a:r>
              <a:rPr lang="en-US" sz="1961" spc="-78">
                <a:solidFill>
                  <a:srgbClr val="000000"/>
                </a:solidFill>
                <a:latin typeface="Calibri"/>
                <a:cs typeface="Calibri"/>
              </a:rPr>
              <a:t>Inform all your health care providers that you have cirrhosis so that they can prescribe medications appropriately</a:t>
            </a:r>
            <a:endParaRPr lang="en-US">
              <a:solidFill>
                <a:prstClr val="black"/>
              </a:solidFill>
              <a:latin typeface="Calibri"/>
              <a:cs typeface="Calibri"/>
            </a:endParaRPr>
          </a:p>
        </p:txBody>
      </p:sp>
      <p:sp>
        <p:nvSpPr>
          <p:cNvPr id="27" name="TextBox 29">
            <a:extLst>
              <a:ext uri="{FF2B5EF4-FFF2-40B4-BE49-F238E27FC236}">
                <a16:creationId xmlns:a16="http://schemas.microsoft.com/office/drawing/2014/main" id="{587F3989-7E86-CA8D-7D0A-559C58892686}"/>
              </a:ext>
            </a:extLst>
          </p:cNvPr>
          <p:cNvSpPr txBox="1"/>
          <p:nvPr/>
        </p:nvSpPr>
        <p:spPr>
          <a:xfrm>
            <a:off x="1428692" y="1426532"/>
            <a:ext cx="4307889" cy="371897"/>
          </a:xfrm>
          <a:prstGeom prst="rect">
            <a:avLst/>
          </a:prstGeom>
        </p:spPr>
        <p:txBody>
          <a:bodyPr lIns="0" tIns="0" rIns="0" bIns="0" rtlCol="0" anchor="t">
            <a:spAutoFit/>
          </a:bodyPr>
          <a:lstStyle/>
          <a:p>
            <a:pPr algn="ctr">
              <a:lnSpc>
                <a:spcPts val="2879"/>
              </a:lnSpc>
              <a:spcBef>
                <a:spcPct val="0"/>
              </a:spcBef>
              <a:defRPr/>
            </a:pPr>
            <a:r>
              <a:rPr lang="en-US" sz="2665" spc="-106">
                <a:solidFill>
                  <a:srgbClr val="000000"/>
                </a:solidFill>
                <a:latin typeface="Calibri"/>
                <a:cs typeface="Calibri"/>
              </a:rPr>
              <a:t>For Pain management:</a:t>
            </a:r>
          </a:p>
        </p:txBody>
      </p:sp>
      <p:sp>
        <p:nvSpPr>
          <p:cNvPr id="28" name="TextBox 9">
            <a:extLst>
              <a:ext uri="{FF2B5EF4-FFF2-40B4-BE49-F238E27FC236}">
                <a16:creationId xmlns:a16="http://schemas.microsoft.com/office/drawing/2014/main" id="{0CBF17F1-7B5D-453B-ABE4-16EB7453B92A}"/>
              </a:ext>
            </a:extLst>
          </p:cNvPr>
          <p:cNvSpPr txBox="1"/>
          <p:nvPr/>
        </p:nvSpPr>
        <p:spPr>
          <a:xfrm>
            <a:off x="5639592" y="2547086"/>
            <a:ext cx="2087100" cy="2533287"/>
          </a:xfrm>
          <a:prstGeom prst="rect">
            <a:avLst/>
          </a:prstGeom>
        </p:spPr>
        <p:txBody>
          <a:bodyPr lIns="33858" tIns="33858" rIns="33858" bIns="33858" rtlCol="0" anchor="ctr"/>
          <a:lstStyle/>
          <a:p>
            <a:pPr algn="ctr">
              <a:lnSpc>
                <a:spcPts val="1620"/>
              </a:lnSpc>
              <a:defRPr/>
            </a:pPr>
            <a:endParaRPr>
              <a:solidFill>
                <a:prstClr val="black"/>
              </a:solidFill>
              <a:latin typeface="Calibri"/>
            </a:endParaRPr>
          </a:p>
        </p:txBody>
      </p:sp>
      <p:sp>
        <p:nvSpPr>
          <p:cNvPr id="29" name="AutoShape 4">
            <a:extLst>
              <a:ext uri="{FF2B5EF4-FFF2-40B4-BE49-F238E27FC236}">
                <a16:creationId xmlns:a16="http://schemas.microsoft.com/office/drawing/2014/main" id="{615EF957-80E8-4969-BCBA-EA2915467609}"/>
              </a:ext>
            </a:extLst>
          </p:cNvPr>
          <p:cNvSpPr/>
          <p:nvPr/>
        </p:nvSpPr>
        <p:spPr>
          <a:xfrm rot="23839" flipV="1">
            <a:off x="1807521" y="698338"/>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285399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95D10-2222-5965-8A17-AEFACC091C88}"/>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0CEE2B-D96D-1331-66D3-EE1ECBCC55E1}"/>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167C24D7-1897-E6A2-A130-203AA1DBF71B}"/>
              </a:ext>
            </a:extLst>
          </p:cNvPr>
          <p:cNvSpPr>
            <a:spLocks noGrp="1"/>
          </p:cNvSpPr>
          <p:nvPr>
            <p:ph type="sldNum" sz="quarter" idx="13"/>
          </p:nvPr>
        </p:nvSpPr>
        <p:spPr/>
        <p:txBody>
          <a:bodyPr/>
          <a:lstStyle/>
          <a:p>
            <a:fld id="{7BCC8D0D-EAEC-449D-9161-023DFF90F2E2}" type="slidenum">
              <a:rPr lang="en-US" smtClean="0"/>
              <a:pPr/>
              <a:t>14</a:t>
            </a:fld>
            <a:endParaRPr lang="en-US" dirty="0"/>
          </a:p>
        </p:txBody>
      </p:sp>
      <p:sp>
        <p:nvSpPr>
          <p:cNvPr id="4" name="Freeform 2">
            <a:extLst>
              <a:ext uri="{FF2B5EF4-FFF2-40B4-BE49-F238E27FC236}">
                <a16:creationId xmlns:a16="http://schemas.microsoft.com/office/drawing/2014/main" id="{1A2ED83F-028A-21D2-A56C-8AAF38B9CABC}"/>
              </a:ext>
            </a:extLst>
          </p:cNvPr>
          <p:cNvSpPr/>
          <p:nvPr/>
        </p:nvSpPr>
        <p:spPr>
          <a:xfrm>
            <a:off x="2696219" y="1059118"/>
            <a:ext cx="2600756" cy="2600756"/>
          </a:xfrm>
          <a:custGeom>
            <a:avLst/>
            <a:gdLst/>
            <a:ahLst/>
            <a:cxnLst/>
            <a:rect l="l" t="t" r="r" b="b"/>
            <a:pathLst>
              <a:path w="3902150" h="3902150">
                <a:moveTo>
                  <a:pt x="0" y="0"/>
                </a:moveTo>
                <a:lnTo>
                  <a:pt x="3902149" y="0"/>
                </a:lnTo>
                <a:lnTo>
                  <a:pt x="3902149" y="3902150"/>
                </a:lnTo>
                <a:lnTo>
                  <a:pt x="0" y="3902150"/>
                </a:lnTo>
                <a:lnTo>
                  <a:pt x="0" y="0"/>
                </a:lnTo>
                <a:close/>
              </a:path>
            </a:pathLst>
          </a:custGeom>
          <a:blipFill>
            <a:blip r:embed="rId3"/>
            <a:stretch>
              <a:fillRect/>
            </a:stretch>
          </a:blipFill>
        </p:spPr>
        <p:txBody>
          <a:bodyPr/>
          <a:lstStyle/>
          <a:p>
            <a:endParaRPr lang="en-US" sz="800"/>
          </a:p>
        </p:txBody>
      </p:sp>
      <p:sp>
        <p:nvSpPr>
          <p:cNvPr id="5" name="Freeform 3">
            <a:extLst>
              <a:ext uri="{FF2B5EF4-FFF2-40B4-BE49-F238E27FC236}">
                <a16:creationId xmlns:a16="http://schemas.microsoft.com/office/drawing/2014/main" id="{5D6F4E58-B470-B576-1116-AD0634343D68}"/>
              </a:ext>
            </a:extLst>
          </p:cNvPr>
          <p:cNvSpPr/>
          <p:nvPr/>
        </p:nvSpPr>
        <p:spPr>
          <a:xfrm>
            <a:off x="5460010" y="1390558"/>
            <a:ext cx="1479311" cy="2217961"/>
          </a:xfrm>
          <a:custGeom>
            <a:avLst/>
            <a:gdLst/>
            <a:ahLst/>
            <a:cxnLst/>
            <a:rect l="l" t="t" r="r" b="b"/>
            <a:pathLst>
              <a:path w="2219545" h="3327808">
                <a:moveTo>
                  <a:pt x="0" y="0"/>
                </a:moveTo>
                <a:lnTo>
                  <a:pt x="2219545" y="0"/>
                </a:lnTo>
                <a:lnTo>
                  <a:pt x="2219545" y="3327809"/>
                </a:lnTo>
                <a:lnTo>
                  <a:pt x="0" y="3327809"/>
                </a:lnTo>
                <a:lnTo>
                  <a:pt x="0" y="0"/>
                </a:lnTo>
                <a:close/>
              </a:path>
            </a:pathLst>
          </a:custGeom>
          <a:blipFill>
            <a:blip r:embed="rId4"/>
            <a:stretch>
              <a:fillRect/>
            </a:stretch>
          </a:blipFill>
        </p:spPr>
        <p:txBody>
          <a:bodyPr/>
          <a:lstStyle/>
          <a:p>
            <a:endParaRPr lang="en-US" sz="800"/>
          </a:p>
        </p:txBody>
      </p:sp>
      <p:sp>
        <p:nvSpPr>
          <p:cNvPr id="6" name="Freeform 4">
            <a:extLst>
              <a:ext uri="{FF2B5EF4-FFF2-40B4-BE49-F238E27FC236}">
                <a16:creationId xmlns:a16="http://schemas.microsoft.com/office/drawing/2014/main" id="{D0129118-8C74-00B0-17CC-C0B14D36CB97}"/>
              </a:ext>
            </a:extLst>
          </p:cNvPr>
          <p:cNvSpPr/>
          <p:nvPr/>
        </p:nvSpPr>
        <p:spPr>
          <a:xfrm>
            <a:off x="867980" y="1716045"/>
            <a:ext cx="1627839" cy="3166446"/>
          </a:xfrm>
          <a:custGeom>
            <a:avLst/>
            <a:gdLst/>
            <a:ahLst/>
            <a:cxnLst/>
            <a:rect l="l" t="t" r="r" b="b"/>
            <a:pathLst>
              <a:path w="2442394" h="4750906">
                <a:moveTo>
                  <a:pt x="0" y="0"/>
                </a:moveTo>
                <a:lnTo>
                  <a:pt x="2442394" y="0"/>
                </a:lnTo>
                <a:lnTo>
                  <a:pt x="2442394" y="4750907"/>
                </a:lnTo>
                <a:lnTo>
                  <a:pt x="0" y="4750907"/>
                </a:lnTo>
                <a:lnTo>
                  <a:pt x="0" y="0"/>
                </a:lnTo>
                <a:close/>
              </a:path>
            </a:pathLst>
          </a:custGeom>
          <a:blipFill>
            <a:blip r:embed="rId5"/>
            <a:stretch>
              <a:fillRect l="-47577" r="-46941"/>
            </a:stretch>
          </a:blipFill>
        </p:spPr>
        <p:txBody>
          <a:bodyPr/>
          <a:lstStyle/>
          <a:p>
            <a:endParaRPr lang="en-US" sz="800"/>
          </a:p>
        </p:txBody>
      </p:sp>
      <p:sp>
        <p:nvSpPr>
          <p:cNvPr id="7" name="Freeform 5">
            <a:extLst>
              <a:ext uri="{FF2B5EF4-FFF2-40B4-BE49-F238E27FC236}">
                <a16:creationId xmlns:a16="http://schemas.microsoft.com/office/drawing/2014/main" id="{32D4B22B-6C3E-BE89-F4BB-D7EB89CAC154}"/>
              </a:ext>
            </a:extLst>
          </p:cNvPr>
          <p:cNvSpPr/>
          <p:nvPr/>
        </p:nvSpPr>
        <p:spPr>
          <a:xfrm>
            <a:off x="8843053" y="1227141"/>
            <a:ext cx="1227722" cy="2123817"/>
          </a:xfrm>
          <a:custGeom>
            <a:avLst/>
            <a:gdLst/>
            <a:ahLst/>
            <a:cxnLst/>
            <a:rect l="l" t="t" r="r" b="b"/>
            <a:pathLst>
              <a:path w="1842063" h="3186555">
                <a:moveTo>
                  <a:pt x="0" y="0"/>
                </a:moveTo>
                <a:lnTo>
                  <a:pt x="1842062" y="0"/>
                </a:lnTo>
                <a:lnTo>
                  <a:pt x="1842062" y="3186556"/>
                </a:lnTo>
                <a:lnTo>
                  <a:pt x="0" y="3186556"/>
                </a:lnTo>
                <a:lnTo>
                  <a:pt x="0" y="0"/>
                </a:lnTo>
                <a:close/>
              </a:path>
            </a:pathLst>
          </a:custGeom>
          <a:blipFill>
            <a:blip r:embed="rId6"/>
            <a:stretch>
              <a:fillRect l="-70695" t="-5846" r="-61802" b="-73056"/>
            </a:stretch>
          </a:blipFill>
        </p:spPr>
        <p:txBody>
          <a:bodyPr/>
          <a:lstStyle/>
          <a:p>
            <a:endParaRPr lang="en-US" sz="800"/>
          </a:p>
        </p:txBody>
      </p:sp>
      <p:sp>
        <p:nvSpPr>
          <p:cNvPr id="8" name="TextBox 6">
            <a:extLst>
              <a:ext uri="{FF2B5EF4-FFF2-40B4-BE49-F238E27FC236}">
                <a16:creationId xmlns:a16="http://schemas.microsoft.com/office/drawing/2014/main" id="{3171B1B1-50C9-8464-F9E5-04E7D96FAEA3}"/>
              </a:ext>
            </a:extLst>
          </p:cNvPr>
          <p:cNvSpPr txBox="1"/>
          <p:nvPr/>
        </p:nvSpPr>
        <p:spPr>
          <a:xfrm>
            <a:off x="874862" y="166741"/>
            <a:ext cx="10806942" cy="615553"/>
          </a:xfrm>
          <a:prstGeom prst="rect">
            <a:avLst/>
          </a:prstGeom>
        </p:spPr>
        <p:txBody>
          <a:bodyPr lIns="0" tIns="0" rIns="0" bIns="0" rtlCol="0" anchor="t">
            <a:spAutoFit/>
          </a:bodyPr>
          <a:lstStyle/>
          <a:p>
            <a:pPr algn="ctr">
              <a:lnSpc>
                <a:spcPts val="4751"/>
              </a:lnSpc>
            </a:pPr>
            <a:r>
              <a:rPr lang="en-US" sz="4399" b="1" spc="-175" dirty="0">
                <a:latin typeface="Calibri"/>
                <a:cs typeface="Calibri"/>
              </a:rPr>
              <a:t>Herbals and supplements may be liver toxic</a:t>
            </a:r>
          </a:p>
        </p:txBody>
      </p:sp>
      <p:sp>
        <p:nvSpPr>
          <p:cNvPr id="9" name="Freeform 7">
            <a:extLst>
              <a:ext uri="{FF2B5EF4-FFF2-40B4-BE49-F238E27FC236}">
                <a16:creationId xmlns:a16="http://schemas.microsoft.com/office/drawing/2014/main" id="{96448714-0E5E-101B-38C8-1475A085731A}"/>
              </a:ext>
            </a:extLst>
          </p:cNvPr>
          <p:cNvSpPr/>
          <p:nvPr/>
        </p:nvSpPr>
        <p:spPr>
          <a:xfrm>
            <a:off x="3563288" y="3749148"/>
            <a:ext cx="1445563" cy="2161914"/>
          </a:xfrm>
          <a:custGeom>
            <a:avLst/>
            <a:gdLst/>
            <a:ahLst/>
            <a:cxnLst/>
            <a:rect l="l" t="t" r="r" b="b"/>
            <a:pathLst>
              <a:path w="2168910" h="3243715">
                <a:moveTo>
                  <a:pt x="0" y="0"/>
                </a:moveTo>
                <a:lnTo>
                  <a:pt x="2168910" y="0"/>
                </a:lnTo>
                <a:lnTo>
                  <a:pt x="2168910" y="3243716"/>
                </a:lnTo>
                <a:lnTo>
                  <a:pt x="0" y="3243716"/>
                </a:lnTo>
                <a:lnTo>
                  <a:pt x="0" y="0"/>
                </a:lnTo>
                <a:close/>
              </a:path>
            </a:pathLst>
          </a:custGeom>
          <a:blipFill>
            <a:blip r:embed="rId7"/>
            <a:stretch>
              <a:fillRect l="-400" r="-400"/>
            </a:stretch>
          </a:blipFill>
        </p:spPr>
        <p:txBody>
          <a:bodyPr/>
          <a:lstStyle/>
          <a:p>
            <a:endParaRPr lang="en-US" sz="800"/>
          </a:p>
        </p:txBody>
      </p:sp>
      <p:sp>
        <p:nvSpPr>
          <p:cNvPr id="10" name="Freeform 8">
            <a:extLst>
              <a:ext uri="{FF2B5EF4-FFF2-40B4-BE49-F238E27FC236}">
                <a16:creationId xmlns:a16="http://schemas.microsoft.com/office/drawing/2014/main" id="{A267362A-26BD-8CBC-B165-5C0998C652D0}"/>
              </a:ext>
            </a:extLst>
          </p:cNvPr>
          <p:cNvSpPr/>
          <p:nvPr/>
        </p:nvSpPr>
        <p:spPr>
          <a:xfrm>
            <a:off x="7316350" y="1275445"/>
            <a:ext cx="1276196" cy="2123818"/>
          </a:xfrm>
          <a:custGeom>
            <a:avLst/>
            <a:gdLst/>
            <a:ahLst/>
            <a:cxnLst/>
            <a:rect l="l" t="t" r="r" b="b"/>
            <a:pathLst>
              <a:path w="1914792" h="3186557">
                <a:moveTo>
                  <a:pt x="0" y="0"/>
                </a:moveTo>
                <a:lnTo>
                  <a:pt x="1914792" y="0"/>
                </a:lnTo>
                <a:lnTo>
                  <a:pt x="1914792" y="3186557"/>
                </a:lnTo>
                <a:lnTo>
                  <a:pt x="0" y="3186557"/>
                </a:lnTo>
                <a:lnTo>
                  <a:pt x="0" y="0"/>
                </a:lnTo>
                <a:close/>
              </a:path>
            </a:pathLst>
          </a:custGeom>
          <a:blipFill>
            <a:blip r:embed="rId8"/>
            <a:stretch>
              <a:fillRect/>
            </a:stretch>
          </a:blipFill>
        </p:spPr>
        <p:txBody>
          <a:bodyPr/>
          <a:lstStyle/>
          <a:p>
            <a:endParaRPr lang="en-US" sz="800"/>
          </a:p>
        </p:txBody>
      </p:sp>
      <p:sp>
        <p:nvSpPr>
          <p:cNvPr id="11" name="TextBox 9">
            <a:extLst>
              <a:ext uri="{FF2B5EF4-FFF2-40B4-BE49-F238E27FC236}">
                <a16:creationId xmlns:a16="http://schemas.microsoft.com/office/drawing/2014/main" id="{2CC4BA61-AC12-2041-138F-39B994DBCBE3}"/>
              </a:ext>
            </a:extLst>
          </p:cNvPr>
          <p:cNvSpPr txBox="1"/>
          <p:nvPr/>
        </p:nvSpPr>
        <p:spPr>
          <a:xfrm>
            <a:off x="5779969" y="4011818"/>
            <a:ext cx="5714407" cy="1475789"/>
          </a:xfrm>
          <a:prstGeom prst="rect">
            <a:avLst/>
          </a:prstGeom>
        </p:spPr>
        <p:txBody>
          <a:bodyPr lIns="0" tIns="0" rIns="0" bIns="0" rtlCol="0" anchor="t">
            <a:spAutoFit/>
          </a:bodyPr>
          <a:lstStyle/>
          <a:p>
            <a:pPr marL="891317" lvl="2" indent="-297106">
              <a:lnSpc>
                <a:spcPts val="2879"/>
              </a:lnSpc>
              <a:buFont typeface="Arial"/>
              <a:buChar char="⚬"/>
            </a:pPr>
            <a:r>
              <a:rPr lang="en-US" sz="2399" spc="-95">
                <a:solidFill>
                  <a:srgbClr val="FF5050"/>
                </a:solidFill>
                <a:latin typeface="Calibri"/>
                <a:cs typeface="Calibri"/>
              </a:rPr>
              <a:t>Ask your liver provider if you’d like to start any herbals or supplements</a:t>
            </a:r>
          </a:p>
          <a:p>
            <a:pPr marL="891317" lvl="2" indent="-297106">
              <a:lnSpc>
                <a:spcPts val="2879"/>
              </a:lnSpc>
              <a:buFont typeface="Arial"/>
              <a:buChar char="⚬"/>
            </a:pPr>
            <a:r>
              <a:rPr lang="en-US" sz="2399" spc="-95">
                <a:solidFill>
                  <a:srgbClr val="FF5050"/>
                </a:solidFill>
                <a:latin typeface="Calibri"/>
                <a:cs typeface="Calibri"/>
              </a:rPr>
              <a:t>You can check NIH </a:t>
            </a:r>
            <a:r>
              <a:rPr lang="en-US" sz="2399" spc="-95" err="1">
                <a:solidFill>
                  <a:srgbClr val="FF5050"/>
                </a:solidFill>
                <a:latin typeface="Calibri"/>
                <a:cs typeface="Calibri"/>
              </a:rPr>
              <a:t>LiverTox</a:t>
            </a:r>
            <a:r>
              <a:rPr lang="en-US" sz="2399" spc="-95">
                <a:solidFill>
                  <a:srgbClr val="FF5050"/>
                </a:solidFill>
                <a:latin typeface="Calibri"/>
                <a:cs typeface="Calibri"/>
              </a:rPr>
              <a:t> website: </a:t>
            </a:r>
            <a:r>
              <a:rPr lang="en-US" sz="2399" u="sng" spc="-95">
                <a:solidFill>
                  <a:srgbClr val="4F81BD"/>
                </a:solidFill>
                <a:latin typeface="Calibri"/>
                <a:cs typeface="Calibri"/>
                <a:hlinkClick r:id="rId9" tooltip="https://www.ncbi.nlm.nih.gov/"/>
              </a:rPr>
              <a:t>https://www.ncbi.nlm.nih.gov</a:t>
            </a:r>
            <a:r>
              <a:rPr lang="en-US" sz="2399" spc="-95">
                <a:solidFill>
                  <a:srgbClr val="000000"/>
                </a:solidFill>
                <a:latin typeface="Calibri"/>
                <a:cs typeface="Calibri"/>
              </a:rPr>
              <a:t> </a:t>
            </a:r>
          </a:p>
        </p:txBody>
      </p:sp>
      <p:sp>
        <p:nvSpPr>
          <p:cNvPr id="12" name="Freeform 10">
            <a:extLst>
              <a:ext uri="{FF2B5EF4-FFF2-40B4-BE49-F238E27FC236}">
                <a16:creationId xmlns:a16="http://schemas.microsoft.com/office/drawing/2014/main" id="{F65D2A62-B5B4-1D47-3007-341D62FC1F29}"/>
              </a:ext>
            </a:extLst>
          </p:cNvPr>
          <p:cNvSpPr/>
          <p:nvPr/>
        </p:nvSpPr>
        <p:spPr>
          <a:xfrm>
            <a:off x="2185837" y="3526220"/>
            <a:ext cx="1300327" cy="2350128"/>
          </a:xfrm>
          <a:custGeom>
            <a:avLst/>
            <a:gdLst/>
            <a:ahLst/>
            <a:cxnLst/>
            <a:rect l="l" t="t" r="r" b="b"/>
            <a:pathLst>
              <a:path w="1950998" h="3526110">
                <a:moveTo>
                  <a:pt x="0" y="0"/>
                </a:moveTo>
                <a:lnTo>
                  <a:pt x="1950998" y="0"/>
                </a:lnTo>
                <a:lnTo>
                  <a:pt x="1950998" y="3526110"/>
                </a:lnTo>
                <a:lnTo>
                  <a:pt x="0" y="3526110"/>
                </a:lnTo>
                <a:lnTo>
                  <a:pt x="0" y="0"/>
                </a:lnTo>
                <a:close/>
              </a:path>
            </a:pathLst>
          </a:custGeom>
          <a:blipFill>
            <a:blip r:embed="rId10"/>
            <a:stretch>
              <a:fillRect l="-39481" r="-41252"/>
            </a:stretch>
          </a:blipFill>
        </p:spPr>
        <p:txBody>
          <a:bodyPr/>
          <a:lstStyle/>
          <a:p>
            <a:endParaRPr lang="en-US" sz="800"/>
          </a:p>
        </p:txBody>
      </p:sp>
      <p:sp>
        <p:nvSpPr>
          <p:cNvPr id="14" name="AutoShape 4">
            <a:extLst>
              <a:ext uri="{FF2B5EF4-FFF2-40B4-BE49-F238E27FC236}">
                <a16:creationId xmlns:a16="http://schemas.microsoft.com/office/drawing/2014/main" id="{C1912CBA-EBD4-AED9-8693-F7E31393BFBF}"/>
              </a:ext>
            </a:extLst>
          </p:cNvPr>
          <p:cNvSpPr/>
          <p:nvPr/>
        </p:nvSpPr>
        <p:spPr>
          <a:xfrm rot="23839" flipV="1">
            <a:off x="1807521" y="722401"/>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264591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74C1C-306C-522F-8A96-45BC0D82AE6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16850C5-901B-1728-7CD2-A43E13EFC24B}"/>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B90A8FAF-77FD-65F8-2E7A-60909AAD7B28}"/>
              </a:ext>
            </a:extLst>
          </p:cNvPr>
          <p:cNvSpPr>
            <a:spLocks noGrp="1"/>
          </p:cNvSpPr>
          <p:nvPr>
            <p:ph type="sldNum" sz="quarter" idx="13"/>
          </p:nvPr>
        </p:nvSpPr>
        <p:spPr/>
        <p:txBody>
          <a:bodyPr/>
          <a:lstStyle/>
          <a:p>
            <a:fld id="{7BCC8D0D-EAEC-449D-9161-023DFF90F2E2}" type="slidenum">
              <a:rPr lang="en-US" smtClean="0"/>
              <a:pPr/>
              <a:t>15</a:t>
            </a:fld>
            <a:endParaRPr lang="en-US" dirty="0"/>
          </a:p>
        </p:txBody>
      </p:sp>
      <p:sp>
        <p:nvSpPr>
          <p:cNvPr id="4" name="Freeform 2">
            <a:extLst>
              <a:ext uri="{FF2B5EF4-FFF2-40B4-BE49-F238E27FC236}">
                <a16:creationId xmlns:a16="http://schemas.microsoft.com/office/drawing/2014/main" id="{52C01F2B-BDC0-3062-39DB-941C81EDDDB5}"/>
              </a:ext>
            </a:extLst>
          </p:cNvPr>
          <p:cNvSpPr/>
          <p:nvPr/>
        </p:nvSpPr>
        <p:spPr>
          <a:xfrm>
            <a:off x="78038" y="933804"/>
            <a:ext cx="11679254" cy="5020607"/>
          </a:xfrm>
          <a:custGeom>
            <a:avLst/>
            <a:gdLst/>
            <a:ahLst/>
            <a:cxnLst/>
            <a:rect l="l" t="t" r="r" b="b"/>
            <a:pathLst>
              <a:path w="17523445" h="7532872">
                <a:moveTo>
                  <a:pt x="0" y="0"/>
                </a:moveTo>
                <a:lnTo>
                  <a:pt x="17523445" y="0"/>
                </a:lnTo>
                <a:lnTo>
                  <a:pt x="17523445" y="7532872"/>
                </a:lnTo>
                <a:lnTo>
                  <a:pt x="0" y="7532872"/>
                </a:lnTo>
                <a:lnTo>
                  <a:pt x="0" y="0"/>
                </a:lnTo>
                <a:close/>
              </a:path>
            </a:pathLst>
          </a:custGeom>
          <a:blipFill>
            <a:blip r:embed="rId2"/>
            <a:stretch>
              <a:fillRect b="-16700"/>
            </a:stretch>
          </a:blipFill>
        </p:spPr>
        <p:txBody>
          <a:bodyPr/>
          <a:lstStyle/>
          <a:p>
            <a:endParaRPr lang="en-US" sz="800"/>
          </a:p>
        </p:txBody>
      </p:sp>
      <p:sp>
        <p:nvSpPr>
          <p:cNvPr id="6" name="Freeform 4">
            <a:extLst>
              <a:ext uri="{FF2B5EF4-FFF2-40B4-BE49-F238E27FC236}">
                <a16:creationId xmlns:a16="http://schemas.microsoft.com/office/drawing/2014/main" id="{84E3ED86-D04E-A393-0D5A-EF45692D7791}"/>
              </a:ext>
            </a:extLst>
          </p:cNvPr>
          <p:cNvSpPr/>
          <p:nvPr/>
        </p:nvSpPr>
        <p:spPr>
          <a:xfrm>
            <a:off x="1841121" y="319913"/>
            <a:ext cx="655467" cy="655467"/>
          </a:xfrm>
          <a:custGeom>
            <a:avLst/>
            <a:gdLst/>
            <a:ahLst/>
            <a:cxnLst/>
            <a:rect l="l" t="t" r="r" b="b"/>
            <a:pathLst>
              <a:path w="983457" h="983457">
                <a:moveTo>
                  <a:pt x="0" y="0"/>
                </a:moveTo>
                <a:lnTo>
                  <a:pt x="983457" y="0"/>
                </a:lnTo>
                <a:lnTo>
                  <a:pt x="983457" y="983458"/>
                </a:lnTo>
                <a:lnTo>
                  <a:pt x="0" y="9834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p>
        </p:txBody>
      </p:sp>
      <p:sp>
        <p:nvSpPr>
          <p:cNvPr id="7" name="Freeform 5">
            <a:extLst>
              <a:ext uri="{FF2B5EF4-FFF2-40B4-BE49-F238E27FC236}">
                <a16:creationId xmlns:a16="http://schemas.microsoft.com/office/drawing/2014/main" id="{2FD290B4-00EA-1A2D-AAEC-743D8F834878}"/>
              </a:ext>
            </a:extLst>
          </p:cNvPr>
          <p:cNvSpPr/>
          <p:nvPr/>
        </p:nvSpPr>
        <p:spPr>
          <a:xfrm>
            <a:off x="1313478" y="404030"/>
            <a:ext cx="487234" cy="487234"/>
          </a:xfrm>
          <a:custGeom>
            <a:avLst/>
            <a:gdLst/>
            <a:ahLst/>
            <a:cxnLst/>
            <a:rect l="l" t="t" r="r" b="b"/>
            <a:pathLst>
              <a:path w="731041" h="731041">
                <a:moveTo>
                  <a:pt x="0" y="0"/>
                </a:moveTo>
                <a:lnTo>
                  <a:pt x="731041" y="0"/>
                </a:lnTo>
                <a:lnTo>
                  <a:pt x="731041" y="731041"/>
                </a:lnTo>
                <a:lnTo>
                  <a:pt x="0" y="7310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p>
        </p:txBody>
      </p:sp>
      <p:sp>
        <p:nvSpPr>
          <p:cNvPr id="8" name="Freeform 6">
            <a:extLst>
              <a:ext uri="{FF2B5EF4-FFF2-40B4-BE49-F238E27FC236}">
                <a16:creationId xmlns:a16="http://schemas.microsoft.com/office/drawing/2014/main" id="{EFACB5AD-06DE-358A-3B2F-87FA623A4E2C}"/>
              </a:ext>
            </a:extLst>
          </p:cNvPr>
          <p:cNvSpPr/>
          <p:nvPr/>
        </p:nvSpPr>
        <p:spPr>
          <a:xfrm>
            <a:off x="546309" y="414912"/>
            <a:ext cx="533261" cy="533261"/>
          </a:xfrm>
          <a:custGeom>
            <a:avLst/>
            <a:gdLst/>
            <a:ahLst/>
            <a:cxnLst/>
            <a:rect l="l" t="t" r="r" b="b"/>
            <a:pathLst>
              <a:path w="800100" h="800100">
                <a:moveTo>
                  <a:pt x="0" y="0"/>
                </a:moveTo>
                <a:lnTo>
                  <a:pt x="800100" y="0"/>
                </a:lnTo>
                <a:lnTo>
                  <a:pt x="800100" y="800100"/>
                </a:lnTo>
                <a:lnTo>
                  <a:pt x="0" y="8001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9" name="Freeform 7">
            <a:extLst>
              <a:ext uri="{FF2B5EF4-FFF2-40B4-BE49-F238E27FC236}">
                <a16:creationId xmlns:a16="http://schemas.microsoft.com/office/drawing/2014/main" id="{517FDE23-2E78-043B-1480-6EAC0B851D4E}"/>
              </a:ext>
            </a:extLst>
          </p:cNvPr>
          <p:cNvSpPr/>
          <p:nvPr/>
        </p:nvSpPr>
        <p:spPr>
          <a:xfrm>
            <a:off x="6429270" y="1667614"/>
            <a:ext cx="733339" cy="714177"/>
          </a:xfrm>
          <a:custGeom>
            <a:avLst/>
            <a:gdLst/>
            <a:ahLst/>
            <a:cxnLst/>
            <a:rect l="l" t="t" r="r" b="b"/>
            <a:pathLst>
              <a:path w="1100295" h="1071544">
                <a:moveTo>
                  <a:pt x="0" y="0"/>
                </a:moveTo>
                <a:lnTo>
                  <a:pt x="1100294" y="0"/>
                </a:lnTo>
                <a:lnTo>
                  <a:pt x="1100294" y="1071544"/>
                </a:lnTo>
                <a:lnTo>
                  <a:pt x="0" y="1071544"/>
                </a:lnTo>
                <a:lnTo>
                  <a:pt x="0" y="0"/>
                </a:lnTo>
                <a:close/>
              </a:path>
            </a:pathLst>
          </a:custGeom>
          <a:blipFill>
            <a:blip r:embed="rId9"/>
            <a:stretch>
              <a:fillRect t="-4303" b="-4303"/>
            </a:stretch>
          </a:blipFill>
        </p:spPr>
        <p:txBody>
          <a:bodyPr/>
          <a:lstStyle/>
          <a:p>
            <a:endParaRPr lang="en-US" sz="800"/>
          </a:p>
        </p:txBody>
      </p:sp>
      <p:sp>
        <p:nvSpPr>
          <p:cNvPr id="10" name="Freeform 8">
            <a:extLst>
              <a:ext uri="{FF2B5EF4-FFF2-40B4-BE49-F238E27FC236}">
                <a16:creationId xmlns:a16="http://schemas.microsoft.com/office/drawing/2014/main" id="{B02649F0-8D1D-AECB-A267-F309B25C1A22}"/>
              </a:ext>
            </a:extLst>
          </p:cNvPr>
          <p:cNvSpPr/>
          <p:nvPr/>
        </p:nvSpPr>
        <p:spPr>
          <a:xfrm>
            <a:off x="3176120" y="1799207"/>
            <a:ext cx="579309" cy="564172"/>
          </a:xfrm>
          <a:custGeom>
            <a:avLst/>
            <a:gdLst/>
            <a:ahLst/>
            <a:cxnLst/>
            <a:rect l="l" t="t" r="r" b="b"/>
            <a:pathLst>
              <a:path w="869190" h="846478">
                <a:moveTo>
                  <a:pt x="0" y="0"/>
                </a:moveTo>
                <a:lnTo>
                  <a:pt x="869190" y="0"/>
                </a:lnTo>
                <a:lnTo>
                  <a:pt x="869190" y="846479"/>
                </a:lnTo>
                <a:lnTo>
                  <a:pt x="0" y="846479"/>
                </a:lnTo>
                <a:lnTo>
                  <a:pt x="0" y="0"/>
                </a:lnTo>
                <a:close/>
              </a:path>
            </a:pathLst>
          </a:custGeom>
          <a:blipFill>
            <a:blip r:embed="rId9"/>
            <a:stretch>
              <a:fillRect t="-4303" b="-4303"/>
            </a:stretch>
          </a:blipFill>
        </p:spPr>
        <p:txBody>
          <a:bodyPr/>
          <a:lstStyle/>
          <a:p>
            <a:endParaRPr lang="en-US" sz="800"/>
          </a:p>
        </p:txBody>
      </p:sp>
      <p:sp>
        <p:nvSpPr>
          <p:cNvPr id="12" name="Freeform 10">
            <a:extLst>
              <a:ext uri="{FF2B5EF4-FFF2-40B4-BE49-F238E27FC236}">
                <a16:creationId xmlns:a16="http://schemas.microsoft.com/office/drawing/2014/main" id="{B85C4370-398A-D6C8-CF62-0EFF7E27354F}"/>
              </a:ext>
            </a:extLst>
          </p:cNvPr>
          <p:cNvSpPr/>
          <p:nvPr/>
        </p:nvSpPr>
        <p:spPr>
          <a:xfrm>
            <a:off x="3669367" y="933804"/>
            <a:ext cx="2127879" cy="898399"/>
          </a:xfrm>
          <a:custGeom>
            <a:avLst/>
            <a:gdLst/>
            <a:ahLst/>
            <a:cxnLst/>
            <a:rect l="l" t="t" r="r" b="b"/>
            <a:pathLst>
              <a:path w="3192650" h="1347950">
                <a:moveTo>
                  <a:pt x="0" y="0"/>
                </a:moveTo>
                <a:lnTo>
                  <a:pt x="3192649" y="0"/>
                </a:lnTo>
                <a:lnTo>
                  <a:pt x="3192649" y="1347950"/>
                </a:lnTo>
                <a:lnTo>
                  <a:pt x="0" y="1347950"/>
                </a:lnTo>
                <a:lnTo>
                  <a:pt x="0" y="0"/>
                </a:lnTo>
                <a:close/>
              </a:path>
            </a:pathLst>
          </a:custGeom>
          <a:blipFill>
            <a:blip r:embed="rId10"/>
            <a:stretch>
              <a:fillRect t="-2107" b="-2107"/>
            </a:stretch>
          </a:blipFill>
        </p:spPr>
        <p:txBody>
          <a:bodyPr/>
          <a:lstStyle/>
          <a:p>
            <a:endParaRPr lang="en-US" sz="800"/>
          </a:p>
        </p:txBody>
      </p:sp>
      <p:sp>
        <p:nvSpPr>
          <p:cNvPr id="13" name="Freeform 11">
            <a:extLst>
              <a:ext uri="{FF2B5EF4-FFF2-40B4-BE49-F238E27FC236}">
                <a16:creationId xmlns:a16="http://schemas.microsoft.com/office/drawing/2014/main" id="{01EF1300-485F-EAE7-9505-B5D530A956EA}"/>
              </a:ext>
            </a:extLst>
          </p:cNvPr>
          <p:cNvSpPr/>
          <p:nvPr/>
        </p:nvSpPr>
        <p:spPr>
          <a:xfrm>
            <a:off x="3899344" y="489801"/>
            <a:ext cx="2422281" cy="971159"/>
          </a:xfrm>
          <a:custGeom>
            <a:avLst/>
            <a:gdLst/>
            <a:ahLst/>
            <a:cxnLst/>
            <a:rect l="l" t="t" r="r" b="b"/>
            <a:pathLst>
              <a:path w="3634368" h="1457118">
                <a:moveTo>
                  <a:pt x="0" y="0"/>
                </a:moveTo>
                <a:lnTo>
                  <a:pt x="3634368" y="0"/>
                </a:lnTo>
                <a:lnTo>
                  <a:pt x="3634368" y="1457118"/>
                </a:lnTo>
                <a:lnTo>
                  <a:pt x="0" y="1457118"/>
                </a:lnTo>
                <a:lnTo>
                  <a:pt x="0" y="0"/>
                </a:lnTo>
                <a:close/>
              </a:path>
            </a:pathLst>
          </a:custGeom>
          <a:blipFill>
            <a:blip r:embed="rId11">
              <a:alphaModFix amt="50000"/>
              <a:extLst>
                <a:ext uri="{96DAC541-7B7A-43D3-8B79-37D633B846F1}">
                  <asvg:svgBlip xmlns:asvg="http://schemas.microsoft.com/office/drawing/2016/SVG/main" r:embed="rId12"/>
                </a:ext>
              </a:extLst>
            </a:blip>
            <a:stretch>
              <a:fillRect/>
            </a:stretch>
          </a:blipFill>
        </p:spPr>
        <p:txBody>
          <a:bodyPr/>
          <a:lstStyle/>
          <a:p>
            <a:endParaRPr lang="en-US" sz="800"/>
          </a:p>
        </p:txBody>
      </p:sp>
      <p:sp>
        <p:nvSpPr>
          <p:cNvPr id="14" name="TextBox 12">
            <a:extLst>
              <a:ext uri="{FF2B5EF4-FFF2-40B4-BE49-F238E27FC236}">
                <a16:creationId xmlns:a16="http://schemas.microsoft.com/office/drawing/2014/main" id="{47D67DAB-E26F-5C94-6449-538C4EFC0207}"/>
              </a:ext>
            </a:extLst>
          </p:cNvPr>
          <p:cNvSpPr txBox="1"/>
          <p:nvPr/>
        </p:nvSpPr>
        <p:spPr>
          <a:xfrm>
            <a:off x="3960289" y="518300"/>
            <a:ext cx="2361337" cy="923330"/>
          </a:xfrm>
          <a:prstGeom prst="rect">
            <a:avLst/>
          </a:prstGeom>
        </p:spPr>
        <p:txBody>
          <a:bodyPr wrap="square" lIns="0" tIns="0" rIns="0" bIns="0" rtlCol="0" anchor="t">
            <a:spAutoFit/>
          </a:bodyPr>
          <a:lstStyle/>
          <a:p>
            <a:pPr algn="ctr">
              <a:lnSpc>
                <a:spcPts val="2399"/>
              </a:lnSpc>
            </a:pPr>
            <a:r>
              <a:rPr lang="en-US" sz="2000" spc="-79">
                <a:solidFill>
                  <a:srgbClr val="FFFFFF"/>
                </a:solidFill>
                <a:latin typeface="Calibri"/>
                <a:cs typeface="Calibri"/>
              </a:rPr>
              <a:t>Cause of liver injury, Genetic and lifestyle co-factors</a:t>
            </a:r>
          </a:p>
        </p:txBody>
      </p:sp>
      <p:sp>
        <p:nvSpPr>
          <p:cNvPr id="15" name="Freeform 13">
            <a:extLst>
              <a:ext uri="{FF2B5EF4-FFF2-40B4-BE49-F238E27FC236}">
                <a16:creationId xmlns:a16="http://schemas.microsoft.com/office/drawing/2014/main" id="{8AB0A1CB-6B7D-0697-936B-8609CC8B08F2}"/>
              </a:ext>
            </a:extLst>
          </p:cNvPr>
          <p:cNvSpPr/>
          <p:nvPr/>
        </p:nvSpPr>
        <p:spPr>
          <a:xfrm>
            <a:off x="1627550" y="3602909"/>
            <a:ext cx="2127879" cy="898399"/>
          </a:xfrm>
          <a:custGeom>
            <a:avLst/>
            <a:gdLst/>
            <a:ahLst/>
            <a:cxnLst/>
            <a:rect l="l" t="t" r="r" b="b"/>
            <a:pathLst>
              <a:path w="3192650" h="1347950">
                <a:moveTo>
                  <a:pt x="0" y="0"/>
                </a:moveTo>
                <a:lnTo>
                  <a:pt x="3192650" y="0"/>
                </a:lnTo>
                <a:lnTo>
                  <a:pt x="3192650" y="1347950"/>
                </a:lnTo>
                <a:lnTo>
                  <a:pt x="0" y="1347950"/>
                </a:lnTo>
                <a:lnTo>
                  <a:pt x="0" y="0"/>
                </a:lnTo>
                <a:close/>
              </a:path>
            </a:pathLst>
          </a:custGeom>
          <a:blipFill>
            <a:blip r:embed="rId10"/>
            <a:stretch>
              <a:fillRect t="-2107" b="-2107"/>
            </a:stretch>
          </a:blipFill>
        </p:spPr>
        <p:txBody>
          <a:bodyPr/>
          <a:lstStyle/>
          <a:p>
            <a:endParaRPr lang="en-US" sz="800"/>
          </a:p>
        </p:txBody>
      </p:sp>
      <p:sp>
        <p:nvSpPr>
          <p:cNvPr id="16" name="Freeform 14">
            <a:extLst>
              <a:ext uri="{FF2B5EF4-FFF2-40B4-BE49-F238E27FC236}">
                <a16:creationId xmlns:a16="http://schemas.microsoft.com/office/drawing/2014/main" id="{55E3D912-4EF7-BA71-BB6B-1818886B8C14}"/>
              </a:ext>
            </a:extLst>
          </p:cNvPr>
          <p:cNvSpPr/>
          <p:nvPr/>
        </p:nvSpPr>
        <p:spPr>
          <a:xfrm>
            <a:off x="5257687" y="3602909"/>
            <a:ext cx="2127879" cy="898399"/>
          </a:xfrm>
          <a:custGeom>
            <a:avLst/>
            <a:gdLst/>
            <a:ahLst/>
            <a:cxnLst/>
            <a:rect l="l" t="t" r="r" b="b"/>
            <a:pathLst>
              <a:path w="3192650" h="1347950">
                <a:moveTo>
                  <a:pt x="0" y="0"/>
                </a:moveTo>
                <a:lnTo>
                  <a:pt x="3192649" y="0"/>
                </a:lnTo>
                <a:lnTo>
                  <a:pt x="3192649" y="1347950"/>
                </a:lnTo>
                <a:lnTo>
                  <a:pt x="0" y="1347950"/>
                </a:lnTo>
                <a:lnTo>
                  <a:pt x="0" y="0"/>
                </a:lnTo>
                <a:close/>
              </a:path>
            </a:pathLst>
          </a:custGeom>
          <a:blipFill>
            <a:blip r:embed="rId10"/>
            <a:stretch>
              <a:fillRect t="-2107" b="-2107"/>
            </a:stretch>
          </a:blipFill>
        </p:spPr>
        <p:txBody>
          <a:bodyPr/>
          <a:lstStyle/>
          <a:p>
            <a:endParaRPr lang="en-US" sz="800"/>
          </a:p>
        </p:txBody>
      </p:sp>
      <p:sp>
        <p:nvSpPr>
          <p:cNvPr id="17" name="Freeform 15">
            <a:extLst>
              <a:ext uri="{FF2B5EF4-FFF2-40B4-BE49-F238E27FC236}">
                <a16:creationId xmlns:a16="http://schemas.microsoft.com/office/drawing/2014/main" id="{3D619CB8-79FE-92FE-B1EE-60841CEF49AE}"/>
              </a:ext>
            </a:extLst>
          </p:cNvPr>
          <p:cNvSpPr/>
          <p:nvPr/>
        </p:nvSpPr>
        <p:spPr>
          <a:xfrm>
            <a:off x="4028410" y="1460960"/>
            <a:ext cx="2127879" cy="898399"/>
          </a:xfrm>
          <a:custGeom>
            <a:avLst/>
            <a:gdLst/>
            <a:ahLst/>
            <a:cxnLst/>
            <a:rect l="l" t="t" r="r" b="b"/>
            <a:pathLst>
              <a:path w="3192650" h="1347950">
                <a:moveTo>
                  <a:pt x="0" y="0"/>
                </a:moveTo>
                <a:lnTo>
                  <a:pt x="3192650" y="0"/>
                </a:lnTo>
                <a:lnTo>
                  <a:pt x="3192650" y="1347949"/>
                </a:lnTo>
                <a:lnTo>
                  <a:pt x="0" y="1347949"/>
                </a:lnTo>
                <a:lnTo>
                  <a:pt x="0" y="0"/>
                </a:lnTo>
                <a:close/>
              </a:path>
            </a:pathLst>
          </a:custGeom>
          <a:blipFill>
            <a:blip r:embed="rId10"/>
            <a:stretch>
              <a:fillRect t="-2107" b="-2107"/>
            </a:stretch>
          </a:blipFill>
        </p:spPr>
        <p:txBody>
          <a:bodyPr/>
          <a:lstStyle/>
          <a:p>
            <a:endParaRPr lang="en-US" sz="800"/>
          </a:p>
        </p:txBody>
      </p:sp>
      <p:sp>
        <p:nvSpPr>
          <p:cNvPr id="18" name="Freeform 16">
            <a:extLst>
              <a:ext uri="{FF2B5EF4-FFF2-40B4-BE49-F238E27FC236}">
                <a16:creationId xmlns:a16="http://schemas.microsoft.com/office/drawing/2014/main" id="{FAFCA11F-277F-3CE0-B5FF-07F8480001AD}"/>
              </a:ext>
            </a:extLst>
          </p:cNvPr>
          <p:cNvSpPr/>
          <p:nvPr/>
        </p:nvSpPr>
        <p:spPr>
          <a:xfrm rot="5400000">
            <a:off x="4656419" y="1731948"/>
            <a:ext cx="846111" cy="356424"/>
          </a:xfrm>
          <a:custGeom>
            <a:avLst/>
            <a:gdLst/>
            <a:ahLst/>
            <a:cxnLst/>
            <a:rect l="l" t="t" r="r" b="b"/>
            <a:pathLst>
              <a:path w="1269497" h="534776">
                <a:moveTo>
                  <a:pt x="0" y="0"/>
                </a:moveTo>
                <a:lnTo>
                  <a:pt x="1269497" y="0"/>
                </a:lnTo>
                <a:lnTo>
                  <a:pt x="1269497" y="534775"/>
                </a:lnTo>
                <a:lnTo>
                  <a:pt x="0" y="534775"/>
                </a:lnTo>
                <a:lnTo>
                  <a:pt x="0" y="0"/>
                </a:lnTo>
                <a:close/>
              </a:path>
            </a:pathLst>
          </a:custGeom>
          <a:blipFill>
            <a:blip r:embed="rId13">
              <a:alphaModFix amt="49000"/>
              <a:extLst>
                <a:ext uri="{96DAC541-7B7A-43D3-8B79-37D633B846F1}">
                  <asvg:svgBlip xmlns:asvg="http://schemas.microsoft.com/office/drawing/2016/SVG/main" r:embed="rId14"/>
                </a:ext>
              </a:extLst>
            </a:blip>
            <a:stretch>
              <a:fillRect/>
            </a:stretch>
          </a:blipFill>
        </p:spPr>
        <p:txBody>
          <a:bodyPr/>
          <a:lstStyle/>
          <a:p>
            <a:endParaRPr lang="en-US" sz="800"/>
          </a:p>
        </p:txBody>
      </p:sp>
      <p:sp>
        <p:nvSpPr>
          <p:cNvPr id="19" name="Freeform 17">
            <a:extLst>
              <a:ext uri="{FF2B5EF4-FFF2-40B4-BE49-F238E27FC236}">
                <a16:creationId xmlns:a16="http://schemas.microsoft.com/office/drawing/2014/main" id="{5B33ADDF-A00E-C723-3FEE-E9328E0EBA3B}"/>
              </a:ext>
            </a:extLst>
          </p:cNvPr>
          <p:cNvSpPr/>
          <p:nvPr/>
        </p:nvSpPr>
        <p:spPr>
          <a:xfrm>
            <a:off x="249538" y="345002"/>
            <a:ext cx="2291748" cy="2036789"/>
          </a:xfrm>
          <a:custGeom>
            <a:avLst/>
            <a:gdLst/>
            <a:ahLst/>
            <a:cxnLst/>
            <a:rect l="l" t="t" r="r" b="b"/>
            <a:pathLst>
              <a:path w="3438517" h="3055980">
                <a:moveTo>
                  <a:pt x="0" y="0"/>
                </a:moveTo>
                <a:lnTo>
                  <a:pt x="3438517" y="0"/>
                </a:lnTo>
                <a:lnTo>
                  <a:pt x="3438517" y="3055980"/>
                </a:lnTo>
                <a:lnTo>
                  <a:pt x="0" y="3055980"/>
                </a:lnTo>
                <a:lnTo>
                  <a:pt x="0" y="0"/>
                </a:lnTo>
                <a:close/>
              </a:path>
            </a:pathLst>
          </a:custGeom>
          <a:blipFill>
            <a:blip r:embed="rId10"/>
            <a:stretch>
              <a:fillRect l="-53078" t="-2063" r="-53078"/>
            </a:stretch>
          </a:blipFill>
        </p:spPr>
        <p:txBody>
          <a:bodyPr/>
          <a:lstStyle/>
          <a:p>
            <a:endParaRPr lang="en-US" sz="800"/>
          </a:p>
        </p:txBody>
      </p:sp>
      <p:sp>
        <p:nvSpPr>
          <p:cNvPr id="20" name="Freeform 18">
            <a:extLst>
              <a:ext uri="{FF2B5EF4-FFF2-40B4-BE49-F238E27FC236}">
                <a16:creationId xmlns:a16="http://schemas.microsoft.com/office/drawing/2014/main" id="{4829F7CC-C194-E662-1E98-24D2E3305E85}"/>
              </a:ext>
            </a:extLst>
          </p:cNvPr>
          <p:cNvSpPr/>
          <p:nvPr/>
        </p:nvSpPr>
        <p:spPr>
          <a:xfrm rot="539033">
            <a:off x="755902" y="1329966"/>
            <a:ext cx="728459" cy="1891151"/>
          </a:xfrm>
          <a:custGeom>
            <a:avLst/>
            <a:gdLst/>
            <a:ahLst/>
            <a:cxnLst/>
            <a:rect l="l" t="t" r="r" b="b"/>
            <a:pathLst>
              <a:path w="1092973" h="2837466">
                <a:moveTo>
                  <a:pt x="0" y="0"/>
                </a:moveTo>
                <a:lnTo>
                  <a:pt x="1092973" y="0"/>
                </a:lnTo>
                <a:lnTo>
                  <a:pt x="1092973" y="2837466"/>
                </a:lnTo>
                <a:lnTo>
                  <a:pt x="0" y="2837466"/>
                </a:lnTo>
                <a:lnTo>
                  <a:pt x="0" y="0"/>
                </a:lnTo>
                <a:close/>
              </a:path>
            </a:pathLst>
          </a:custGeom>
          <a:blipFill>
            <a:blip r:embed="rId10"/>
            <a:stretch>
              <a:fillRect l="-155046" t="-2063" r="-347153"/>
            </a:stretch>
          </a:blipFill>
        </p:spPr>
        <p:txBody>
          <a:bodyPr/>
          <a:lstStyle/>
          <a:p>
            <a:endParaRPr lang="en-US" sz="800"/>
          </a:p>
        </p:txBody>
      </p:sp>
      <p:sp>
        <p:nvSpPr>
          <p:cNvPr id="21" name="Freeform 19">
            <a:extLst>
              <a:ext uri="{FF2B5EF4-FFF2-40B4-BE49-F238E27FC236}">
                <a16:creationId xmlns:a16="http://schemas.microsoft.com/office/drawing/2014/main" id="{DCF0C9F2-2AC8-5D07-A551-8F6D96D6191C}"/>
              </a:ext>
            </a:extLst>
          </p:cNvPr>
          <p:cNvSpPr/>
          <p:nvPr/>
        </p:nvSpPr>
        <p:spPr>
          <a:xfrm>
            <a:off x="78038" y="345002"/>
            <a:ext cx="7177211" cy="5810525"/>
          </a:xfrm>
          <a:custGeom>
            <a:avLst/>
            <a:gdLst/>
            <a:ahLst/>
            <a:cxnLst/>
            <a:rect l="l" t="t" r="r" b="b"/>
            <a:pathLst>
              <a:path w="10768621" h="8718058">
                <a:moveTo>
                  <a:pt x="0" y="0"/>
                </a:moveTo>
                <a:lnTo>
                  <a:pt x="10768621" y="0"/>
                </a:lnTo>
                <a:lnTo>
                  <a:pt x="10768621" y="8718058"/>
                </a:lnTo>
                <a:lnTo>
                  <a:pt x="0" y="8718058"/>
                </a:lnTo>
                <a:lnTo>
                  <a:pt x="0" y="0"/>
                </a:lnTo>
                <a:close/>
              </a:path>
            </a:pathLst>
          </a:custGeom>
          <a:blipFill>
            <a:blip r:embed="rId10">
              <a:alphaModFix amt="47000"/>
            </a:blip>
            <a:stretch>
              <a:fillRect l="-60316" t="-2574" r="-73953" b="-24749"/>
            </a:stretch>
          </a:blipFill>
        </p:spPr>
        <p:txBody>
          <a:bodyPr/>
          <a:lstStyle/>
          <a:p>
            <a:endParaRPr lang="en-US" sz="800"/>
          </a:p>
        </p:txBody>
      </p:sp>
      <p:grpSp>
        <p:nvGrpSpPr>
          <p:cNvPr id="22" name="Group 20">
            <a:extLst>
              <a:ext uri="{FF2B5EF4-FFF2-40B4-BE49-F238E27FC236}">
                <a16:creationId xmlns:a16="http://schemas.microsoft.com/office/drawing/2014/main" id="{8EE9EA75-F9B1-5A85-2739-C68B4EDD1A37}"/>
              </a:ext>
            </a:extLst>
          </p:cNvPr>
          <p:cNvGrpSpPr/>
          <p:nvPr/>
        </p:nvGrpSpPr>
        <p:grpSpPr>
          <a:xfrm>
            <a:off x="7308621" y="458672"/>
            <a:ext cx="4718112" cy="5696855"/>
            <a:chOff x="0" y="0"/>
            <a:chExt cx="1864431" cy="2251196"/>
          </a:xfrm>
        </p:grpSpPr>
        <p:sp>
          <p:nvSpPr>
            <p:cNvPr id="23" name="Freeform 21">
              <a:extLst>
                <a:ext uri="{FF2B5EF4-FFF2-40B4-BE49-F238E27FC236}">
                  <a16:creationId xmlns:a16="http://schemas.microsoft.com/office/drawing/2014/main" id="{AB2A1C0F-79A7-EAE4-0A4D-2B519E31D1CC}"/>
                </a:ext>
              </a:extLst>
            </p:cNvPr>
            <p:cNvSpPr/>
            <p:nvPr/>
          </p:nvSpPr>
          <p:spPr>
            <a:xfrm>
              <a:off x="0" y="0"/>
              <a:ext cx="1864431" cy="2251196"/>
            </a:xfrm>
            <a:custGeom>
              <a:avLst/>
              <a:gdLst/>
              <a:ahLst/>
              <a:cxnLst/>
              <a:rect l="l" t="t" r="r" b="b"/>
              <a:pathLst>
                <a:path w="1864431" h="2251196">
                  <a:moveTo>
                    <a:pt x="54682" y="0"/>
                  </a:moveTo>
                  <a:lnTo>
                    <a:pt x="1809749" y="0"/>
                  </a:lnTo>
                  <a:cubicBezTo>
                    <a:pt x="1824252" y="0"/>
                    <a:pt x="1838160" y="5761"/>
                    <a:pt x="1848415" y="16016"/>
                  </a:cubicBezTo>
                  <a:cubicBezTo>
                    <a:pt x="1858670" y="26271"/>
                    <a:pt x="1864431" y="40180"/>
                    <a:pt x="1864431" y="54682"/>
                  </a:cubicBezTo>
                  <a:lnTo>
                    <a:pt x="1864431" y="2196513"/>
                  </a:lnTo>
                  <a:cubicBezTo>
                    <a:pt x="1864431" y="2211016"/>
                    <a:pt x="1858670" y="2224925"/>
                    <a:pt x="1848415" y="2235179"/>
                  </a:cubicBezTo>
                  <a:cubicBezTo>
                    <a:pt x="1838160" y="2245434"/>
                    <a:pt x="1824252" y="2251196"/>
                    <a:pt x="1809749" y="2251196"/>
                  </a:cubicBezTo>
                  <a:lnTo>
                    <a:pt x="54682" y="2251196"/>
                  </a:lnTo>
                  <a:cubicBezTo>
                    <a:pt x="24482" y="2251196"/>
                    <a:pt x="0" y="2226714"/>
                    <a:pt x="0" y="2196513"/>
                  </a:cubicBezTo>
                  <a:lnTo>
                    <a:pt x="0" y="54682"/>
                  </a:lnTo>
                  <a:cubicBezTo>
                    <a:pt x="0" y="40180"/>
                    <a:pt x="5761" y="26271"/>
                    <a:pt x="16016" y="16016"/>
                  </a:cubicBezTo>
                  <a:cubicBezTo>
                    <a:pt x="26271" y="5761"/>
                    <a:pt x="40180" y="0"/>
                    <a:pt x="54682" y="0"/>
                  </a:cubicBezTo>
                  <a:close/>
                </a:path>
              </a:pathLst>
            </a:custGeom>
            <a:solidFill>
              <a:srgbClr val="000000">
                <a:alpha val="0"/>
              </a:srgbClr>
            </a:solidFill>
            <a:ln w="133350">
              <a:solidFill>
                <a:srgbClr val="D60000"/>
              </a:solidFill>
            </a:ln>
          </p:spPr>
          <p:txBody>
            <a:bodyPr/>
            <a:lstStyle/>
            <a:p>
              <a:endParaRPr lang="en-US" sz="800"/>
            </a:p>
          </p:txBody>
        </p:sp>
        <p:sp>
          <p:nvSpPr>
            <p:cNvPr id="24" name="TextBox 22">
              <a:extLst>
                <a:ext uri="{FF2B5EF4-FFF2-40B4-BE49-F238E27FC236}">
                  <a16:creationId xmlns:a16="http://schemas.microsoft.com/office/drawing/2014/main" id="{FFB56E17-8402-0792-87E2-FE86B65FB139}"/>
                </a:ext>
              </a:extLst>
            </p:cNvPr>
            <p:cNvSpPr txBox="1"/>
            <p:nvPr/>
          </p:nvSpPr>
          <p:spPr>
            <a:xfrm>
              <a:off x="0" y="-9525"/>
              <a:ext cx="812800" cy="822325"/>
            </a:xfrm>
            <a:prstGeom prst="rect">
              <a:avLst/>
            </a:prstGeom>
          </p:spPr>
          <p:txBody>
            <a:bodyPr lIns="33858" tIns="33858" rIns="33858" bIns="33858" rtlCol="0" anchor="ctr"/>
            <a:lstStyle/>
            <a:p>
              <a:pPr algn="ctr">
                <a:lnSpc>
                  <a:spcPts val="1620"/>
                </a:lnSpc>
              </a:pPr>
              <a:endParaRPr sz="800"/>
            </a:p>
          </p:txBody>
        </p:sp>
      </p:grpSp>
      <p:sp>
        <p:nvSpPr>
          <p:cNvPr id="25" name="Freeform 23">
            <a:extLst>
              <a:ext uri="{FF2B5EF4-FFF2-40B4-BE49-F238E27FC236}">
                <a16:creationId xmlns:a16="http://schemas.microsoft.com/office/drawing/2014/main" id="{6FEE29B3-6E8D-31CD-13FD-B5ADFC382C52}"/>
              </a:ext>
            </a:extLst>
          </p:cNvPr>
          <p:cNvSpPr/>
          <p:nvPr/>
        </p:nvSpPr>
        <p:spPr>
          <a:xfrm flipH="1">
            <a:off x="7528228" y="749029"/>
            <a:ext cx="2385893" cy="1228735"/>
          </a:xfrm>
          <a:custGeom>
            <a:avLst/>
            <a:gdLst/>
            <a:ahLst/>
            <a:cxnLst/>
            <a:rect l="l" t="t" r="r" b="b"/>
            <a:pathLst>
              <a:path w="3579772" h="1843582">
                <a:moveTo>
                  <a:pt x="3579772" y="0"/>
                </a:moveTo>
                <a:lnTo>
                  <a:pt x="0" y="0"/>
                </a:lnTo>
                <a:lnTo>
                  <a:pt x="0" y="1843582"/>
                </a:lnTo>
                <a:lnTo>
                  <a:pt x="3579772" y="1843582"/>
                </a:lnTo>
                <a:lnTo>
                  <a:pt x="3579772"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800"/>
          </a:p>
        </p:txBody>
      </p:sp>
      <p:sp>
        <p:nvSpPr>
          <p:cNvPr id="26" name="TextBox 24">
            <a:extLst>
              <a:ext uri="{FF2B5EF4-FFF2-40B4-BE49-F238E27FC236}">
                <a16:creationId xmlns:a16="http://schemas.microsoft.com/office/drawing/2014/main" id="{28BC53A4-EFD1-232C-3F61-F9A58FBA78E2}"/>
              </a:ext>
            </a:extLst>
          </p:cNvPr>
          <p:cNvSpPr txBox="1"/>
          <p:nvPr/>
        </p:nvSpPr>
        <p:spPr>
          <a:xfrm>
            <a:off x="7580853" y="5797055"/>
            <a:ext cx="2981711" cy="181460"/>
          </a:xfrm>
          <a:prstGeom prst="rect">
            <a:avLst/>
          </a:prstGeom>
        </p:spPr>
        <p:txBody>
          <a:bodyPr wrap="square" lIns="0" tIns="0" rIns="0" bIns="0" rtlCol="0" anchor="t">
            <a:spAutoFit/>
          </a:bodyPr>
          <a:lstStyle/>
          <a:p>
            <a:pPr>
              <a:lnSpc>
                <a:spcPts val="1512"/>
              </a:lnSpc>
            </a:pPr>
            <a:r>
              <a:rPr lang="en-US" sz="1100" spc="-55" dirty="0">
                <a:solidFill>
                  <a:srgbClr val="000000"/>
                </a:solidFill>
                <a:latin typeface="Calibri"/>
                <a:cs typeface="Calibri"/>
              </a:rPr>
              <a:t>Adapted </a:t>
            </a:r>
            <a:r>
              <a:rPr lang="en-US" sz="1100" spc="-55" dirty="0" err="1">
                <a:solidFill>
                  <a:srgbClr val="000000"/>
                </a:solidFill>
                <a:latin typeface="Calibri"/>
                <a:cs typeface="Calibri"/>
              </a:rPr>
              <a:t>Pellicoro</a:t>
            </a:r>
            <a:r>
              <a:rPr lang="en-US" sz="1100" spc="-55" dirty="0">
                <a:solidFill>
                  <a:srgbClr val="000000"/>
                </a:solidFill>
                <a:latin typeface="Calibri"/>
                <a:cs typeface="Calibri"/>
              </a:rPr>
              <a:t> et al., Nat Rev Immunol., 2014 </a:t>
            </a:r>
          </a:p>
        </p:txBody>
      </p:sp>
      <p:sp>
        <p:nvSpPr>
          <p:cNvPr id="27" name="TextBox 25">
            <a:extLst>
              <a:ext uri="{FF2B5EF4-FFF2-40B4-BE49-F238E27FC236}">
                <a16:creationId xmlns:a16="http://schemas.microsoft.com/office/drawing/2014/main" id="{177686CF-F6E5-7FC7-6692-A65AA8EDC331}"/>
              </a:ext>
            </a:extLst>
          </p:cNvPr>
          <p:cNvSpPr txBox="1"/>
          <p:nvPr/>
        </p:nvSpPr>
        <p:spPr>
          <a:xfrm>
            <a:off x="7528228" y="1121440"/>
            <a:ext cx="2385893" cy="349968"/>
          </a:xfrm>
          <a:prstGeom prst="rect">
            <a:avLst/>
          </a:prstGeom>
        </p:spPr>
        <p:txBody>
          <a:bodyPr wrap="square" lIns="0" tIns="0" rIns="0" bIns="0" rtlCol="0" anchor="t">
            <a:spAutoFit/>
          </a:bodyPr>
          <a:lstStyle/>
          <a:p>
            <a:pPr algn="ctr">
              <a:lnSpc>
                <a:spcPts val="2939"/>
              </a:lnSpc>
            </a:pPr>
            <a:r>
              <a:rPr lang="en-US" sz="2099">
                <a:solidFill>
                  <a:srgbClr val="FFFFFF"/>
                </a:solidFill>
                <a:latin typeface="Calibri"/>
                <a:cs typeface="Calibri"/>
              </a:rPr>
              <a:t>Healthy lifestyle</a:t>
            </a:r>
          </a:p>
        </p:txBody>
      </p:sp>
      <p:sp>
        <p:nvSpPr>
          <p:cNvPr id="28" name="Rectangle 27">
            <a:extLst>
              <a:ext uri="{FF2B5EF4-FFF2-40B4-BE49-F238E27FC236}">
                <a16:creationId xmlns:a16="http://schemas.microsoft.com/office/drawing/2014/main" id="{43927CF8-3075-99DA-00FD-810CC4B4F14A}"/>
              </a:ext>
            </a:extLst>
          </p:cNvPr>
          <p:cNvSpPr/>
          <p:nvPr/>
        </p:nvSpPr>
        <p:spPr>
          <a:xfrm>
            <a:off x="10512861" y="5417551"/>
            <a:ext cx="1297803" cy="53686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6" b="1">
                <a:solidFill>
                  <a:schemeClr val="tx1"/>
                </a:solidFill>
              </a:rPr>
              <a:t>Liver cancer</a:t>
            </a:r>
            <a:endParaRPr lang="en-US" sz="1866" b="1">
              <a:solidFill>
                <a:schemeClr val="bg1"/>
              </a:solidFill>
            </a:endParaRPr>
          </a:p>
        </p:txBody>
      </p:sp>
      <p:sp>
        <p:nvSpPr>
          <p:cNvPr id="29" name="Freeform 17">
            <a:extLst>
              <a:ext uri="{FF2B5EF4-FFF2-40B4-BE49-F238E27FC236}">
                <a16:creationId xmlns:a16="http://schemas.microsoft.com/office/drawing/2014/main" id="{72A76D5D-DF00-DDC6-6EDD-706BBFDA097B}"/>
              </a:ext>
            </a:extLst>
          </p:cNvPr>
          <p:cNvSpPr/>
          <p:nvPr/>
        </p:nvSpPr>
        <p:spPr>
          <a:xfrm>
            <a:off x="3867649" y="144586"/>
            <a:ext cx="2453976" cy="2188630"/>
          </a:xfrm>
          <a:custGeom>
            <a:avLst/>
            <a:gdLst/>
            <a:ahLst/>
            <a:cxnLst/>
            <a:rect l="l" t="t" r="r" b="b"/>
            <a:pathLst>
              <a:path w="3438517" h="3055980">
                <a:moveTo>
                  <a:pt x="0" y="0"/>
                </a:moveTo>
                <a:lnTo>
                  <a:pt x="3438517" y="0"/>
                </a:lnTo>
                <a:lnTo>
                  <a:pt x="3438517" y="3055980"/>
                </a:lnTo>
                <a:lnTo>
                  <a:pt x="0" y="3055980"/>
                </a:lnTo>
                <a:lnTo>
                  <a:pt x="0" y="0"/>
                </a:lnTo>
                <a:close/>
              </a:path>
            </a:pathLst>
          </a:custGeom>
          <a:blipFill>
            <a:blip r:embed="rId10"/>
            <a:stretch>
              <a:fillRect l="-53078" t="-2063" r="-53078"/>
            </a:stretch>
          </a:blipFill>
        </p:spPr>
        <p:txBody>
          <a:bodyPr/>
          <a:lstStyle/>
          <a:p>
            <a:endParaRPr lang="en-US" sz="800"/>
          </a:p>
        </p:txBody>
      </p:sp>
      <p:sp>
        <p:nvSpPr>
          <p:cNvPr id="5" name="TextBox 3">
            <a:extLst>
              <a:ext uri="{FF2B5EF4-FFF2-40B4-BE49-F238E27FC236}">
                <a16:creationId xmlns:a16="http://schemas.microsoft.com/office/drawing/2014/main" id="{C4386F60-CEDD-6A6E-3E77-A81985D5FA28}"/>
              </a:ext>
            </a:extLst>
          </p:cNvPr>
          <p:cNvSpPr txBox="1"/>
          <p:nvPr/>
        </p:nvSpPr>
        <p:spPr>
          <a:xfrm>
            <a:off x="60802" y="160950"/>
            <a:ext cx="6978377" cy="1231106"/>
          </a:xfrm>
          <a:prstGeom prst="rect">
            <a:avLst/>
          </a:prstGeom>
        </p:spPr>
        <p:txBody>
          <a:bodyPr wrap="square" lIns="0" tIns="0" rIns="0" bIns="0" rtlCol="0" anchor="t">
            <a:spAutoFit/>
          </a:bodyPr>
          <a:lstStyle/>
          <a:p>
            <a:pPr algn="ctr">
              <a:lnSpc>
                <a:spcPts val="4751"/>
              </a:lnSpc>
            </a:pPr>
            <a:r>
              <a:rPr lang="en-US" sz="4399" b="1" spc="-157" dirty="0">
                <a:latin typeface="Calibri"/>
                <a:cs typeface="Calibri"/>
              </a:rPr>
              <a:t>Cirrhosis can stabilize with healthy lifestyle</a:t>
            </a:r>
          </a:p>
        </p:txBody>
      </p:sp>
      <p:sp>
        <p:nvSpPr>
          <p:cNvPr id="30" name="AutoShape 4">
            <a:extLst>
              <a:ext uri="{FF2B5EF4-FFF2-40B4-BE49-F238E27FC236}">
                <a16:creationId xmlns:a16="http://schemas.microsoft.com/office/drawing/2014/main" id="{D6328217-EFD7-E925-62B2-65A3113AF78A}"/>
              </a:ext>
            </a:extLst>
          </p:cNvPr>
          <p:cNvSpPr/>
          <p:nvPr/>
        </p:nvSpPr>
        <p:spPr>
          <a:xfrm rot="23839" flipV="1">
            <a:off x="78101" y="1395451"/>
            <a:ext cx="6978251" cy="423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696056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29BE0-ADD4-F411-A739-8CA40325B60C}"/>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EE8B8D-7D82-895C-F133-C828E130A6ED}"/>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F5F27756-480C-8128-866A-C7206242B10E}"/>
              </a:ext>
            </a:extLst>
          </p:cNvPr>
          <p:cNvSpPr>
            <a:spLocks noGrp="1"/>
          </p:cNvSpPr>
          <p:nvPr>
            <p:ph type="sldNum" sz="quarter" idx="13"/>
          </p:nvPr>
        </p:nvSpPr>
        <p:spPr/>
        <p:txBody>
          <a:bodyPr/>
          <a:lstStyle/>
          <a:p>
            <a:fld id="{7BCC8D0D-EAEC-449D-9161-023DFF90F2E2}" type="slidenum">
              <a:rPr lang="en-US" smtClean="0"/>
              <a:pPr/>
              <a:t>16</a:t>
            </a:fld>
            <a:endParaRPr lang="en-US" dirty="0"/>
          </a:p>
        </p:txBody>
      </p:sp>
      <p:sp>
        <p:nvSpPr>
          <p:cNvPr id="4" name="AutoShape 4">
            <a:extLst>
              <a:ext uri="{FF2B5EF4-FFF2-40B4-BE49-F238E27FC236}">
                <a16:creationId xmlns:a16="http://schemas.microsoft.com/office/drawing/2014/main" id="{E9C20703-591B-562F-C6F6-D4AEBE61E54A}"/>
              </a:ext>
            </a:extLst>
          </p:cNvPr>
          <p:cNvSpPr/>
          <p:nvPr/>
        </p:nvSpPr>
        <p:spPr>
          <a:xfrm rot="23839" flipV="1">
            <a:off x="1961548" y="777897"/>
            <a:ext cx="8268904" cy="70822"/>
          </a:xfrm>
          <a:prstGeom prst="line">
            <a:avLst/>
          </a:prstGeom>
          <a:ln w="47625" cap="rnd">
            <a:solidFill>
              <a:srgbClr val="A5300F"/>
            </a:solidFill>
            <a:prstDash val="solid"/>
            <a:headEnd type="none" w="sm" len="sm"/>
            <a:tailEnd type="none" w="sm" len="sm"/>
          </a:ln>
        </p:spPr>
        <p:txBody>
          <a:bodyPr/>
          <a:lstStyle/>
          <a:p>
            <a:endParaRPr lang="en-US"/>
          </a:p>
        </p:txBody>
      </p:sp>
      <p:grpSp>
        <p:nvGrpSpPr>
          <p:cNvPr id="5" name="Group 2">
            <a:extLst>
              <a:ext uri="{FF2B5EF4-FFF2-40B4-BE49-F238E27FC236}">
                <a16:creationId xmlns:a16="http://schemas.microsoft.com/office/drawing/2014/main" id="{3E2A5FB1-BCCE-FA92-F031-1094F74345EE}"/>
              </a:ext>
            </a:extLst>
          </p:cNvPr>
          <p:cNvGrpSpPr/>
          <p:nvPr/>
        </p:nvGrpSpPr>
        <p:grpSpPr>
          <a:xfrm>
            <a:off x="959069" y="3209410"/>
            <a:ext cx="2836120" cy="2769989"/>
            <a:chOff x="0" y="0"/>
            <a:chExt cx="2928042" cy="3040517"/>
          </a:xfrm>
        </p:grpSpPr>
        <p:sp>
          <p:nvSpPr>
            <p:cNvPr id="6" name="Freeform 3">
              <a:extLst>
                <a:ext uri="{FF2B5EF4-FFF2-40B4-BE49-F238E27FC236}">
                  <a16:creationId xmlns:a16="http://schemas.microsoft.com/office/drawing/2014/main" id="{09F2FF81-229E-93BD-8FF9-33ED17659B3C}"/>
                </a:ext>
              </a:extLst>
            </p:cNvPr>
            <p:cNvSpPr/>
            <p:nvPr/>
          </p:nvSpPr>
          <p:spPr>
            <a:xfrm>
              <a:off x="2006748" y="888794"/>
              <a:ext cx="921294" cy="1226348"/>
            </a:xfrm>
            <a:custGeom>
              <a:avLst/>
              <a:gdLst/>
              <a:ahLst/>
              <a:cxnLst/>
              <a:rect l="l" t="t" r="r" b="b"/>
              <a:pathLst>
                <a:path w="921294" h="1226348">
                  <a:moveTo>
                    <a:pt x="0" y="0"/>
                  </a:moveTo>
                  <a:lnTo>
                    <a:pt x="921294" y="0"/>
                  </a:lnTo>
                  <a:lnTo>
                    <a:pt x="921294" y="1226348"/>
                  </a:lnTo>
                  <a:lnTo>
                    <a:pt x="0" y="12263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7" name="Freeform 4">
              <a:extLst>
                <a:ext uri="{FF2B5EF4-FFF2-40B4-BE49-F238E27FC236}">
                  <a16:creationId xmlns:a16="http://schemas.microsoft.com/office/drawing/2014/main" id="{2E4D158E-8C67-28B7-C186-1BD78F755AE6}"/>
                </a:ext>
              </a:extLst>
            </p:cNvPr>
            <p:cNvSpPr/>
            <p:nvPr/>
          </p:nvSpPr>
          <p:spPr>
            <a:xfrm>
              <a:off x="316598" y="2028774"/>
              <a:ext cx="1568594" cy="1011743"/>
            </a:xfrm>
            <a:custGeom>
              <a:avLst/>
              <a:gdLst/>
              <a:ahLst/>
              <a:cxnLst/>
              <a:rect l="l" t="t" r="r" b="b"/>
              <a:pathLst>
                <a:path w="1568594" h="1011743">
                  <a:moveTo>
                    <a:pt x="0" y="0"/>
                  </a:moveTo>
                  <a:lnTo>
                    <a:pt x="1568594" y="0"/>
                  </a:lnTo>
                  <a:lnTo>
                    <a:pt x="1568594" y="1011743"/>
                  </a:lnTo>
                  <a:lnTo>
                    <a:pt x="0" y="10117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8" name="Freeform 5">
              <a:extLst>
                <a:ext uri="{FF2B5EF4-FFF2-40B4-BE49-F238E27FC236}">
                  <a16:creationId xmlns:a16="http://schemas.microsoft.com/office/drawing/2014/main" id="{5FF3DC8E-B989-C4BE-D9BC-DF42B17E71F3}"/>
                </a:ext>
              </a:extLst>
            </p:cNvPr>
            <p:cNvSpPr/>
            <p:nvPr/>
          </p:nvSpPr>
          <p:spPr>
            <a:xfrm>
              <a:off x="316598" y="113014"/>
              <a:ext cx="1874996" cy="775779"/>
            </a:xfrm>
            <a:custGeom>
              <a:avLst/>
              <a:gdLst/>
              <a:ahLst/>
              <a:cxnLst/>
              <a:rect l="l" t="t" r="r" b="b"/>
              <a:pathLst>
                <a:path w="1874996" h="775779">
                  <a:moveTo>
                    <a:pt x="0" y="0"/>
                  </a:moveTo>
                  <a:lnTo>
                    <a:pt x="1874996" y="0"/>
                  </a:lnTo>
                  <a:lnTo>
                    <a:pt x="1874996" y="775780"/>
                  </a:lnTo>
                  <a:lnTo>
                    <a:pt x="0" y="775780"/>
                  </a:lnTo>
                  <a:lnTo>
                    <a:pt x="0" y="0"/>
                  </a:lnTo>
                  <a:close/>
                </a:path>
              </a:pathLst>
            </a:custGeom>
            <a:blipFill>
              <a:blip r:embed="rId7"/>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9" name="Freeform 6">
              <a:extLst>
                <a:ext uri="{FF2B5EF4-FFF2-40B4-BE49-F238E27FC236}">
                  <a16:creationId xmlns:a16="http://schemas.microsoft.com/office/drawing/2014/main" id="{9CE2013A-65D8-84AD-C8D7-3A2917FC510F}"/>
                </a:ext>
              </a:extLst>
            </p:cNvPr>
            <p:cNvSpPr/>
            <p:nvPr/>
          </p:nvSpPr>
          <p:spPr>
            <a:xfrm>
              <a:off x="316598" y="1218248"/>
              <a:ext cx="1690150" cy="697187"/>
            </a:xfrm>
            <a:custGeom>
              <a:avLst/>
              <a:gdLst/>
              <a:ahLst/>
              <a:cxnLst/>
              <a:rect l="l" t="t" r="r" b="b"/>
              <a:pathLst>
                <a:path w="1690150" h="697187">
                  <a:moveTo>
                    <a:pt x="0" y="0"/>
                  </a:moveTo>
                  <a:lnTo>
                    <a:pt x="1690150" y="0"/>
                  </a:lnTo>
                  <a:lnTo>
                    <a:pt x="1690150" y="697187"/>
                  </a:lnTo>
                  <a:lnTo>
                    <a:pt x="0" y="6971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10" name="Freeform 7">
              <a:extLst>
                <a:ext uri="{FF2B5EF4-FFF2-40B4-BE49-F238E27FC236}">
                  <a16:creationId xmlns:a16="http://schemas.microsoft.com/office/drawing/2014/main" id="{70D30A3B-6943-BE4C-B7A5-0F0266584560}"/>
                </a:ext>
              </a:extLst>
            </p:cNvPr>
            <p:cNvSpPr/>
            <p:nvPr/>
          </p:nvSpPr>
          <p:spPr>
            <a:xfrm>
              <a:off x="2006748" y="0"/>
              <a:ext cx="843240" cy="785268"/>
            </a:xfrm>
            <a:custGeom>
              <a:avLst/>
              <a:gdLst/>
              <a:ahLst/>
              <a:cxnLst/>
              <a:rect l="l" t="t" r="r" b="b"/>
              <a:pathLst>
                <a:path w="843240" h="785268">
                  <a:moveTo>
                    <a:pt x="0" y="0"/>
                  </a:moveTo>
                  <a:lnTo>
                    <a:pt x="843240" y="0"/>
                  </a:lnTo>
                  <a:lnTo>
                    <a:pt x="843240" y="785268"/>
                  </a:lnTo>
                  <a:lnTo>
                    <a:pt x="0" y="7852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11" name="Freeform 8">
              <a:extLst>
                <a:ext uri="{FF2B5EF4-FFF2-40B4-BE49-F238E27FC236}">
                  <a16:creationId xmlns:a16="http://schemas.microsoft.com/office/drawing/2014/main" id="{DF44E56C-11AB-D2C3-6B8F-D73F492FBF52}"/>
                </a:ext>
              </a:extLst>
            </p:cNvPr>
            <p:cNvSpPr/>
            <p:nvPr/>
          </p:nvSpPr>
          <p:spPr>
            <a:xfrm>
              <a:off x="0" y="323522"/>
              <a:ext cx="1102479" cy="565271"/>
            </a:xfrm>
            <a:custGeom>
              <a:avLst/>
              <a:gdLst/>
              <a:ahLst/>
              <a:cxnLst/>
              <a:rect l="l" t="t" r="r" b="b"/>
              <a:pathLst>
                <a:path w="1102479" h="565271">
                  <a:moveTo>
                    <a:pt x="0" y="0"/>
                  </a:moveTo>
                  <a:lnTo>
                    <a:pt x="1102479" y="0"/>
                  </a:lnTo>
                  <a:lnTo>
                    <a:pt x="1102479" y="565272"/>
                  </a:lnTo>
                  <a:lnTo>
                    <a:pt x="0" y="5652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grpSp>
        <p:nvGrpSpPr>
          <p:cNvPr id="12" name="Group 9">
            <a:extLst>
              <a:ext uri="{FF2B5EF4-FFF2-40B4-BE49-F238E27FC236}">
                <a16:creationId xmlns:a16="http://schemas.microsoft.com/office/drawing/2014/main" id="{06279AA5-916C-F33C-ED7F-3A1207B5FC81}"/>
              </a:ext>
            </a:extLst>
          </p:cNvPr>
          <p:cNvGrpSpPr/>
          <p:nvPr/>
        </p:nvGrpSpPr>
        <p:grpSpPr>
          <a:xfrm>
            <a:off x="4925338" y="998680"/>
            <a:ext cx="2232249" cy="2411386"/>
            <a:chOff x="0" y="0"/>
            <a:chExt cx="3174754" cy="3429527"/>
          </a:xfrm>
        </p:grpSpPr>
        <p:sp>
          <p:nvSpPr>
            <p:cNvPr id="13" name="Freeform 10">
              <a:extLst>
                <a:ext uri="{FF2B5EF4-FFF2-40B4-BE49-F238E27FC236}">
                  <a16:creationId xmlns:a16="http://schemas.microsoft.com/office/drawing/2014/main" id="{0CC8CEAE-CA67-8141-751A-BB714B4BAF49}"/>
                </a:ext>
              </a:extLst>
            </p:cNvPr>
            <p:cNvSpPr/>
            <p:nvPr/>
          </p:nvSpPr>
          <p:spPr>
            <a:xfrm>
              <a:off x="0" y="0"/>
              <a:ext cx="1547597" cy="1786547"/>
            </a:xfrm>
            <a:custGeom>
              <a:avLst/>
              <a:gdLst/>
              <a:ahLst/>
              <a:cxnLst/>
              <a:rect l="l" t="t" r="r" b="b"/>
              <a:pathLst>
                <a:path w="1547597" h="1786547">
                  <a:moveTo>
                    <a:pt x="0" y="0"/>
                  </a:moveTo>
                  <a:lnTo>
                    <a:pt x="1547597" y="0"/>
                  </a:lnTo>
                  <a:lnTo>
                    <a:pt x="1547597" y="1786547"/>
                  </a:lnTo>
                  <a:lnTo>
                    <a:pt x="0" y="178654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14" name="Freeform 11">
              <a:extLst>
                <a:ext uri="{FF2B5EF4-FFF2-40B4-BE49-F238E27FC236}">
                  <a16:creationId xmlns:a16="http://schemas.microsoft.com/office/drawing/2014/main" id="{2220CD7F-44A1-738E-0EBE-86E0F2F9A890}"/>
                </a:ext>
              </a:extLst>
            </p:cNvPr>
            <p:cNvSpPr/>
            <p:nvPr/>
          </p:nvSpPr>
          <p:spPr>
            <a:xfrm>
              <a:off x="82073" y="1891995"/>
              <a:ext cx="1087804" cy="1537532"/>
            </a:xfrm>
            <a:custGeom>
              <a:avLst/>
              <a:gdLst/>
              <a:ahLst/>
              <a:cxnLst/>
              <a:rect l="l" t="t" r="r" b="b"/>
              <a:pathLst>
                <a:path w="1087804" h="1537532">
                  <a:moveTo>
                    <a:pt x="0" y="0"/>
                  </a:moveTo>
                  <a:lnTo>
                    <a:pt x="1087804" y="0"/>
                  </a:lnTo>
                  <a:lnTo>
                    <a:pt x="1087804" y="1537532"/>
                  </a:lnTo>
                  <a:lnTo>
                    <a:pt x="0" y="153753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15" name="Freeform 12">
              <a:extLst>
                <a:ext uri="{FF2B5EF4-FFF2-40B4-BE49-F238E27FC236}">
                  <a16:creationId xmlns:a16="http://schemas.microsoft.com/office/drawing/2014/main" id="{E0AA717C-1B77-63B8-89BF-09E5BA25C0BF}"/>
                </a:ext>
              </a:extLst>
            </p:cNvPr>
            <p:cNvSpPr/>
            <p:nvPr/>
          </p:nvSpPr>
          <p:spPr>
            <a:xfrm>
              <a:off x="1720207" y="0"/>
              <a:ext cx="1454547" cy="1786547"/>
            </a:xfrm>
            <a:custGeom>
              <a:avLst/>
              <a:gdLst/>
              <a:ahLst/>
              <a:cxnLst/>
              <a:rect l="l" t="t" r="r" b="b"/>
              <a:pathLst>
                <a:path w="1454547" h="1786547">
                  <a:moveTo>
                    <a:pt x="0" y="0"/>
                  </a:moveTo>
                  <a:lnTo>
                    <a:pt x="1454547" y="0"/>
                  </a:lnTo>
                  <a:lnTo>
                    <a:pt x="1454547" y="1786547"/>
                  </a:lnTo>
                  <a:lnTo>
                    <a:pt x="0" y="178654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16" name="Freeform 13">
              <a:extLst>
                <a:ext uri="{FF2B5EF4-FFF2-40B4-BE49-F238E27FC236}">
                  <a16:creationId xmlns:a16="http://schemas.microsoft.com/office/drawing/2014/main" id="{C8C82DEC-E7D5-D480-DE0C-DE0149B10FF4}"/>
                </a:ext>
              </a:extLst>
            </p:cNvPr>
            <p:cNvSpPr/>
            <p:nvPr/>
          </p:nvSpPr>
          <p:spPr>
            <a:xfrm>
              <a:off x="1309814" y="2055194"/>
              <a:ext cx="1789559" cy="1011101"/>
            </a:xfrm>
            <a:custGeom>
              <a:avLst/>
              <a:gdLst/>
              <a:ahLst/>
              <a:cxnLst/>
              <a:rect l="l" t="t" r="r" b="b"/>
              <a:pathLst>
                <a:path w="1789559" h="1011101">
                  <a:moveTo>
                    <a:pt x="0" y="0"/>
                  </a:moveTo>
                  <a:lnTo>
                    <a:pt x="1789559" y="0"/>
                  </a:lnTo>
                  <a:lnTo>
                    <a:pt x="1789559" y="1011101"/>
                  </a:lnTo>
                  <a:lnTo>
                    <a:pt x="0" y="101110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grpSp>
        <p:nvGrpSpPr>
          <p:cNvPr id="17" name="Group 14">
            <a:extLst>
              <a:ext uri="{FF2B5EF4-FFF2-40B4-BE49-F238E27FC236}">
                <a16:creationId xmlns:a16="http://schemas.microsoft.com/office/drawing/2014/main" id="{325BF6A6-923B-D297-C524-C7B25AE43881}"/>
              </a:ext>
            </a:extLst>
          </p:cNvPr>
          <p:cNvGrpSpPr/>
          <p:nvPr/>
        </p:nvGrpSpPr>
        <p:grpSpPr>
          <a:xfrm>
            <a:off x="9955140" y="3721019"/>
            <a:ext cx="1893939" cy="1789296"/>
            <a:chOff x="0" y="0"/>
            <a:chExt cx="3011148" cy="3315736"/>
          </a:xfrm>
        </p:grpSpPr>
        <p:sp>
          <p:nvSpPr>
            <p:cNvPr id="18" name="Freeform 15">
              <a:extLst>
                <a:ext uri="{FF2B5EF4-FFF2-40B4-BE49-F238E27FC236}">
                  <a16:creationId xmlns:a16="http://schemas.microsoft.com/office/drawing/2014/main" id="{E761B71C-9A95-4069-70E1-07B9C7ED9750}"/>
                </a:ext>
              </a:extLst>
            </p:cNvPr>
            <p:cNvSpPr/>
            <p:nvPr/>
          </p:nvSpPr>
          <p:spPr>
            <a:xfrm>
              <a:off x="1970451" y="2057407"/>
              <a:ext cx="1040697" cy="1036794"/>
            </a:xfrm>
            <a:custGeom>
              <a:avLst/>
              <a:gdLst/>
              <a:ahLst/>
              <a:cxnLst/>
              <a:rect l="l" t="t" r="r" b="b"/>
              <a:pathLst>
                <a:path w="1040697" h="1036794">
                  <a:moveTo>
                    <a:pt x="0" y="0"/>
                  </a:moveTo>
                  <a:lnTo>
                    <a:pt x="1040697" y="0"/>
                  </a:lnTo>
                  <a:lnTo>
                    <a:pt x="1040697" y="1036794"/>
                  </a:lnTo>
                  <a:lnTo>
                    <a:pt x="0" y="1036794"/>
                  </a:lnTo>
                  <a:lnTo>
                    <a:pt x="0" y="0"/>
                  </a:lnTo>
                  <a:close/>
                </a:path>
              </a:pathLst>
            </a:custGeom>
            <a:blipFill>
              <a:blip r:embed="rId22"/>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19" name="Freeform 16">
              <a:extLst>
                <a:ext uri="{FF2B5EF4-FFF2-40B4-BE49-F238E27FC236}">
                  <a16:creationId xmlns:a16="http://schemas.microsoft.com/office/drawing/2014/main" id="{9EA454E6-1C50-CCF6-A786-E9EACF6EF047}"/>
                </a:ext>
              </a:extLst>
            </p:cNvPr>
            <p:cNvSpPr/>
            <p:nvPr/>
          </p:nvSpPr>
          <p:spPr>
            <a:xfrm>
              <a:off x="823847" y="2175209"/>
              <a:ext cx="1146604" cy="801189"/>
            </a:xfrm>
            <a:custGeom>
              <a:avLst/>
              <a:gdLst/>
              <a:ahLst/>
              <a:cxnLst/>
              <a:rect l="l" t="t" r="r" b="b"/>
              <a:pathLst>
                <a:path w="1146604" h="801189">
                  <a:moveTo>
                    <a:pt x="0" y="0"/>
                  </a:moveTo>
                  <a:lnTo>
                    <a:pt x="1146604" y="0"/>
                  </a:lnTo>
                  <a:lnTo>
                    <a:pt x="1146604" y="801190"/>
                  </a:lnTo>
                  <a:lnTo>
                    <a:pt x="0" y="80119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0" name="Freeform 17">
              <a:extLst>
                <a:ext uri="{FF2B5EF4-FFF2-40B4-BE49-F238E27FC236}">
                  <a16:creationId xmlns:a16="http://schemas.microsoft.com/office/drawing/2014/main" id="{E0C358C4-F01D-DECB-8DE2-80B1FD5360F9}"/>
                </a:ext>
              </a:extLst>
            </p:cNvPr>
            <p:cNvSpPr/>
            <p:nvPr/>
          </p:nvSpPr>
          <p:spPr>
            <a:xfrm>
              <a:off x="148412" y="594617"/>
              <a:ext cx="879884" cy="1293948"/>
            </a:xfrm>
            <a:custGeom>
              <a:avLst/>
              <a:gdLst/>
              <a:ahLst/>
              <a:cxnLst/>
              <a:rect l="l" t="t" r="r" b="b"/>
              <a:pathLst>
                <a:path w="879884" h="1293948">
                  <a:moveTo>
                    <a:pt x="0" y="0"/>
                  </a:moveTo>
                  <a:lnTo>
                    <a:pt x="879885" y="0"/>
                  </a:lnTo>
                  <a:lnTo>
                    <a:pt x="879885" y="1293948"/>
                  </a:lnTo>
                  <a:lnTo>
                    <a:pt x="0" y="1293948"/>
                  </a:lnTo>
                  <a:lnTo>
                    <a:pt x="0" y="0"/>
                  </a:lnTo>
                  <a:close/>
                </a:path>
              </a:pathLst>
            </a:custGeom>
            <a:blipFill>
              <a:blip r:embed="rId25"/>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1" name="Freeform 18">
              <a:extLst>
                <a:ext uri="{FF2B5EF4-FFF2-40B4-BE49-F238E27FC236}">
                  <a16:creationId xmlns:a16="http://schemas.microsoft.com/office/drawing/2014/main" id="{7E3E22F9-B2B9-6698-4B4D-F091D4BB1920}"/>
                </a:ext>
              </a:extLst>
            </p:cNvPr>
            <p:cNvSpPr/>
            <p:nvPr/>
          </p:nvSpPr>
          <p:spPr>
            <a:xfrm>
              <a:off x="823847" y="547915"/>
              <a:ext cx="408898" cy="1340650"/>
            </a:xfrm>
            <a:custGeom>
              <a:avLst/>
              <a:gdLst/>
              <a:ahLst/>
              <a:cxnLst/>
              <a:rect l="l" t="t" r="r" b="b"/>
              <a:pathLst>
                <a:path w="408898" h="1340650">
                  <a:moveTo>
                    <a:pt x="0" y="0"/>
                  </a:moveTo>
                  <a:lnTo>
                    <a:pt x="408899" y="0"/>
                  </a:lnTo>
                  <a:lnTo>
                    <a:pt x="408899" y="1340650"/>
                  </a:lnTo>
                  <a:lnTo>
                    <a:pt x="0" y="134065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19">
              <a:extLst>
                <a:ext uri="{FF2B5EF4-FFF2-40B4-BE49-F238E27FC236}">
                  <a16:creationId xmlns:a16="http://schemas.microsoft.com/office/drawing/2014/main" id="{91B0973E-D299-887B-EC8A-C8F9BEF0C811}"/>
                </a:ext>
              </a:extLst>
            </p:cNvPr>
            <p:cNvSpPr/>
            <p:nvPr/>
          </p:nvSpPr>
          <p:spPr>
            <a:xfrm>
              <a:off x="2194694" y="1078048"/>
              <a:ext cx="816454" cy="810517"/>
            </a:xfrm>
            <a:custGeom>
              <a:avLst/>
              <a:gdLst/>
              <a:ahLst/>
              <a:cxnLst/>
              <a:rect l="l" t="t" r="r" b="b"/>
              <a:pathLst>
                <a:path w="816454" h="810517">
                  <a:moveTo>
                    <a:pt x="0" y="0"/>
                  </a:moveTo>
                  <a:lnTo>
                    <a:pt x="816454" y="0"/>
                  </a:lnTo>
                  <a:lnTo>
                    <a:pt x="816454" y="810517"/>
                  </a:lnTo>
                  <a:lnTo>
                    <a:pt x="0" y="81051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3" name="Freeform 20">
              <a:extLst>
                <a:ext uri="{FF2B5EF4-FFF2-40B4-BE49-F238E27FC236}">
                  <a16:creationId xmlns:a16="http://schemas.microsoft.com/office/drawing/2014/main" id="{76345FDF-2754-77B5-1A28-048B1A1EE157}"/>
                </a:ext>
              </a:extLst>
            </p:cNvPr>
            <p:cNvSpPr/>
            <p:nvPr/>
          </p:nvSpPr>
          <p:spPr>
            <a:xfrm>
              <a:off x="1313303" y="916455"/>
              <a:ext cx="1057178" cy="1133703"/>
            </a:xfrm>
            <a:custGeom>
              <a:avLst/>
              <a:gdLst/>
              <a:ahLst/>
              <a:cxnLst/>
              <a:rect l="l" t="t" r="r" b="b"/>
              <a:pathLst>
                <a:path w="1057178" h="1133703">
                  <a:moveTo>
                    <a:pt x="0" y="0"/>
                  </a:moveTo>
                  <a:lnTo>
                    <a:pt x="1057177" y="0"/>
                  </a:lnTo>
                  <a:lnTo>
                    <a:pt x="1057177" y="1133703"/>
                  </a:lnTo>
                  <a:lnTo>
                    <a:pt x="0" y="1133703"/>
                  </a:lnTo>
                  <a:lnTo>
                    <a:pt x="0" y="0"/>
                  </a:lnTo>
                  <a:close/>
                </a:path>
              </a:pathLst>
            </a:custGeom>
            <a:blipFill>
              <a:blip r:embed="rId30"/>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4" name="Freeform 21">
              <a:extLst>
                <a:ext uri="{FF2B5EF4-FFF2-40B4-BE49-F238E27FC236}">
                  <a16:creationId xmlns:a16="http://schemas.microsoft.com/office/drawing/2014/main" id="{111CB614-0FDA-33D7-407F-2DC6C844A426}"/>
                </a:ext>
              </a:extLst>
            </p:cNvPr>
            <p:cNvSpPr/>
            <p:nvPr/>
          </p:nvSpPr>
          <p:spPr>
            <a:xfrm>
              <a:off x="1694592" y="0"/>
              <a:ext cx="1000204" cy="810165"/>
            </a:xfrm>
            <a:custGeom>
              <a:avLst/>
              <a:gdLst/>
              <a:ahLst/>
              <a:cxnLst/>
              <a:rect l="l" t="t" r="r" b="b"/>
              <a:pathLst>
                <a:path w="1000204" h="810165">
                  <a:moveTo>
                    <a:pt x="0" y="0"/>
                  </a:moveTo>
                  <a:lnTo>
                    <a:pt x="1000204" y="0"/>
                  </a:lnTo>
                  <a:lnTo>
                    <a:pt x="1000204" y="810165"/>
                  </a:lnTo>
                  <a:lnTo>
                    <a:pt x="0" y="810165"/>
                  </a:lnTo>
                  <a:lnTo>
                    <a:pt x="0" y="0"/>
                  </a:lnTo>
                  <a:close/>
                </a:path>
              </a:pathLst>
            </a:custGeom>
            <a:blipFill>
              <a:blip r:embed="rId31"/>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5" name="Freeform 22">
              <a:extLst>
                <a:ext uri="{FF2B5EF4-FFF2-40B4-BE49-F238E27FC236}">
                  <a16:creationId xmlns:a16="http://schemas.microsoft.com/office/drawing/2014/main" id="{450B9E70-801A-ADC7-9503-FC38D5F108FE}"/>
                </a:ext>
              </a:extLst>
            </p:cNvPr>
            <p:cNvSpPr/>
            <p:nvPr/>
          </p:nvSpPr>
          <p:spPr>
            <a:xfrm>
              <a:off x="0" y="2637061"/>
              <a:ext cx="1028297" cy="678676"/>
            </a:xfrm>
            <a:custGeom>
              <a:avLst/>
              <a:gdLst/>
              <a:ahLst/>
              <a:cxnLst/>
              <a:rect l="l" t="t" r="r" b="b"/>
              <a:pathLst>
                <a:path w="1028297" h="678676">
                  <a:moveTo>
                    <a:pt x="0" y="0"/>
                  </a:moveTo>
                  <a:lnTo>
                    <a:pt x="1028297" y="0"/>
                  </a:lnTo>
                  <a:lnTo>
                    <a:pt x="1028297" y="678675"/>
                  </a:lnTo>
                  <a:lnTo>
                    <a:pt x="0" y="678675"/>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sp>
        <p:nvSpPr>
          <p:cNvPr id="26" name="TextBox 23">
            <a:extLst>
              <a:ext uri="{FF2B5EF4-FFF2-40B4-BE49-F238E27FC236}">
                <a16:creationId xmlns:a16="http://schemas.microsoft.com/office/drawing/2014/main" id="{B8A59DFC-7024-349E-1A8E-A974FE634252}"/>
              </a:ext>
            </a:extLst>
          </p:cNvPr>
          <p:cNvSpPr txBox="1"/>
          <p:nvPr/>
        </p:nvSpPr>
        <p:spPr>
          <a:xfrm>
            <a:off x="914401" y="1060333"/>
            <a:ext cx="3378995" cy="1692771"/>
          </a:xfrm>
          <a:prstGeom prst="rect">
            <a:avLst/>
          </a:prstGeom>
        </p:spPr>
        <p:txBody>
          <a:bodyPr wrap="square" lIns="0" tIns="0" rIns="0" bIns="0" rtlCol="0" anchor="t">
            <a:spAutoFit/>
          </a:bodyPr>
          <a:lstStyle/>
          <a:p>
            <a:pPr algn="ctr">
              <a:lnSpc>
                <a:spcPts val="2171"/>
              </a:lnSpc>
            </a:pPr>
            <a:r>
              <a:rPr lang="en-US" sz="2000" u="sng" dirty="0">
                <a:solidFill>
                  <a:srgbClr val="000000"/>
                </a:solidFill>
                <a:latin typeface="Calibri" panose="020F0502020204030204" pitchFamily="34" charset="0"/>
                <a:cs typeface="Calibri" panose="020F0502020204030204" pitchFamily="34" charset="0"/>
              </a:rPr>
              <a:t>Recommended </a:t>
            </a:r>
          </a:p>
          <a:p>
            <a:pPr algn="ctr">
              <a:lnSpc>
                <a:spcPts val="2171"/>
              </a:lnSpc>
            </a:pPr>
            <a:endParaRPr lang="en-US" sz="2000" dirty="0">
              <a:solidFill>
                <a:srgbClr val="000000"/>
              </a:solidFill>
              <a:latin typeface="Calibri" panose="020F0502020204030204" pitchFamily="34" charset="0"/>
              <a:cs typeface="Calibri" panose="020F0502020204030204" pitchFamily="34" charset="0"/>
            </a:endParaRPr>
          </a:p>
          <a:p>
            <a:pPr marL="334891" lvl="1" indent="-167445">
              <a:lnSpc>
                <a:spcPts val="2171"/>
              </a:lnSpc>
              <a:buFont typeface="Arial"/>
              <a:buChar char="•"/>
            </a:pPr>
            <a:r>
              <a:rPr lang="en-US" sz="2000" dirty="0">
                <a:solidFill>
                  <a:srgbClr val="000000"/>
                </a:solidFill>
                <a:latin typeface="Calibri" panose="020F0502020204030204" pitchFamily="34" charset="0"/>
                <a:cs typeface="Calibri" panose="020F0502020204030204" pitchFamily="34" charset="0"/>
              </a:rPr>
              <a:t>Fresh fruits and vegetables</a:t>
            </a:r>
          </a:p>
          <a:p>
            <a:pPr marL="334891" lvl="1" indent="-167445">
              <a:lnSpc>
                <a:spcPts val="2171"/>
              </a:lnSpc>
              <a:buFont typeface="Arial"/>
              <a:buChar char="•"/>
            </a:pPr>
            <a:r>
              <a:rPr lang="en-US" sz="2000" dirty="0">
                <a:solidFill>
                  <a:srgbClr val="000000"/>
                </a:solidFill>
                <a:latin typeface="Calibri" panose="020F0502020204030204" pitchFamily="34" charset="0"/>
                <a:cs typeface="Calibri" panose="020F0502020204030204" pitchFamily="34" charset="0"/>
              </a:rPr>
              <a:t>nuts, seeds, legumes</a:t>
            </a:r>
          </a:p>
          <a:p>
            <a:pPr marL="334891" lvl="1" indent="-167445">
              <a:lnSpc>
                <a:spcPts val="2171"/>
              </a:lnSpc>
              <a:buFont typeface="Arial"/>
              <a:buChar char="•"/>
            </a:pPr>
            <a:r>
              <a:rPr lang="en-US" sz="2000" dirty="0">
                <a:solidFill>
                  <a:srgbClr val="000000"/>
                </a:solidFill>
                <a:latin typeface="Calibri" panose="020F0502020204030204" pitchFamily="34" charset="0"/>
                <a:cs typeface="Calibri" panose="020F0502020204030204" pitchFamily="34" charset="0"/>
              </a:rPr>
              <a:t>whole grains, rich in fiber</a:t>
            </a:r>
          </a:p>
          <a:p>
            <a:pPr marL="334891" lvl="1" indent="-167445">
              <a:lnSpc>
                <a:spcPts val="2171"/>
              </a:lnSpc>
              <a:buFont typeface="Arial"/>
              <a:buChar char="•"/>
            </a:pPr>
            <a:r>
              <a:rPr lang="en-US" sz="2000" dirty="0">
                <a:solidFill>
                  <a:srgbClr val="000000"/>
                </a:solidFill>
                <a:latin typeface="Calibri" panose="020F0502020204030204" pitchFamily="34" charset="0"/>
                <a:cs typeface="Calibri" panose="020F0502020204030204" pitchFamily="34" charset="0"/>
              </a:rPr>
              <a:t>Lean protein sources, fish</a:t>
            </a:r>
          </a:p>
        </p:txBody>
      </p:sp>
      <p:sp>
        <p:nvSpPr>
          <p:cNvPr id="27" name="TextBox 25">
            <a:extLst>
              <a:ext uri="{FF2B5EF4-FFF2-40B4-BE49-F238E27FC236}">
                <a16:creationId xmlns:a16="http://schemas.microsoft.com/office/drawing/2014/main" id="{57309553-FEE4-25BC-6C0D-D115743AA3CE}"/>
              </a:ext>
            </a:extLst>
          </p:cNvPr>
          <p:cNvSpPr txBox="1"/>
          <p:nvPr/>
        </p:nvSpPr>
        <p:spPr>
          <a:xfrm>
            <a:off x="8042769" y="1181997"/>
            <a:ext cx="3552157" cy="3129062"/>
          </a:xfrm>
          <a:prstGeom prst="rect">
            <a:avLst/>
          </a:prstGeom>
        </p:spPr>
        <p:txBody>
          <a:bodyPr wrap="square" lIns="0" tIns="0" rIns="0" bIns="0" rtlCol="0" anchor="t">
            <a:spAutoFit/>
          </a:bodyPr>
          <a:lstStyle/>
          <a:p>
            <a:pPr marL="138453" lvl="1" algn="ctr"/>
            <a:r>
              <a:rPr lang="en-US" sz="2000" u="sng" dirty="0">
                <a:solidFill>
                  <a:srgbClr val="000000"/>
                </a:solidFill>
                <a:latin typeface="Calibri" panose="020F0502020204030204" pitchFamily="34" charset="0"/>
                <a:cs typeface="Calibri" panose="020F0502020204030204" pitchFamily="34" charset="0"/>
              </a:rPr>
              <a:t>Not recommended</a:t>
            </a:r>
          </a:p>
          <a:p>
            <a:pPr marL="334891" lvl="1" indent="-167445">
              <a:lnSpc>
                <a:spcPts val="2171"/>
              </a:lnSpc>
              <a:buFont typeface="Arial"/>
              <a:buChar char="•"/>
            </a:pPr>
            <a:endParaRPr lang="en-US" sz="2000" dirty="0">
              <a:solidFill>
                <a:srgbClr val="000000"/>
              </a:solidFill>
              <a:latin typeface="Calibri" panose="020F0502020204030204" pitchFamily="34" charset="0"/>
              <a:cs typeface="Calibri" panose="020F0502020204030204" pitchFamily="34" charset="0"/>
            </a:endParaRPr>
          </a:p>
          <a:p>
            <a:pPr marL="334891" lvl="1" indent="-167445">
              <a:lnSpc>
                <a:spcPts val="2171"/>
              </a:lnSpc>
              <a:buFont typeface="Arial"/>
              <a:buChar char="•"/>
            </a:pPr>
            <a:endParaRPr lang="en-US" sz="2000" dirty="0">
              <a:solidFill>
                <a:srgbClr val="000000"/>
              </a:solidFill>
              <a:latin typeface="Calibri" panose="020F0502020204030204" pitchFamily="34" charset="0"/>
              <a:cs typeface="Calibri" panose="020F0502020204030204" pitchFamily="34" charset="0"/>
            </a:endParaRPr>
          </a:p>
          <a:p>
            <a:pPr marL="334891" lvl="1" indent="-167445">
              <a:lnSpc>
                <a:spcPts val="2171"/>
              </a:lnSpc>
              <a:buFont typeface="Arial"/>
              <a:buChar char="•"/>
            </a:pPr>
            <a:r>
              <a:rPr lang="en-US" sz="2000" dirty="0">
                <a:solidFill>
                  <a:srgbClr val="000000"/>
                </a:solidFill>
                <a:latin typeface="Calibri" panose="020F0502020204030204" pitchFamily="34" charset="0"/>
                <a:cs typeface="Calibri" panose="020F0502020204030204" pitchFamily="34" charset="0"/>
              </a:rPr>
              <a:t>ALCOHOL</a:t>
            </a:r>
          </a:p>
          <a:p>
            <a:pPr marL="334891" lvl="1" indent="-167445">
              <a:lnSpc>
                <a:spcPts val="2171"/>
              </a:lnSpc>
              <a:buFont typeface="Arial"/>
              <a:buChar char="•"/>
            </a:pPr>
            <a:endParaRPr lang="en-US" sz="2000" dirty="0">
              <a:solidFill>
                <a:srgbClr val="000000"/>
              </a:solidFill>
              <a:latin typeface="Calibri" panose="020F0502020204030204" pitchFamily="34" charset="0"/>
              <a:cs typeface="Calibri" panose="020F0502020204030204" pitchFamily="34" charset="0"/>
            </a:endParaRPr>
          </a:p>
          <a:p>
            <a:pPr marL="167446" lvl="1">
              <a:lnSpc>
                <a:spcPts val="2171"/>
              </a:lnSpc>
            </a:pPr>
            <a:endParaRPr lang="en-US" sz="2000" dirty="0">
              <a:solidFill>
                <a:srgbClr val="000000"/>
              </a:solidFill>
              <a:latin typeface="Calibri" panose="020F0502020204030204" pitchFamily="34" charset="0"/>
              <a:cs typeface="Calibri" panose="020F0502020204030204" pitchFamily="34" charset="0"/>
            </a:endParaRPr>
          </a:p>
          <a:p>
            <a:pPr marL="167446" lvl="1" algn="ctr">
              <a:lnSpc>
                <a:spcPts val="2171"/>
              </a:lnSpc>
            </a:pPr>
            <a:r>
              <a:rPr lang="en-US" sz="2000" u="sng" dirty="0">
                <a:solidFill>
                  <a:srgbClr val="000000"/>
                </a:solidFill>
                <a:latin typeface="Calibri" panose="020F0502020204030204" pitchFamily="34" charset="0"/>
                <a:cs typeface="Calibri" panose="020F0502020204030204" pitchFamily="34" charset="0"/>
              </a:rPr>
              <a:t>Minimize</a:t>
            </a:r>
            <a:r>
              <a:rPr lang="en-US" sz="2000" dirty="0">
                <a:solidFill>
                  <a:srgbClr val="000000"/>
                </a:solidFill>
                <a:latin typeface="Calibri" panose="020F0502020204030204" pitchFamily="34" charset="0"/>
                <a:cs typeface="Calibri" panose="020F0502020204030204" pitchFamily="34" charset="0"/>
              </a:rPr>
              <a:t> </a:t>
            </a:r>
          </a:p>
          <a:p>
            <a:pPr marL="334891" lvl="1" indent="-167445">
              <a:lnSpc>
                <a:spcPts val="2171"/>
              </a:lnSpc>
              <a:buFont typeface="Arial"/>
              <a:buChar char="•"/>
            </a:pPr>
            <a:r>
              <a:rPr lang="en-US" sz="2000" dirty="0">
                <a:solidFill>
                  <a:srgbClr val="000000"/>
                </a:solidFill>
                <a:latin typeface="Calibri" panose="020F0502020204030204" pitchFamily="34" charset="0"/>
                <a:cs typeface="Calibri" panose="020F0502020204030204" pitchFamily="34" charset="0"/>
              </a:rPr>
              <a:t>Ultra-processed foods</a:t>
            </a:r>
          </a:p>
          <a:p>
            <a:pPr marL="334891" lvl="1" indent="-167445">
              <a:lnSpc>
                <a:spcPts val="2171"/>
              </a:lnSpc>
              <a:buFont typeface="Arial"/>
              <a:buChar char="•"/>
            </a:pPr>
            <a:r>
              <a:rPr lang="en-US" sz="2000" dirty="0">
                <a:solidFill>
                  <a:srgbClr val="000000"/>
                </a:solidFill>
                <a:latin typeface="Calibri" panose="020F0502020204030204" pitchFamily="34" charset="0"/>
                <a:cs typeface="Calibri" panose="020F0502020204030204" pitchFamily="34" charset="0"/>
              </a:rPr>
              <a:t>Sugary foods and beverages</a:t>
            </a:r>
          </a:p>
          <a:p>
            <a:pPr marL="334891" lvl="1" indent="-167445">
              <a:lnSpc>
                <a:spcPts val="2171"/>
              </a:lnSpc>
              <a:buFont typeface="Arial"/>
              <a:buChar char="•"/>
            </a:pPr>
            <a:r>
              <a:rPr lang="en-US" sz="2000" dirty="0">
                <a:solidFill>
                  <a:srgbClr val="000000"/>
                </a:solidFill>
                <a:latin typeface="Calibri" panose="020F0502020204030204" pitchFamily="34" charset="0"/>
                <a:cs typeface="Calibri" panose="020F0502020204030204" pitchFamily="34" charset="0"/>
              </a:rPr>
              <a:t>Saturated fats</a:t>
            </a:r>
          </a:p>
          <a:p>
            <a:pPr marL="334891" lvl="1" indent="-167445">
              <a:lnSpc>
                <a:spcPts val="2171"/>
              </a:lnSpc>
              <a:buFont typeface="Arial"/>
              <a:buChar char="•"/>
            </a:pPr>
            <a:endParaRPr lang="en-US" sz="2000" dirty="0">
              <a:solidFill>
                <a:srgbClr val="000000"/>
              </a:solidFill>
              <a:latin typeface="Calibri" panose="020F0502020204030204" pitchFamily="34" charset="0"/>
              <a:cs typeface="Calibri" panose="020F0502020204030204" pitchFamily="34" charset="0"/>
            </a:endParaRPr>
          </a:p>
        </p:txBody>
      </p:sp>
      <p:sp>
        <p:nvSpPr>
          <p:cNvPr id="28" name="AutoShape 26">
            <a:extLst>
              <a:ext uri="{FF2B5EF4-FFF2-40B4-BE49-F238E27FC236}">
                <a16:creationId xmlns:a16="http://schemas.microsoft.com/office/drawing/2014/main" id="{AD5BADD5-9E40-04E4-DE68-8ABF52D62B59}"/>
              </a:ext>
            </a:extLst>
          </p:cNvPr>
          <p:cNvSpPr/>
          <p:nvPr/>
        </p:nvSpPr>
        <p:spPr>
          <a:xfrm flipH="1">
            <a:off x="7696200" y="1508894"/>
            <a:ext cx="0" cy="3673458"/>
          </a:xfrm>
          <a:prstGeom prst="line">
            <a:avLst/>
          </a:prstGeom>
          <a:ln w="19050" cap="flat">
            <a:solidFill>
              <a:srgbClr val="000000"/>
            </a:solidFill>
            <a:prstDash val="solid"/>
            <a:headEnd type="none" w="sm" len="sm"/>
            <a:tailEnd type="none" w="sm" len="sm"/>
          </a:ln>
        </p:spPr>
        <p:txBody>
          <a:bodyPr/>
          <a:lstStyle/>
          <a:p>
            <a:endParaRPr lang="en-US">
              <a:latin typeface="Calibri" panose="020F0502020204030204" pitchFamily="34" charset="0"/>
              <a:cs typeface="Calibri" panose="020F0502020204030204" pitchFamily="34" charset="0"/>
            </a:endParaRPr>
          </a:p>
        </p:txBody>
      </p:sp>
      <p:sp>
        <p:nvSpPr>
          <p:cNvPr id="29" name="TextBox 27">
            <a:extLst>
              <a:ext uri="{FF2B5EF4-FFF2-40B4-BE49-F238E27FC236}">
                <a16:creationId xmlns:a16="http://schemas.microsoft.com/office/drawing/2014/main" id="{B849516B-EDAA-F040-BB42-501C66B2D0A2}"/>
              </a:ext>
            </a:extLst>
          </p:cNvPr>
          <p:cNvSpPr txBox="1"/>
          <p:nvPr/>
        </p:nvSpPr>
        <p:spPr>
          <a:xfrm>
            <a:off x="613775" y="288596"/>
            <a:ext cx="10684701" cy="495200"/>
          </a:xfrm>
          <a:prstGeom prst="rect">
            <a:avLst/>
          </a:prstGeom>
        </p:spPr>
        <p:txBody>
          <a:bodyPr wrap="square" lIns="0" tIns="0" rIns="0" bIns="0" rtlCol="0" anchor="t">
            <a:spAutoFit/>
          </a:bodyPr>
          <a:lstStyle/>
          <a:p>
            <a:pPr algn="ctr">
              <a:lnSpc>
                <a:spcPts val="3577"/>
              </a:lnSpc>
              <a:spcBef>
                <a:spcPct val="0"/>
              </a:spcBef>
            </a:pPr>
            <a:r>
              <a:rPr lang="en-US" sz="4400" b="1" spc="-131" dirty="0">
                <a:latin typeface="Calibri" panose="020F0502020204030204" pitchFamily="34" charset="0"/>
                <a:cs typeface="Calibri" panose="020F0502020204030204" pitchFamily="34" charset="0"/>
              </a:rPr>
              <a:t>General Dietary/ Lifestyle Recommendations </a:t>
            </a:r>
          </a:p>
        </p:txBody>
      </p:sp>
      <p:sp>
        <p:nvSpPr>
          <p:cNvPr id="30" name="AutoShape 28">
            <a:extLst>
              <a:ext uri="{FF2B5EF4-FFF2-40B4-BE49-F238E27FC236}">
                <a16:creationId xmlns:a16="http://schemas.microsoft.com/office/drawing/2014/main" id="{55E1AFE6-C89B-39A9-4186-F2B15952E174}"/>
              </a:ext>
            </a:extLst>
          </p:cNvPr>
          <p:cNvSpPr/>
          <p:nvPr/>
        </p:nvSpPr>
        <p:spPr>
          <a:xfrm flipH="1">
            <a:off x="4343400" y="1389270"/>
            <a:ext cx="0" cy="3673458"/>
          </a:xfrm>
          <a:prstGeom prst="line">
            <a:avLst/>
          </a:prstGeom>
          <a:ln w="19050" cap="flat">
            <a:solidFill>
              <a:srgbClr val="000000"/>
            </a:solidFill>
            <a:prstDash val="solid"/>
            <a:headEnd type="none" w="sm" len="sm"/>
            <a:tailEnd type="none" w="sm" len="sm"/>
          </a:ln>
        </p:spPr>
        <p:txBody>
          <a:bodyPr/>
          <a:lstStyle/>
          <a:p>
            <a:endParaRPr lang="en-US">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FA28C649-45F5-DA4D-6EFC-E42609565036}"/>
              </a:ext>
            </a:extLst>
          </p:cNvPr>
          <p:cNvSpPr txBox="1"/>
          <p:nvPr/>
        </p:nvSpPr>
        <p:spPr>
          <a:xfrm>
            <a:off x="10048488" y="5919793"/>
            <a:ext cx="2183727" cy="239910"/>
          </a:xfrm>
          <a:prstGeom prst="rect">
            <a:avLst/>
          </a:prstGeom>
        </p:spPr>
        <p:txBody>
          <a:bodyPr wrap="square" lIns="0" tIns="0" rIns="0" bIns="0" rtlCol="0" anchor="t">
            <a:spAutoFit/>
          </a:bodyPr>
          <a:lstStyle/>
          <a:p>
            <a:pPr algn="ctr">
              <a:lnSpc>
                <a:spcPts val="2034"/>
              </a:lnSpc>
            </a:pPr>
            <a:r>
              <a:rPr lang="en-US" sz="1453" dirty="0" err="1">
                <a:solidFill>
                  <a:srgbClr val="000000"/>
                </a:solidFill>
                <a:latin typeface="Calibri" panose="020F0502020204030204" pitchFamily="34" charset="0"/>
                <a:cs typeface="Calibri" panose="020F0502020204030204" pitchFamily="34" charset="0"/>
              </a:rPr>
              <a:t>Francque</a:t>
            </a:r>
            <a:r>
              <a:rPr lang="en-US" sz="1453" dirty="0">
                <a:solidFill>
                  <a:srgbClr val="000000"/>
                </a:solidFill>
                <a:latin typeface="Calibri" panose="020F0502020204030204" pitchFamily="34" charset="0"/>
                <a:cs typeface="Calibri" panose="020F0502020204030204" pitchFamily="34" charset="0"/>
              </a:rPr>
              <a:t> et al. JHEP 2021</a:t>
            </a:r>
          </a:p>
        </p:txBody>
      </p:sp>
      <p:pic>
        <p:nvPicPr>
          <p:cNvPr id="32" name="Picture 31">
            <a:extLst>
              <a:ext uri="{FF2B5EF4-FFF2-40B4-BE49-F238E27FC236}">
                <a16:creationId xmlns:a16="http://schemas.microsoft.com/office/drawing/2014/main" id="{5E6EA308-B284-3E6B-A2B2-24B2C72CCDF0}"/>
              </a:ext>
            </a:extLst>
          </p:cNvPr>
          <p:cNvPicPr>
            <a:picLocks noChangeAspect="1"/>
          </p:cNvPicPr>
          <p:nvPr/>
        </p:nvPicPr>
        <p:blipFill>
          <a:blip r:embed="rId34"/>
          <a:stretch>
            <a:fillRect/>
          </a:stretch>
        </p:blipFill>
        <p:spPr>
          <a:xfrm>
            <a:off x="9955140" y="1526686"/>
            <a:ext cx="1718268" cy="1306806"/>
          </a:xfrm>
          <a:prstGeom prst="rect">
            <a:avLst/>
          </a:prstGeom>
        </p:spPr>
      </p:pic>
      <p:sp>
        <p:nvSpPr>
          <p:cNvPr id="33" name="TextBox 24">
            <a:extLst>
              <a:ext uri="{FF2B5EF4-FFF2-40B4-BE49-F238E27FC236}">
                <a16:creationId xmlns:a16="http://schemas.microsoft.com/office/drawing/2014/main" id="{003B817D-5FFC-D127-DA66-77A41D520764}"/>
              </a:ext>
            </a:extLst>
          </p:cNvPr>
          <p:cNvSpPr txBox="1"/>
          <p:nvPr/>
        </p:nvSpPr>
        <p:spPr>
          <a:xfrm>
            <a:off x="4499205" y="3443059"/>
            <a:ext cx="3162152" cy="2769989"/>
          </a:xfrm>
          <a:prstGeom prst="rect">
            <a:avLst/>
          </a:prstGeom>
        </p:spPr>
        <p:txBody>
          <a:bodyPr wrap="square" lIns="0" tIns="0" rIns="0" bIns="0" rtlCol="0" anchor="t">
            <a:spAutoFit/>
          </a:bodyPr>
          <a:lstStyle/>
          <a:p>
            <a:pPr algn="ctr"/>
            <a:r>
              <a:rPr lang="en-US" sz="2000" u="sng" dirty="0">
                <a:solidFill>
                  <a:srgbClr val="000000"/>
                </a:solidFill>
                <a:latin typeface="Calibri" panose="020F0502020204030204" pitchFamily="34" charset="0"/>
                <a:cs typeface="Calibri" panose="020F0502020204030204" pitchFamily="34" charset="0"/>
              </a:rPr>
              <a:t>Recommended Activity</a:t>
            </a:r>
          </a:p>
          <a:p>
            <a:pPr marL="331334" lvl="1" indent="-165667">
              <a:buFont typeface="Arial"/>
              <a:buChar char="•"/>
            </a:pPr>
            <a:r>
              <a:rPr lang="en-US" sz="2000" dirty="0">
                <a:solidFill>
                  <a:srgbClr val="000000"/>
                </a:solidFill>
                <a:latin typeface="Calibri" panose="020F0502020204030204" pitchFamily="34" charset="0"/>
                <a:cs typeface="Calibri" panose="020F0502020204030204" pitchFamily="34" charset="0"/>
              </a:rPr>
              <a:t>mental well being management</a:t>
            </a:r>
          </a:p>
          <a:p>
            <a:pPr marL="331334" lvl="1" indent="-165667">
              <a:buFont typeface="Arial"/>
              <a:buChar char="•"/>
            </a:pPr>
            <a:r>
              <a:rPr lang="en-US" sz="2000" dirty="0">
                <a:solidFill>
                  <a:srgbClr val="000000"/>
                </a:solidFill>
                <a:latin typeface="Calibri" panose="020F0502020204030204" pitchFamily="34" charset="0"/>
                <a:cs typeface="Calibri" panose="020F0502020204030204" pitchFamily="34" charset="0"/>
              </a:rPr>
              <a:t>aerobic exercise: cardio, walking, running, swimming etc.</a:t>
            </a:r>
          </a:p>
          <a:p>
            <a:pPr marL="331334" lvl="1" indent="-165667">
              <a:buFont typeface="Arial"/>
              <a:buChar char="•"/>
            </a:pPr>
            <a:r>
              <a:rPr lang="en-US" sz="2000" dirty="0">
                <a:solidFill>
                  <a:srgbClr val="000000"/>
                </a:solidFill>
                <a:latin typeface="Calibri" panose="020F0502020204030204" pitchFamily="34" charset="0"/>
                <a:cs typeface="Calibri" panose="020F0502020204030204" pitchFamily="34" charset="0"/>
              </a:rPr>
              <a:t>resistance exercise</a:t>
            </a:r>
          </a:p>
          <a:p>
            <a:pPr marL="331334" lvl="1" indent="-165667">
              <a:buFont typeface="Arial"/>
              <a:buChar char="•"/>
            </a:pPr>
            <a:r>
              <a:rPr lang="en-US" sz="2000" dirty="0">
                <a:solidFill>
                  <a:srgbClr val="000000"/>
                </a:solidFill>
                <a:latin typeface="Calibri" panose="020F0502020204030204" pitchFamily="34" charset="0"/>
                <a:cs typeface="Calibri" panose="020F0502020204030204" pitchFamily="34" charset="0"/>
              </a:rPr>
              <a:t>reduce sedentary behavior - don't sit too much</a:t>
            </a:r>
          </a:p>
        </p:txBody>
      </p:sp>
    </p:spTree>
    <p:extLst>
      <p:ext uri="{BB962C8B-B14F-4D97-AF65-F5344CB8AC3E}">
        <p14:creationId xmlns:p14="http://schemas.microsoft.com/office/powerpoint/2010/main" val="417177331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D5DB8-FAC5-9510-582B-77DDE8A17308}"/>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85BAD77B-D769-4DD6-7B76-AB704801B28B}"/>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F72F5B83-20B6-CD9D-89D1-5D532733311D}"/>
              </a:ext>
            </a:extLst>
          </p:cNvPr>
          <p:cNvSpPr>
            <a:spLocks noGrp="1"/>
          </p:cNvSpPr>
          <p:nvPr>
            <p:ph type="sldNum" sz="quarter" idx="13"/>
          </p:nvPr>
        </p:nvSpPr>
        <p:spPr/>
        <p:txBody>
          <a:bodyPr/>
          <a:lstStyle/>
          <a:p>
            <a:fld id="{7BCC8D0D-EAEC-449D-9161-023DFF90F2E2}" type="slidenum">
              <a:rPr lang="en-US" smtClean="0"/>
              <a:pPr/>
              <a:t>17</a:t>
            </a:fld>
            <a:endParaRPr lang="en-US" dirty="0"/>
          </a:p>
        </p:txBody>
      </p:sp>
      <p:sp>
        <p:nvSpPr>
          <p:cNvPr id="4" name="AutoShape 4">
            <a:extLst>
              <a:ext uri="{FF2B5EF4-FFF2-40B4-BE49-F238E27FC236}">
                <a16:creationId xmlns:a16="http://schemas.microsoft.com/office/drawing/2014/main" id="{37749B28-3E4F-9990-4637-8EEF4306521B}"/>
              </a:ext>
            </a:extLst>
          </p:cNvPr>
          <p:cNvSpPr/>
          <p:nvPr/>
        </p:nvSpPr>
        <p:spPr>
          <a:xfrm rot="23839" flipV="1">
            <a:off x="1898484" y="682473"/>
            <a:ext cx="8268904" cy="70822"/>
          </a:xfrm>
          <a:prstGeom prst="line">
            <a:avLst/>
          </a:prstGeom>
          <a:ln w="47625" cap="rnd">
            <a:solidFill>
              <a:srgbClr val="A5300F"/>
            </a:solidFill>
            <a:prstDash val="solid"/>
            <a:headEnd type="none" w="sm" len="sm"/>
            <a:tailEnd type="none" w="sm" len="sm"/>
          </a:ln>
        </p:spPr>
        <p:txBody>
          <a:bodyPr/>
          <a:lstStyle/>
          <a:p>
            <a:endParaRPr lang="en-US"/>
          </a:p>
        </p:txBody>
      </p:sp>
      <p:sp>
        <p:nvSpPr>
          <p:cNvPr id="5" name="TextBox 36">
            <a:extLst>
              <a:ext uri="{FF2B5EF4-FFF2-40B4-BE49-F238E27FC236}">
                <a16:creationId xmlns:a16="http://schemas.microsoft.com/office/drawing/2014/main" id="{36D2197B-E3B7-1586-9B5A-B30C6809F81A}"/>
              </a:ext>
            </a:extLst>
          </p:cNvPr>
          <p:cNvSpPr txBox="1"/>
          <p:nvPr/>
        </p:nvSpPr>
        <p:spPr>
          <a:xfrm>
            <a:off x="1006861" y="75612"/>
            <a:ext cx="10178277" cy="615553"/>
          </a:xfrm>
          <a:prstGeom prst="rect">
            <a:avLst/>
          </a:prstGeom>
        </p:spPr>
        <p:txBody>
          <a:bodyPr wrap="square" lIns="0" tIns="0" rIns="0" bIns="0" rtlCol="0" anchor="t">
            <a:spAutoFit/>
          </a:bodyPr>
          <a:lstStyle/>
          <a:p>
            <a:pPr algn="ctr"/>
            <a:r>
              <a:rPr lang="en-US" sz="4000" b="1" spc="-107" dirty="0">
                <a:solidFill>
                  <a:srgbClr val="000000"/>
                </a:solidFill>
                <a:latin typeface="Calibri" panose="020F0502020204030204" pitchFamily="34" charset="0"/>
                <a:cs typeface="Calibri" panose="020F0502020204030204" pitchFamily="34" charset="0"/>
              </a:rPr>
              <a:t>Lasting weight loss improves Metabolic Syndrome</a:t>
            </a:r>
          </a:p>
        </p:txBody>
      </p:sp>
      <p:grpSp>
        <p:nvGrpSpPr>
          <p:cNvPr id="6" name="Group 5">
            <a:extLst>
              <a:ext uri="{FF2B5EF4-FFF2-40B4-BE49-F238E27FC236}">
                <a16:creationId xmlns:a16="http://schemas.microsoft.com/office/drawing/2014/main" id="{A86FC0DD-32B6-769B-AE39-50E63EF78919}"/>
              </a:ext>
            </a:extLst>
          </p:cNvPr>
          <p:cNvGrpSpPr/>
          <p:nvPr/>
        </p:nvGrpSpPr>
        <p:grpSpPr>
          <a:xfrm>
            <a:off x="1232737" y="853855"/>
            <a:ext cx="9600398" cy="5140348"/>
            <a:chOff x="1832820" y="1660502"/>
            <a:chExt cx="8755886" cy="4653256"/>
          </a:xfrm>
        </p:grpSpPr>
        <p:sp>
          <p:nvSpPr>
            <p:cNvPr id="7" name="Freeform 2">
              <a:extLst>
                <a:ext uri="{FF2B5EF4-FFF2-40B4-BE49-F238E27FC236}">
                  <a16:creationId xmlns:a16="http://schemas.microsoft.com/office/drawing/2014/main" id="{68590575-0E89-CEAC-F48D-0A611760B2F8}"/>
                </a:ext>
              </a:extLst>
            </p:cNvPr>
            <p:cNvSpPr/>
            <p:nvPr/>
          </p:nvSpPr>
          <p:spPr>
            <a:xfrm rot="5400000">
              <a:off x="5645193" y="2721597"/>
              <a:ext cx="1417735" cy="2057400"/>
            </a:xfrm>
            <a:custGeom>
              <a:avLst/>
              <a:gdLst/>
              <a:ahLst/>
              <a:cxnLst/>
              <a:rect l="l" t="t" r="r" b="b"/>
              <a:pathLst>
                <a:path w="1512251" h="2194560">
                  <a:moveTo>
                    <a:pt x="0" y="0"/>
                  </a:moveTo>
                  <a:lnTo>
                    <a:pt x="1512251" y="0"/>
                  </a:lnTo>
                  <a:lnTo>
                    <a:pt x="1512251" y="2194560"/>
                  </a:lnTo>
                  <a:lnTo>
                    <a:pt x="0" y="2194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8" name="Freeform 3">
              <a:extLst>
                <a:ext uri="{FF2B5EF4-FFF2-40B4-BE49-F238E27FC236}">
                  <a16:creationId xmlns:a16="http://schemas.microsoft.com/office/drawing/2014/main" id="{A9CFFC49-68FB-35BE-1975-B69E26A4F0BE}"/>
                </a:ext>
              </a:extLst>
            </p:cNvPr>
            <p:cNvSpPr/>
            <p:nvPr/>
          </p:nvSpPr>
          <p:spPr>
            <a:xfrm rot="1106142" flipV="1">
              <a:off x="4363865" y="2684092"/>
              <a:ext cx="1339710" cy="461683"/>
            </a:xfrm>
            <a:custGeom>
              <a:avLst/>
              <a:gdLst/>
              <a:ahLst/>
              <a:cxnLst/>
              <a:rect l="l" t="t" r="r" b="b"/>
              <a:pathLst>
                <a:path w="1429024" h="492462">
                  <a:moveTo>
                    <a:pt x="0" y="492462"/>
                  </a:moveTo>
                  <a:lnTo>
                    <a:pt x="1429023" y="492462"/>
                  </a:lnTo>
                  <a:lnTo>
                    <a:pt x="1429023" y="0"/>
                  </a:lnTo>
                  <a:lnTo>
                    <a:pt x="0" y="0"/>
                  </a:lnTo>
                  <a:lnTo>
                    <a:pt x="0" y="49246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9" name="Freeform 4">
              <a:extLst>
                <a:ext uri="{FF2B5EF4-FFF2-40B4-BE49-F238E27FC236}">
                  <a16:creationId xmlns:a16="http://schemas.microsoft.com/office/drawing/2014/main" id="{6E69DF67-0D78-1EEC-83EF-163E0DDEEF9B}"/>
                </a:ext>
              </a:extLst>
            </p:cNvPr>
            <p:cNvSpPr/>
            <p:nvPr/>
          </p:nvSpPr>
          <p:spPr>
            <a:xfrm rot="19877846">
              <a:off x="4535912" y="4392672"/>
              <a:ext cx="1339710" cy="461683"/>
            </a:xfrm>
            <a:custGeom>
              <a:avLst/>
              <a:gdLst/>
              <a:ahLst/>
              <a:cxnLst/>
              <a:rect l="l" t="t" r="r" b="b"/>
              <a:pathLst>
                <a:path w="1429024" h="492462">
                  <a:moveTo>
                    <a:pt x="0" y="0"/>
                  </a:moveTo>
                  <a:lnTo>
                    <a:pt x="1429024" y="0"/>
                  </a:lnTo>
                  <a:lnTo>
                    <a:pt x="1429024" y="492462"/>
                  </a:lnTo>
                  <a:lnTo>
                    <a:pt x="0" y="4924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10" name="Freeform 5">
              <a:extLst>
                <a:ext uri="{FF2B5EF4-FFF2-40B4-BE49-F238E27FC236}">
                  <a16:creationId xmlns:a16="http://schemas.microsoft.com/office/drawing/2014/main" id="{3A219019-37DA-0CE0-165A-458E4ED0AC27}"/>
                </a:ext>
              </a:extLst>
            </p:cNvPr>
            <p:cNvSpPr/>
            <p:nvPr/>
          </p:nvSpPr>
          <p:spPr>
            <a:xfrm flipH="1">
              <a:off x="7178889" y="3740621"/>
              <a:ext cx="1541196" cy="339063"/>
            </a:xfrm>
            <a:custGeom>
              <a:avLst/>
              <a:gdLst/>
              <a:ahLst/>
              <a:cxnLst/>
              <a:rect l="l" t="t" r="r" b="b"/>
              <a:pathLst>
                <a:path w="1643942" h="361667">
                  <a:moveTo>
                    <a:pt x="1643942" y="0"/>
                  </a:moveTo>
                  <a:lnTo>
                    <a:pt x="0" y="0"/>
                  </a:lnTo>
                  <a:lnTo>
                    <a:pt x="0" y="361667"/>
                  </a:lnTo>
                  <a:lnTo>
                    <a:pt x="1643942" y="361667"/>
                  </a:lnTo>
                  <a:lnTo>
                    <a:pt x="164394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11" name="Freeform 6">
              <a:extLst>
                <a:ext uri="{FF2B5EF4-FFF2-40B4-BE49-F238E27FC236}">
                  <a16:creationId xmlns:a16="http://schemas.microsoft.com/office/drawing/2014/main" id="{E55635C1-7155-E67B-DE98-5964241A771A}"/>
                </a:ext>
              </a:extLst>
            </p:cNvPr>
            <p:cNvSpPr/>
            <p:nvPr/>
          </p:nvSpPr>
          <p:spPr>
            <a:xfrm>
              <a:off x="5033720" y="2172768"/>
              <a:ext cx="344095" cy="344095"/>
            </a:xfrm>
            <a:custGeom>
              <a:avLst/>
              <a:gdLst/>
              <a:ahLst/>
              <a:cxnLst/>
              <a:rect l="l" t="t" r="r" b="b"/>
              <a:pathLst>
                <a:path w="367035" h="367035">
                  <a:moveTo>
                    <a:pt x="0" y="0"/>
                  </a:moveTo>
                  <a:lnTo>
                    <a:pt x="367035" y="0"/>
                  </a:lnTo>
                  <a:lnTo>
                    <a:pt x="367035" y="367035"/>
                  </a:lnTo>
                  <a:lnTo>
                    <a:pt x="0" y="3670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12" name="Freeform 7">
              <a:extLst>
                <a:ext uri="{FF2B5EF4-FFF2-40B4-BE49-F238E27FC236}">
                  <a16:creationId xmlns:a16="http://schemas.microsoft.com/office/drawing/2014/main" id="{A4ABBB5D-4CBE-45A9-83FC-ACECBBB2E0D3}"/>
                </a:ext>
              </a:extLst>
            </p:cNvPr>
            <p:cNvSpPr/>
            <p:nvPr/>
          </p:nvSpPr>
          <p:spPr>
            <a:xfrm>
              <a:off x="5153313" y="4975650"/>
              <a:ext cx="344095" cy="344095"/>
            </a:xfrm>
            <a:custGeom>
              <a:avLst/>
              <a:gdLst/>
              <a:ahLst/>
              <a:cxnLst/>
              <a:rect l="l" t="t" r="r" b="b"/>
              <a:pathLst>
                <a:path w="367035" h="367035">
                  <a:moveTo>
                    <a:pt x="0" y="0"/>
                  </a:moveTo>
                  <a:lnTo>
                    <a:pt x="367035" y="0"/>
                  </a:lnTo>
                  <a:lnTo>
                    <a:pt x="367035" y="367035"/>
                  </a:lnTo>
                  <a:lnTo>
                    <a:pt x="0" y="3670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13" name="Freeform 8">
              <a:extLst>
                <a:ext uri="{FF2B5EF4-FFF2-40B4-BE49-F238E27FC236}">
                  <a16:creationId xmlns:a16="http://schemas.microsoft.com/office/drawing/2014/main" id="{99FFFE68-6CBB-9467-EEF7-54615A846DDD}"/>
                </a:ext>
              </a:extLst>
            </p:cNvPr>
            <p:cNvSpPr/>
            <p:nvPr/>
          </p:nvSpPr>
          <p:spPr>
            <a:xfrm rot="1878318" flipH="1">
              <a:off x="6472641" y="4549024"/>
              <a:ext cx="1339710" cy="461683"/>
            </a:xfrm>
            <a:custGeom>
              <a:avLst/>
              <a:gdLst/>
              <a:ahLst/>
              <a:cxnLst/>
              <a:rect l="l" t="t" r="r" b="b"/>
              <a:pathLst>
                <a:path w="1429024" h="492462">
                  <a:moveTo>
                    <a:pt x="1429023" y="0"/>
                  </a:moveTo>
                  <a:lnTo>
                    <a:pt x="0" y="0"/>
                  </a:lnTo>
                  <a:lnTo>
                    <a:pt x="0" y="492462"/>
                  </a:lnTo>
                  <a:lnTo>
                    <a:pt x="1429023" y="492462"/>
                  </a:lnTo>
                  <a:lnTo>
                    <a:pt x="142902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14" name="Group 9">
              <a:extLst>
                <a:ext uri="{FF2B5EF4-FFF2-40B4-BE49-F238E27FC236}">
                  <a16:creationId xmlns:a16="http://schemas.microsoft.com/office/drawing/2014/main" id="{FF0C7E85-4AF4-DCEA-0492-E61E5BBD209D}"/>
                </a:ext>
              </a:extLst>
            </p:cNvPr>
            <p:cNvGrpSpPr/>
            <p:nvPr/>
          </p:nvGrpSpPr>
          <p:grpSpPr>
            <a:xfrm>
              <a:off x="6450219" y="4979264"/>
              <a:ext cx="3155179" cy="1334494"/>
              <a:chOff x="0" y="0"/>
              <a:chExt cx="4487366" cy="1897946"/>
            </a:xfrm>
          </p:grpSpPr>
          <p:sp>
            <p:nvSpPr>
              <p:cNvPr id="38" name="Freeform 10">
                <a:extLst>
                  <a:ext uri="{FF2B5EF4-FFF2-40B4-BE49-F238E27FC236}">
                    <a16:creationId xmlns:a16="http://schemas.microsoft.com/office/drawing/2014/main" id="{408D1421-DB9C-99C8-8778-E559A838C2E1}"/>
                  </a:ext>
                </a:extLst>
              </p:cNvPr>
              <p:cNvSpPr/>
              <p:nvPr/>
            </p:nvSpPr>
            <p:spPr>
              <a:xfrm>
                <a:off x="710359" y="0"/>
                <a:ext cx="3777007" cy="1897946"/>
              </a:xfrm>
              <a:custGeom>
                <a:avLst/>
                <a:gdLst/>
                <a:ahLst/>
                <a:cxnLst/>
                <a:rect l="l" t="t" r="r" b="b"/>
                <a:pathLst>
                  <a:path w="3777007" h="1897946">
                    <a:moveTo>
                      <a:pt x="0" y="0"/>
                    </a:moveTo>
                    <a:lnTo>
                      <a:pt x="3777007" y="0"/>
                    </a:lnTo>
                    <a:lnTo>
                      <a:pt x="3777007" y="1897946"/>
                    </a:lnTo>
                    <a:lnTo>
                      <a:pt x="0" y="18979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39" name="Freeform 11">
                <a:extLst>
                  <a:ext uri="{FF2B5EF4-FFF2-40B4-BE49-F238E27FC236}">
                    <a16:creationId xmlns:a16="http://schemas.microsoft.com/office/drawing/2014/main" id="{B0DD66E8-2BD4-76EC-A5B6-23157E909CD8}"/>
                  </a:ext>
                </a:extLst>
              </p:cNvPr>
              <p:cNvSpPr/>
              <p:nvPr/>
            </p:nvSpPr>
            <p:spPr>
              <a:xfrm>
                <a:off x="0" y="616334"/>
                <a:ext cx="1420717" cy="1198730"/>
              </a:xfrm>
              <a:custGeom>
                <a:avLst/>
                <a:gdLst/>
                <a:ahLst/>
                <a:cxnLst/>
                <a:rect l="l" t="t" r="r" b="b"/>
                <a:pathLst>
                  <a:path w="1420717" h="1198730">
                    <a:moveTo>
                      <a:pt x="0" y="0"/>
                    </a:moveTo>
                    <a:lnTo>
                      <a:pt x="1420717" y="0"/>
                    </a:lnTo>
                    <a:lnTo>
                      <a:pt x="1420717" y="1198730"/>
                    </a:lnTo>
                    <a:lnTo>
                      <a:pt x="0" y="11987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40" name="TextBox 12">
                <a:extLst>
                  <a:ext uri="{FF2B5EF4-FFF2-40B4-BE49-F238E27FC236}">
                    <a16:creationId xmlns:a16="http://schemas.microsoft.com/office/drawing/2014/main" id="{841EDA6A-0D44-8084-9658-00E51F5F53C5}"/>
                  </a:ext>
                </a:extLst>
              </p:cNvPr>
              <p:cNvSpPr txBox="1"/>
              <p:nvPr/>
            </p:nvSpPr>
            <p:spPr>
              <a:xfrm>
                <a:off x="1413575" y="813347"/>
                <a:ext cx="2989214" cy="377014"/>
              </a:xfrm>
              <a:prstGeom prst="rect">
                <a:avLst/>
              </a:prstGeom>
            </p:spPr>
            <p:txBody>
              <a:bodyPr lIns="0" tIns="0" rIns="0" bIns="0" rtlCol="0" anchor="t">
                <a:spAutoFit/>
              </a:bodyPr>
              <a:lstStyle/>
              <a:p>
                <a:pPr algn="ctr">
                  <a:lnSpc>
                    <a:spcPts val="2159"/>
                  </a:lnSpc>
                  <a:spcBef>
                    <a:spcPct val="0"/>
                  </a:spcBef>
                </a:pPr>
                <a:r>
                  <a:rPr lang="en-US" sz="2400" spc="-80" dirty="0">
                    <a:solidFill>
                      <a:srgbClr val="000000"/>
                    </a:solidFill>
                    <a:latin typeface="Calibri" panose="020F0502020204030204" pitchFamily="34" charset="0"/>
                    <a:cs typeface="Calibri" panose="020F0502020204030204" pitchFamily="34" charset="0"/>
                  </a:rPr>
                  <a:t>High blood pressure</a:t>
                </a:r>
              </a:p>
            </p:txBody>
          </p:sp>
        </p:grpSp>
        <p:sp>
          <p:nvSpPr>
            <p:cNvPr id="15" name="Freeform 13">
              <a:extLst>
                <a:ext uri="{FF2B5EF4-FFF2-40B4-BE49-F238E27FC236}">
                  <a16:creationId xmlns:a16="http://schemas.microsoft.com/office/drawing/2014/main" id="{77F140B5-1CC0-8BCD-AA5C-4C46912C7090}"/>
                </a:ext>
              </a:extLst>
            </p:cNvPr>
            <p:cNvSpPr/>
            <p:nvPr/>
          </p:nvSpPr>
          <p:spPr>
            <a:xfrm rot="20388449" flipH="1" flipV="1">
              <a:off x="6919738" y="2561845"/>
              <a:ext cx="1339710" cy="461683"/>
            </a:xfrm>
            <a:custGeom>
              <a:avLst/>
              <a:gdLst/>
              <a:ahLst/>
              <a:cxnLst/>
              <a:rect l="l" t="t" r="r" b="b"/>
              <a:pathLst>
                <a:path w="1429024" h="492462">
                  <a:moveTo>
                    <a:pt x="1429024" y="492462"/>
                  </a:moveTo>
                  <a:lnTo>
                    <a:pt x="0" y="492462"/>
                  </a:lnTo>
                  <a:lnTo>
                    <a:pt x="0" y="0"/>
                  </a:lnTo>
                  <a:lnTo>
                    <a:pt x="1429024" y="0"/>
                  </a:lnTo>
                  <a:lnTo>
                    <a:pt x="1429024" y="49246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16" name="Group 14">
              <a:extLst>
                <a:ext uri="{FF2B5EF4-FFF2-40B4-BE49-F238E27FC236}">
                  <a16:creationId xmlns:a16="http://schemas.microsoft.com/office/drawing/2014/main" id="{5192E493-F20E-4F7F-54C5-F020D489CFB3}"/>
                </a:ext>
              </a:extLst>
            </p:cNvPr>
            <p:cNvGrpSpPr/>
            <p:nvPr/>
          </p:nvGrpSpPr>
          <p:grpSpPr>
            <a:xfrm>
              <a:off x="1832820" y="1759363"/>
              <a:ext cx="3394039" cy="2243041"/>
              <a:chOff x="-47450" y="-96851"/>
              <a:chExt cx="4827078" cy="3190104"/>
            </a:xfrm>
          </p:grpSpPr>
          <p:sp>
            <p:nvSpPr>
              <p:cNvPr id="35" name="Freeform 15">
                <a:extLst>
                  <a:ext uri="{FF2B5EF4-FFF2-40B4-BE49-F238E27FC236}">
                    <a16:creationId xmlns:a16="http://schemas.microsoft.com/office/drawing/2014/main" id="{F5A2BA49-1474-B2F0-D35F-BB2005BB050E}"/>
                  </a:ext>
                </a:extLst>
              </p:cNvPr>
              <p:cNvSpPr/>
              <p:nvPr/>
            </p:nvSpPr>
            <p:spPr>
              <a:xfrm>
                <a:off x="-47450" y="-96851"/>
                <a:ext cx="3975885" cy="1997883"/>
              </a:xfrm>
              <a:custGeom>
                <a:avLst/>
                <a:gdLst/>
                <a:ahLst/>
                <a:cxnLst/>
                <a:rect l="l" t="t" r="r" b="b"/>
                <a:pathLst>
                  <a:path w="3975885" h="1997882">
                    <a:moveTo>
                      <a:pt x="0" y="0"/>
                    </a:moveTo>
                    <a:lnTo>
                      <a:pt x="3975885" y="0"/>
                    </a:lnTo>
                    <a:lnTo>
                      <a:pt x="3975885" y="1997882"/>
                    </a:lnTo>
                    <a:lnTo>
                      <a:pt x="0" y="19978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36" name="Freeform 16">
                <a:extLst>
                  <a:ext uri="{FF2B5EF4-FFF2-40B4-BE49-F238E27FC236}">
                    <a16:creationId xmlns:a16="http://schemas.microsoft.com/office/drawing/2014/main" id="{2CFF118C-9A6E-95B0-8B2C-7227A29954F7}"/>
                  </a:ext>
                </a:extLst>
              </p:cNvPr>
              <p:cNvSpPr/>
              <p:nvPr/>
            </p:nvSpPr>
            <p:spPr>
              <a:xfrm>
                <a:off x="2994711" y="1337341"/>
                <a:ext cx="1784917" cy="1755912"/>
              </a:xfrm>
              <a:custGeom>
                <a:avLst/>
                <a:gdLst/>
                <a:ahLst/>
                <a:cxnLst/>
                <a:rect l="l" t="t" r="r" b="b"/>
                <a:pathLst>
                  <a:path w="1784917" h="1755912">
                    <a:moveTo>
                      <a:pt x="0" y="0"/>
                    </a:moveTo>
                    <a:lnTo>
                      <a:pt x="1784917" y="0"/>
                    </a:lnTo>
                    <a:lnTo>
                      <a:pt x="1784917" y="1755913"/>
                    </a:lnTo>
                    <a:lnTo>
                      <a:pt x="0" y="175591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37" name="TextBox 17">
                <a:extLst>
                  <a:ext uri="{FF2B5EF4-FFF2-40B4-BE49-F238E27FC236}">
                    <a16:creationId xmlns:a16="http://schemas.microsoft.com/office/drawing/2014/main" id="{1BF64804-7EC9-9244-13EF-ADB5069F9714}"/>
                  </a:ext>
                </a:extLst>
              </p:cNvPr>
              <p:cNvSpPr txBox="1"/>
              <p:nvPr/>
            </p:nvSpPr>
            <p:spPr>
              <a:xfrm>
                <a:off x="189347" y="240709"/>
                <a:ext cx="3533743" cy="1342870"/>
              </a:xfrm>
              <a:prstGeom prst="rect">
                <a:avLst/>
              </a:prstGeom>
            </p:spPr>
            <p:txBody>
              <a:bodyPr lIns="0" tIns="0" rIns="0" bIns="0" rtlCol="0" anchor="t">
                <a:spAutoFit/>
              </a:bodyPr>
              <a:lstStyle/>
              <a:p>
                <a:pPr algn="ctr">
                  <a:lnSpc>
                    <a:spcPts val="1989"/>
                  </a:lnSpc>
                  <a:spcBef>
                    <a:spcPct val="0"/>
                  </a:spcBef>
                </a:pPr>
                <a:r>
                  <a:rPr lang="en-US" sz="2400" spc="-73" dirty="0">
                    <a:solidFill>
                      <a:srgbClr val="000000"/>
                    </a:solidFill>
                    <a:latin typeface="Calibri" panose="020F0502020204030204" pitchFamily="34" charset="0"/>
                    <a:cs typeface="Calibri" panose="020F0502020204030204" pitchFamily="34" charset="0"/>
                  </a:rPr>
                  <a:t>If you are obese or overweight: Losing weight, especially stomach fat</a:t>
                </a:r>
              </a:p>
            </p:txBody>
          </p:sp>
        </p:grpSp>
        <p:grpSp>
          <p:nvGrpSpPr>
            <p:cNvPr id="17" name="Group 18">
              <a:extLst>
                <a:ext uri="{FF2B5EF4-FFF2-40B4-BE49-F238E27FC236}">
                  <a16:creationId xmlns:a16="http://schemas.microsoft.com/office/drawing/2014/main" id="{109846AF-F288-AA19-5267-7DD3A59BAA1F}"/>
                </a:ext>
              </a:extLst>
            </p:cNvPr>
            <p:cNvGrpSpPr/>
            <p:nvPr/>
          </p:nvGrpSpPr>
          <p:grpSpPr>
            <a:xfrm>
              <a:off x="2185687" y="4234577"/>
              <a:ext cx="2721668" cy="1854006"/>
              <a:chOff x="0" y="0"/>
              <a:chExt cx="3870816" cy="2636808"/>
            </a:xfrm>
          </p:grpSpPr>
          <p:sp>
            <p:nvSpPr>
              <p:cNvPr id="32" name="Freeform 19">
                <a:extLst>
                  <a:ext uri="{FF2B5EF4-FFF2-40B4-BE49-F238E27FC236}">
                    <a16:creationId xmlns:a16="http://schemas.microsoft.com/office/drawing/2014/main" id="{6A93300A-98EE-BB09-F960-675E7BEBC506}"/>
                  </a:ext>
                </a:extLst>
              </p:cNvPr>
              <p:cNvSpPr/>
              <p:nvPr/>
            </p:nvSpPr>
            <p:spPr>
              <a:xfrm>
                <a:off x="0" y="0"/>
                <a:ext cx="3777007" cy="1897946"/>
              </a:xfrm>
              <a:custGeom>
                <a:avLst/>
                <a:gdLst/>
                <a:ahLst/>
                <a:cxnLst/>
                <a:rect l="l" t="t" r="r" b="b"/>
                <a:pathLst>
                  <a:path w="3777007" h="1897946">
                    <a:moveTo>
                      <a:pt x="0" y="0"/>
                    </a:moveTo>
                    <a:lnTo>
                      <a:pt x="3777007" y="0"/>
                    </a:lnTo>
                    <a:lnTo>
                      <a:pt x="3777007" y="1897946"/>
                    </a:lnTo>
                    <a:lnTo>
                      <a:pt x="0" y="189794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33" name="Freeform 20">
                <a:extLst>
                  <a:ext uri="{FF2B5EF4-FFF2-40B4-BE49-F238E27FC236}">
                    <a16:creationId xmlns:a16="http://schemas.microsoft.com/office/drawing/2014/main" id="{E91BFB05-B85A-05AB-2C1C-8EACB9A35B38}"/>
                  </a:ext>
                </a:extLst>
              </p:cNvPr>
              <p:cNvSpPr/>
              <p:nvPr/>
            </p:nvSpPr>
            <p:spPr>
              <a:xfrm>
                <a:off x="2034308" y="1378800"/>
                <a:ext cx="1836508" cy="1258008"/>
              </a:xfrm>
              <a:custGeom>
                <a:avLst/>
                <a:gdLst/>
                <a:ahLst/>
                <a:cxnLst/>
                <a:rect l="l" t="t" r="r" b="b"/>
                <a:pathLst>
                  <a:path w="1836508" h="1258008">
                    <a:moveTo>
                      <a:pt x="0" y="0"/>
                    </a:moveTo>
                    <a:lnTo>
                      <a:pt x="1836508" y="0"/>
                    </a:lnTo>
                    <a:lnTo>
                      <a:pt x="1836508" y="1258008"/>
                    </a:lnTo>
                    <a:lnTo>
                      <a:pt x="0" y="125800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34" name="TextBox 21">
                <a:extLst>
                  <a:ext uri="{FF2B5EF4-FFF2-40B4-BE49-F238E27FC236}">
                    <a16:creationId xmlns:a16="http://schemas.microsoft.com/office/drawing/2014/main" id="{3AD894AA-DF63-8BEF-732D-4A5CEB64F04D}"/>
                  </a:ext>
                </a:extLst>
              </p:cNvPr>
              <p:cNvSpPr txBox="1"/>
              <p:nvPr/>
            </p:nvSpPr>
            <p:spPr>
              <a:xfrm>
                <a:off x="311531" y="591366"/>
                <a:ext cx="2989214" cy="740242"/>
              </a:xfrm>
              <a:prstGeom prst="rect">
                <a:avLst/>
              </a:prstGeom>
            </p:spPr>
            <p:txBody>
              <a:bodyPr lIns="0" tIns="0" rIns="0" bIns="0" rtlCol="0" anchor="t">
                <a:spAutoFit/>
              </a:bodyPr>
              <a:lstStyle/>
              <a:p>
                <a:pPr algn="ctr">
                  <a:lnSpc>
                    <a:spcPts val="2159"/>
                  </a:lnSpc>
                  <a:spcBef>
                    <a:spcPct val="0"/>
                  </a:spcBef>
                </a:pPr>
                <a:r>
                  <a:rPr lang="en-US" sz="2400" spc="-80">
                    <a:solidFill>
                      <a:srgbClr val="000000"/>
                    </a:solidFill>
                    <a:latin typeface="Calibri" panose="020F0502020204030204" pitchFamily="34" charset="0"/>
                    <a:cs typeface="Calibri" panose="020F0502020204030204" pitchFamily="34" charset="0"/>
                  </a:rPr>
                  <a:t>Improving insulin resistance</a:t>
                </a:r>
              </a:p>
            </p:txBody>
          </p:sp>
        </p:grpSp>
        <p:grpSp>
          <p:nvGrpSpPr>
            <p:cNvPr id="18" name="Group 22">
              <a:extLst>
                <a:ext uri="{FF2B5EF4-FFF2-40B4-BE49-F238E27FC236}">
                  <a16:creationId xmlns:a16="http://schemas.microsoft.com/office/drawing/2014/main" id="{19ADAB48-7C07-605F-D252-1AE8667021DF}"/>
                </a:ext>
              </a:extLst>
            </p:cNvPr>
            <p:cNvGrpSpPr/>
            <p:nvPr/>
          </p:nvGrpSpPr>
          <p:grpSpPr>
            <a:xfrm>
              <a:off x="7043732" y="1660502"/>
              <a:ext cx="3352704" cy="1334494"/>
              <a:chOff x="0" y="0"/>
              <a:chExt cx="4768291" cy="1897946"/>
            </a:xfrm>
          </p:grpSpPr>
          <p:sp>
            <p:nvSpPr>
              <p:cNvPr id="29" name="Freeform 23">
                <a:extLst>
                  <a:ext uri="{FF2B5EF4-FFF2-40B4-BE49-F238E27FC236}">
                    <a16:creationId xmlns:a16="http://schemas.microsoft.com/office/drawing/2014/main" id="{989C6F07-6152-47B4-C877-BAB6B88BC6D5}"/>
                  </a:ext>
                </a:extLst>
              </p:cNvPr>
              <p:cNvSpPr/>
              <p:nvPr/>
            </p:nvSpPr>
            <p:spPr>
              <a:xfrm>
                <a:off x="0" y="0"/>
                <a:ext cx="3777007" cy="1897946"/>
              </a:xfrm>
              <a:custGeom>
                <a:avLst/>
                <a:gdLst/>
                <a:ahLst/>
                <a:cxnLst/>
                <a:rect l="l" t="t" r="r" b="b"/>
                <a:pathLst>
                  <a:path w="3777007" h="1897946">
                    <a:moveTo>
                      <a:pt x="0" y="0"/>
                    </a:moveTo>
                    <a:lnTo>
                      <a:pt x="3777007" y="0"/>
                    </a:lnTo>
                    <a:lnTo>
                      <a:pt x="3777007" y="1897946"/>
                    </a:lnTo>
                    <a:lnTo>
                      <a:pt x="0" y="18979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30" name="Freeform 24">
                <a:extLst>
                  <a:ext uri="{FF2B5EF4-FFF2-40B4-BE49-F238E27FC236}">
                    <a16:creationId xmlns:a16="http://schemas.microsoft.com/office/drawing/2014/main" id="{CA236DA8-ECF1-F158-CF64-BC930385AAC8}"/>
                  </a:ext>
                </a:extLst>
              </p:cNvPr>
              <p:cNvSpPr/>
              <p:nvPr/>
            </p:nvSpPr>
            <p:spPr>
              <a:xfrm>
                <a:off x="3271354" y="82625"/>
                <a:ext cx="1496937" cy="1556362"/>
              </a:xfrm>
              <a:custGeom>
                <a:avLst/>
                <a:gdLst/>
                <a:ahLst/>
                <a:cxnLst/>
                <a:rect l="l" t="t" r="r" b="b"/>
                <a:pathLst>
                  <a:path w="1496937" h="1556362">
                    <a:moveTo>
                      <a:pt x="0" y="0"/>
                    </a:moveTo>
                    <a:lnTo>
                      <a:pt x="1496937" y="0"/>
                    </a:lnTo>
                    <a:lnTo>
                      <a:pt x="1496937" y="1556362"/>
                    </a:lnTo>
                    <a:lnTo>
                      <a:pt x="0" y="155636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31" name="TextBox 25">
                <a:extLst>
                  <a:ext uri="{FF2B5EF4-FFF2-40B4-BE49-F238E27FC236}">
                    <a16:creationId xmlns:a16="http://schemas.microsoft.com/office/drawing/2014/main" id="{9CFCA422-AF49-F58B-197B-761A1849ED91}"/>
                  </a:ext>
                </a:extLst>
              </p:cNvPr>
              <p:cNvSpPr txBox="1"/>
              <p:nvPr/>
            </p:nvSpPr>
            <p:spPr>
              <a:xfrm>
                <a:off x="367439" y="792495"/>
                <a:ext cx="2989214" cy="377014"/>
              </a:xfrm>
              <a:prstGeom prst="rect">
                <a:avLst/>
              </a:prstGeom>
            </p:spPr>
            <p:txBody>
              <a:bodyPr lIns="0" tIns="0" rIns="0" bIns="0" rtlCol="0" anchor="t">
                <a:spAutoFit/>
              </a:bodyPr>
              <a:lstStyle/>
              <a:p>
                <a:pPr algn="ctr">
                  <a:lnSpc>
                    <a:spcPts val="2159"/>
                  </a:lnSpc>
                  <a:spcBef>
                    <a:spcPct val="0"/>
                  </a:spcBef>
                </a:pPr>
                <a:r>
                  <a:rPr lang="en-US" sz="2400" spc="-80" dirty="0">
                    <a:solidFill>
                      <a:srgbClr val="000000"/>
                    </a:solidFill>
                    <a:latin typeface="Calibri" panose="020F0502020204030204" pitchFamily="34" charset="0"/>
                    <a:cs typeface="Calibri" panose="020F0502020204030204" pitchFamily="34" charset="0"/>
                  </a:rPr>
                  <a:t>Diabetes</a:t>
                </a:r>
              </a:p>
            </p:txBody>
          </p:sp>
        </p:grpSp>
        <p:grpSp>
          <p:nvGrpSpPr>
            <p:cNvPr id="19" name="Group 26">
              <a:extLst>
                <a:ext uri="{FF2B5EF4-FFF2-40B4-BE49-F238E27FC236}">
                  <a16:creationId xmlns:a16="http://schemas.microsoft.com/office/drawing/2014/main" id="{C140125A-71B1-411D-4299-EBC91E6C99A1}"/>
                </a:ext>
              </a:extLst>
            </p:cNvPr>
            <p:cNvGrpSpPr/>
            <p:nvPr/>
          </p:nvGrpSpPr>
          <p:grpSpPr>
            <a:xfrm>
              <a:off x="7932998" y="3041430"/>
              <a:ext cx="2655708" cy="1775704"/>
              <a:chOff x="0" y="0"/>
              <a:chExt cx="3777007" cy="2525446"/>
            </a:xfrm>
          </p:grpSpPr>
          <p:sp>
            <p:nvSpPr>
              <p:cNvPr id="24" name="Freeform 27">
                <a:extLst>
                  <a:ext uri="{FF2B5EF4-FFF2-40B4-BE49-F238E27FC236}">
                    <a16:creationId xmlns:a16="http://schemas.microsoft.com/office/drawing/2014/main" id="{63EA349C-069F-4347-5BA3-AF9F21937072}"/>
                  </a:ext>
                </a:extLst>
              </p:cNvPr>
              <p:cNvSpPr/>
              <p:nvPr/>
            </p:nvSpPr>
            <p:spPr>
              <a:xfrm>
                <a:off x="0" y="627500"/>
                <a:ext cx="3777007" cy="1897946"/>
              </a:xfrm>
              <a:custGeom>
                <a:avLst/>
                <a:gdLst/>
                <a:ahLst/>
                <a:cxnLst/>
                <a:rect l="l" t="t" r="r" b="b"/>
                <a:pathLst>
                  <a:path w="3777007" h="1897946">
                    <a:moveTo>
                      <a:pt x="0" y="0"/>
                    </a:moveTo>
                    <a:lnTo>
                      <a:pt x="3777007" y="0"/>
                    </a:lnTo>
                    <a:lnTo>
                      <a:pt x="3777007" y="1897946"/>
                    </a:lnTo>
                    <a:lnTo>
                      <a:pt x="0" y="18979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5" name="Freeform 28">
                <a:extLst>
                  <a:ext uri="{FF2B5EF4-FFF2-40B4-BE49-F238E27FC236}">
                    <a16:creationId xmlns:a16="http://schemas.microsoft.com/office/drawing/2014/main" id="{18B06149-8C4E-553F-3223-AB82815B0BEF}"/>
                  </a:ext>
                </a:extLst>
              </p:cNvPr>
              <p:cNvSpPr/>
              <p:nvPr/>
            </p:nvSpPr>
            <p:spPr>
              <a:xfrm>
                <a:off x="0" y="107912"/>
                <a:ext cx="1263436" cy="1039176"/>
              </a:xfrm>
              <a:custGeom>
                <a:avLst/>
                <a:gdLst/>
                <a:ahLst/>
                <a:cxnLst/>
                <a:rect l="l" t="t" r="r" b="b"/>
                <a:pathLst>
                  <a:path w="1263436" h="1039176">
                    <a:moveTo>
                      <a:pt x="0" y="0"/>
                    </a:moveTo>
                    <a:lnTo>
                      <a:pt x="1263436" y="0"/>
                    </a:lnTo>
                    <a:lnTo>
                      <a:pt x="1263436" y="1039176"/>
                    </a:lnTo>
                    <a:lnTo>
                      <a:pt x="0" y="103917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6" name="Freeform 29">
                <a:extLst>
                  <a:ext uri="{FF2B5EF4-FFF2-40B4-BE49-F238E27FC236}">
                    <a16:creationId xmlns:a16="http://schemas.microsoft.com/office/drawing/2014/main" id="{00341B22-280B-A551-FF6F-E87D4A18C1CA}"/>
                  </a:ext>
                </a:extLst>
              </p:cNvPr>
              <p:cNvSpPr/>
              <p:nvPr/>
            </p:nvSpPr>
            <p:spPr>
              <a:xfrm>
                <a:off x="1263436" y="0"/>
                <a:ext cx="1291485" cy="967000"/>
              </a:xfrm>
              <a:custGeom>
                <a:avLst/>
                <a:gdLst/>
                <a:ahLst/>
                <a:cxnLst/>
                <a:rect l="l" t="t" r="r" b="b"/>
                <a:pathLst>
                  <a:path w="1291485" h="967000">
                    <a:moveTo>
                      <a:pt x="0" y="0"/>
                    </a:moveTo>
                    <a:lnTo>
                      <a:pt x="1291485" y="0"/>
                    </a:lnTo>
                    <a:lnTo>
                      <a:pt x="1291485" y="967000"/>
                    </a:lnTo>
                    <a:lnTo>
                      <a:pt x="0" y="9670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7" name="TextBox 30">
                <a:extLst>
                  <a:ext uri="{FF2B5EF4-FFF2-40B4-BE49-F238E27FC236}">
                    <a16:creationId xmlns:a16="http://schemas.microsoft.com/office/drawing/2014/main" id="{3C0380AF-C7F6-A966-9E02-7F32A2BB1844}"/>
                  </a:ext>
                </a:extLst>
              </p:cNvPr>
              <p:cNvSpPr txBox="1"/>
              <p:nvPr/>
            </p:nvSpPr>
            <p:spPr>
              <a:xfrm>
                <a:off x="416496" y="1207176"/>
                <a:ext cx="2989214" cy="653562"/>
              </a:xfrm>
              <a:prstGeom prst="rect">
                <a:avLst/>
              </a:prstGeom>
            </p:spPr>
            <p:txBody>
              <a:bodyPr lIns="0" tIns="0" rIns="0" bIns="0" rtlCol="0" anchor="t">
                <a:spAutoFit/>
              </a:bodyPr>
              <a:lstStyle/>
              <a:p>
                <a:pPr algn="ctr">
                  <a:lnSpc>
                    <a:spcPts val="1890"/>
                  </a:lnSpc>
                  <a:spcBef>
                    <a:spcPct val="0"/>
                  </a:spcBef>
                </a:pPr>
                <a:r>
                  <a:rPr lang="en-US" sz="2400" spc="-69" dirty="0">
                    <a:solidFill>
                      <a:srgbClr val="000000"/>
                    </a:solidFill>
                    <a:latin typeface="Calibri" panose="020F0502020204030204" pitchFamily="34" charset="0"/>
                    <a:cs typeface="Calibri" panose="020F0502020204030204" pitchFamily="34" charset="0"/>
                  </a:rPr>
                  <a:t>Imbalance of good and bad cholesterol </a:t>
                </a:r>
              </a:p>
            </p:txBody>
          </p:sp>
          <p:sp>
            <p:nvSpPr>
              <p:cNvPr id="28" name="TextBox 31">
                <a:extLst>
                  <a:ext uri="{FF2B5EF4-FFF2-40B4-BE49-F238E27FC236}">
                    <a16:creationId xmlns:a16="http://schemas.microsoft.com/office/drawing/2014/main" id="{85E2A738-6AF3-1BA3-3CC3-DE8EB1A8B057}"/>
                  </a:ext>
                </a:extLst>
              </p:cNvPr>
              <p:cNvSpPr txBox="1"/>
              <p:nvPr/>
            </p:nvSpPr>
            <p:spPr>
              <a:xfrm>
                <a:off x="559461" y="1913559"/>
                <a:ext cx="2658086" cy="346533"/>
              </a:xfrm>
              <a:prstGeom prst="rect">
                <a:avLst/>
              </a:prstGeom>
            </p:spPr>
            <p:txBody>
              <a:bodyPr lIns="0" tIns="0" rIns="0" bIns="0" rtlCol="0" anchor="t">
                <a:spAutoFit/>
              </a:bodyPr>
              <a:lstStyle/>
              <a:p>
                <a:pPr algn="ctr">
                  <a:lnSpc>
                    <a:spcPts val="1890"/>
                  </a:lnSpc>
                  <a:spcBef>
                    <a:spcPct val="0"/>
                  </a:spcBef>
                </a:pPr>
                <a:r>
                  <a:rPr lang="en-US" sz="2400" spc="-69" dirty="0">
                    <a:solidFill>
                      <a:srgbClr val="000000"/>
                    </a:solidFill>
                    <a:latin typeface="Calibri" panose="020F0502020204030204" pitchFamily="34" charset="0"/>
                    <a:cs typeface="Calibri" panose="020F0502020204030204" pitchFamily="34" charset="0"/>
                  </a:rPr>
                  <a:t>High triglycerides</a:t>
                </a:r>
              </a:p>
            </p:txBody>
          </p:sp>
        </p:grpSp>
        <p:grpSp>
          <p:nvGrpSpPr>
            <p:cNvPr id="20" name="Group 33">
              <a:extLst>
                <a:ext uri="{FF2B5EF4-FFF2-40B4-BE49-F238E27FC236}">
                  <a16:creationId xmlns:a16="http://schemas.microsoft.com/office/drawing/2014/main" id="{45072A70-8AAD-A35D-A115-2B0D65813C4F}"/>
                </a:ext>
              </a:extLst>
            </p:cNvPr>
            <p:cNvGrpSpPr/>
            <p:nvPr/>
          </p:nvGrpSpPr>
          <p:grpSpPr>
            <a:xfrm>
              <a:off x="2058282" y="2994996"/>
              <a:ext cx="691538" cy="1080529"/>
              <a:chOff x="0" y="0"/>
              <a:chExt cx="983521" cy="1536752"/>
            </a:xfrm>
          </p:grpSpPr>
          <p:sp>
            <p:nvSpPr>
              <p:cNvPr id="22" name="Freeform 34">
                <a:extLst>
                  <a:ext uri="{FF2B5EF4-FFF2-40B4-BE49-F238E27FC236}">
                    <a16:creationId xmlns:a16="http://schemas.microsoft.com/office/drawing/2014/main" id="{42B3565D-5BAE-4045-E54B-E11BA622CA74}"/>
                  </a:ext>
                </a:extLst>
              </p:cNvPr>
              <p:cNvSpPr/>
              <p:nvPr/>
            </p:nvSpPr>
            <p:spPr>
              <a:xfrm>
                <a:off x="0" y="0"/>
                <a:ext cx="983521" cy="1536752"/>
              </a:xfrm>
              <a:custGeom>
                <a:avLst/>
                <a:gdLst/>
                <a:ahLst/>
                <a:cxnLst/>
                <a:rect l="l" t="t" r="r" b="b"/>
                <a:pathLst>
                  <a:path w="983521" h="1536752">
                    <a:moveTo>
                      <a:pt x="0" y="0"/>
                    </a:moveTo>
                    <a:lnTo>
                      <a:pt x="983521" y="0"/>
                    </a:lnTo>
                    <a:lnTo>
                      <a:pt x="983521" y="1536752"/>
                    </a:lnTo>
                    <a:lnTo>
                      <a:pt x="0" y="153675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3" name="Freeform 35">
                <a:extLst>
                  <a:ext uri="{FF2B5EF4-FFF2-40B4-BE49-F238E27FC236}">
                    <a16:creationId xmlns:a16="http://schemas.microsoft.com/office/drawing/2014/main" id="{9499D8FA-D104-C235-7C7E-1DA43FCFD90F}"/>
                  </a:ext>
                </a:extLst>
              </p:cNvPr>
              <p:cNvSpPr/>
              <p:nvPr/>
            </p:nvSpPr>
            <p:spPr>
              <a:xfrm>
                <a:off x="278974" y="592237"/>
                <a:ext cx="425572" cy="352277"/>
              </a:xfrm>
              <a:custGeom>
                <a:avLst/>
                <a:gdLst/>
                <a:ahLst/>
                <a:cxnLst/>
                <a:rect l="l" t="t" r="r" b="b"/>
                <a:pathLst>
                  <a:path w="425572" h="352277">
                    <a:moveTo>
                      <a:pt x="0" y="0"/>
                    </a:moveTo>
                    <a:lnTo>
                      <a:pt x="425573" y="0"/>
                    </a:lnTo>
                    <a:lnTo>
                      <a:pt x="425573" y="352278"/>
                    </a:lnTo>
                    <a:lnTo>
                      <a:pt x="0" y="352278"/>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sp>
          <p:nvSpPr>
            <p:cNvPr id="21" name="TextBox 37">
              <a:extLst>
                <a:ext uri="{FF2B5EF4-FFF2-40B4-BE49-F238E27FC236}">
                  <a16:creationId xmlns:a16="http://schemas.microsoft.com/office/drawing/2014/main" id="{0567382C-15A1-F738-D484-C95CE0BAC75C}"/>
                </a:ext>
              </a:extLst>
            </p:cNvPr>
            <p:cNvSpPr txBox="1"/>
            <p:nvPr/>
          </p:nvSpPr>
          <p:spPr>
            <a:xfrm>
              <a:off x="5267994" y="3482995"/>
              <a:ext cx="2101791" cy="520483"/>
            </a:xfrm>
            <a:prstGeom prst="rect">
              <a:avLst/>
            </a:prstGeom>
          </p:spPr>
          <p:txBody>
            <a:bodyPr wrap="square" lIns="0" tIns="0" rIns="0" bIns="0" rtlCol="0" anchor="t">
              <a:spAutoFit/>
            </a:bodyPr>
            <a:lstStyle/>
            <a:p>
              <a:pPr algn="ctr">
                <a:lnSpc>
                  <a:spcPts val="2159"/>
                </a:lnSpc>
              </a:pPr>
              <a:r>
                <a:rPr lang="en-US" sz="2400" spc="-78" dirty="0">
                  <a:solidFill>
                    <a:srgbClr val="000000"/>
                  </a:solidFill>
                  <a:latin typeface="Calibri" panose="020F0502020204030204" pitchFamily="34" charset="0"/>
                  <a:cs typeface="Calibri" panose="020F0502020204030204" pitchFamily="34" charset="0"/>
                </a:rPr>
                <a:t>Metabolic </a:t>
              </a:r>
            </a:p>
            <a:p>
              <a:pPr algn="ctr">
                <a:lnSpc>
                  <a:spcPts val="2159"/>
                </a:lnSpc>
                <a:spcBef>
                  <a:spcPct val="0"/>
                </a:spcBef>
              </a:pPr>
              <a:r>
                <a:rPr lang="en-US" sz="2400" spc="-80" dirty="0">
                  <a:solidFill>
                    <a:srgbClr val="000000"/>
                  </a:solidFill>
                  <a:latin typeface="Calibri" panose="020F0502020204030204" pitchFamily="34" charset="0"/>
                  <a:cs typeface="Calibri" panose="020F0502020204030204" pitchFamily="34" charset="0"/>
                </a:rPr>
                <a:t>Syndrome</a:t>
              </a:r>
            </a:p>
          </p:txBody>
        </p:sp>
      </p:grpSp>
      <p:sp>
        <p:nvSpPr>
          <p:cNvPr id="41" name="TextBox 38">
            <a:extLst>
              <a:ext uri="{FF2B5EF4-FFF2-40B4-BE49-F238E27FC236}">
                <a16:creationId xmlns:a16="http://schemas.microsoft.com/office/drawing/2014/main" id="{31C16D33-71DD-30C0-FB3D-9148B13AEB8A}"/>
              </a:ext>
            </a:extLst>
          </p:cNvPr>
          <p:cNvSpPr txBox="1"/>
          <p:nvPr/>
        </p:nvSpPr>
        <p:spPr>
          <a:xfrm>
            <a:off x="8141209" y="5771978"/>
            <a:ext cx="5407902" cy="384721"/>
          </a:xfrm>
          <a:prstGeom prst="rect">
            <a:avLst/>
          </a:prstGeom>
        </p:spPr>
        <p:txBody>
          <a:bodyPr wrap="square" lIns="0" tIns="0" rIns="0" bIns="0" rtlCol="0" anchor="t">
            <a:spAutoFit/>
          </a:bodyPr>
          <a:lstStyle/>
          <a:p>
            <a:pPr algn="ctr">
              <a:lnSpc>
                <a:spcPts val="1478"/>
              </a:lnSpc>
              <a:spcBef>
                <a:spcPct val="0"/>
              </a:spcBef>
            </a:pPr>
            <a:r>
              <a:rPr lang="en-US" sz="1369" spc="8" dirty="0">
                <a:solidFill>
                  <a:srgbClr val="000000"/>
                </a:solidFill>
                <a:latin typeface="Calibri" panose="020F0502020204030204" pitchFamily="34" charset="0"/>
                <a:cs typeface="Calibri" panose="020F0502020204030204" pitchFamily="34" charset="0"/>
              </a:rPr>
              <a:t>Rinella et al. Hepatology 2023; </a:t>
            </a:r>
          </a:p>
          <a:p>
            <a:pPr algn="ctr">
              <a:lnSpc>
                <a:spcPts val="1478"/>
              </a:lnSpc>
              <a:spcBef>
                <a:spcPct val="0"/>
              </a:spcBef>
            </a:pPr>
            <a:r>
              <a:rPr lang="en-US" sz="1369" spc="8" dirty="0">
                <a:solidFill>
                  <a:srgbClr val="000000"/>
                </a:solidFill>
                <a:latin typeface="Calibri" panose="020F0502020204030204" pitchFamily="34" charset="0"/>
                <a:cs typeface="Calibri" panose="020F0502020204030204" pitchFamily="34" charset="0"/>
              </a:rPr>
              <a:t>Arnett et al. J Am Coll </a:t>
            </a:r>
            <a:r>
              <a:rPr lang="en-US" sz="1369" spc="8" dirty="0" err="1">
                <a:solidFill>
                  <a:srgbClr val="000000"/>
                </a:solidFill>
                <a:latin typeface="Calibri" panose="020F0502020204030204" pitchFamily="34" charset="0"/>
                <a:cs typeface="Calibri" panose="020F0502020204030204" pitchFamily="34" charset="0"/>
              </a:rPr>
              <a:t>Cardiol</a:t>
            </a:r>
            <a:r>
              <a:rPr lang="en-US" sz="1369" spc="8" dirty="0">
                <a:solidFill>
                  <a:srgbClr val="000000"/>
                </a:solidFill>
                <a:latin typeface="Calibri" panose="020F0502020204030204" pitchFamily="34" charset="0"/>
                <a:cs typeface="Calibri" panose="020F0502020204030204" pitchFamily="34" charset="0"/>
              </a:rPr>
              <a:t>., 2019</a:t>
            </a:r>
          </a:p>
        </p:txBody>
      </p:sp>
    </p:spTree>
    <p:extLst>
      <p:ext uri="{BB962C8B-B14F-4D97-AF65-F5344CB8AC3E}">
        <p14:creationId xmlns:p14="http://schemas.microsoft.com/office/powerpoint/2010/main" val="172986921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BAE6C-59EC-CD63-1FA0-EE3F4D3474C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C5045AB-AB36-955A-074D-F866C0647DE3}"/>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028B498C-67BE-FEFF-D7CB-A1A8E3A86104}"/>
              </a:ext>
            </a:extLst>
          </p:cNvPr>
          <p:cNvSpPr>
            <a:spLocks noGrp="1"/>
          </p:cNvSpPr>
          <p:nvPr>
            <p:ph type="sldNum" sz="quarter" idx="13"/>
          </p:nvPr>
        </p:nvSpPr>
        <p:spPr/>
        <p:txBody>
          <a:bodyPr/>
          <a:lstStyle/>
          <a:p>
            <a:fld id="{7BCC8D0D-EAEC-449D-9161-023DFF90F2E2}" type="slidenum">
              <a:rPr lang="en-US" smtClean="0"/>
              <a:pPr/>
              <a:t>18</a:t>
            </a:fld>
            <a:endParaRPr lang="en-US" dirty="0"/>
          </a:p>
        </p:txBody>
      </p:sp>
      <p:sp>
        <p:nvSpPr>
          <p:cNvPr id="4" name="AutoShape 4">
            <a:extLst>
              <a:ext uri="{FF2B5EF4-FFF2-40B4-BE49-F238E27FC236}">
                <a16:creationId xmlns:a16="http://schemas.microsoft.com/office/drawing/2014/main" id="{DAFFC0F9-CCAC-2077-4223-51368C587657}"/>
              </a:ext>
            </a:extLst>
          </p:cNvPr>
          <p:cNvSpPr/>
          <p:nvPr/>
        </p:nvSpPr>
        <p:spPr>
          <a:xfrm rot="23839" flipV="1">
            <a:off x="1961548" y="1241736"/>
            <a:ext cx="8268904" cy="70822"/>
          </a:xfrm>
          <a:prstGeom prst="line">
            <a:avLst/>
          </a:prstGeom>
          <a:ln w="47625" cap="rnd">
            <a:solidFill>
              <a:srgbClr val="A5300F"/>
            </a:solidFill>
            <a:prstDash val="solid"/>
            <a:headEnd type="none" w="sm" len="sm"/>
            <a:tailEnd type="none" w="sm" len="sm"/>
          </a:ln>
        </p:spPr>
        <p:txBody>
          <a:bodyPr/>
          <a:lstStyle/>
          <a:p>
            <a:endParaRPr lang="en-US"/>
          </a:p>
        </p:txBody>
      </p:sp>
      <p:sp>
        <p:nvSpPr>
          <p:cNvPr id="5" name="TextBox 2">
            <a:extLst>
              <a:ext uri="{FF2B5EF4-FFF2-40B4-BE49-F238E27FC236}">
                <a16:creationId xmlns:a16="http://schemas.microsoft.com/office/drawing/2014/main" id="{548D49E7-91A0-028F-D55A-555415BBA7A2}"/>
              </a:ext>
            </a:extLst>
          </p:cNvPr>
          <p:cNvSpPr txBox="1"/>
          <p:nvPr/>
        </p:nvSpPr>
        <p:spPr>
          <a:xfrm>
            <a:off x="0" y="179433"/>
            <a:ext cx="12191999" cy="1113959"/>
          </a:xfrm>
          <a:prstGeom prst="rect">
            <a:avLst/>
          </a:prstGeom>
        </p:spPr>
        <p:txBody>
          <a:bodyPr wrap="square" lIns="0" tIns="0" rIns="0" bIns="0" rtlCol="0" anchor="t">
            <a:spAutoFit/>
          </a:bodyPr>
          <a:lstStyle/>
          <a:p>
            <a:pPr algn="ctr">
              <a:lnSpc>
                <a:spcPts val="4320"/>
              </a:lnSpc>
            </a:pPr>
            <a:r>
              <a:rPr lang="en-US" sz="4400" b="1" spc="22" dirty="0">
                <a:latin typeface="Calibri" panose="020F0502020204030204" pitchFamily="34" charset="0"/>
                <a:cs typeface="Calibri" panose="020F0502020204030204" pitchFamily="34" charset="0"/>
              </a:rPr>
              <a:t>Improving Metabolic Syndrome Decreases Cardiovascular Disease (CVD) Risk</a:t>
            </a:r>
          </a:p>
        </p:txBody>
      </p:sp>
      <p:grpSp>
        <p:nvGrpSpPr>
          <p:cNvPr id="6" name="Group 3">
            <a:extLst>
              <a:ext uri="{FF2B5EF4-FFF2-40B4-BE49-F238E27FC236}">
                <a16:creationId xmlns:a16="http://schemas.microsoft.com/office/drawing/2014/main" id="{8EF0D905-53B4-AC2A-3E9F-5DDF01278864}"/>
              </a:ext>
            </a:extLst>
          </p:cNvPr>
          <p:cNvGrpSpPr/>
          <p:nvPr/>
        </p:nvGrpSpPr>
        <p:grpSpPr>
          <a:xfrm>
            <a:off x="1324302" y="3342137"/>
            <a:ext cx="3219266" cy="1911210"/>
            <a:chOff x="0" y="0"/>
            <a:chExt cx="4578512" cy="2718165"/>
          </a:xfrm>
        </p:grpSpPr>
        <p:sp>
          <p:nvSpPr>
            <p:cNvPr id="7" name="Freeform 4">
              <a:extLst>
                <a:ext uri="{FF2B5EF4-FFF2-40B4-BE49-F238E27FC236}">
                  <a16:creationId xmlns:a16="http://schemas.microsoft.com/office/drawing/2014/main" id="{88F8A852-7F22-969D-4379-E04557D3B850}"/>
                </a:ext>
              </a:extLst>
            </p:cNvPr>
            <p:cNvSpPr/>
            <p:nvPr/>
          </p:nvSpPr>
          <p:spPr>
            <a:xfrm>
              <a:off x="13589" y="13589"/>
              <a:ext cx="4551426" cy="2691003"/>
            </a:xfrm>
            <a:custGeom>
              <a:avLst/>
              <a:gdLst/>
              <a:ahLst/>
              <a:cxnLst/>
              <a:rect l="l" t="t" r="r" b="b"/>
              <a:pathLst>
                <a:path w="4551426" h="2691003">
                  <a:moveTo>
                    <a:pt x="0" y="1345438"/>
                  </a:moveTo>
                  <a:cubicBezTo>
                    <a:pt x="0" y="602361"/>
                    <a:pt x="1018794" y="0"/>
                    <a:pt x="2275713" y="0"/>
                  </a:cubicBezTo>
                  <a:cubicBezTo>
                    <a:pt x="3532632" y="0"/>
                    <a:pt x="4551426" y="602361"/>
                    <a:pt x="4551426" y="1345438"/>
                  </a:cubicBezTo>
                  <a:cubicBezTo>
                    <a:pt x="4551426" y="2088515"/>
                    <a:pt x="3532505" y="2691003"/>
                    <a:pt x="2275713" y="2691003"/>
                  </a:cubicBezTo>
                  <a:cubicBezTo>
                    <a:pt x="1018921" y="2691003"/>
                    <a:pt x="0" y="2088642"/>
                    <a:pt x="0" y="1345438"/>
                  </a:cubicBezTo>
                  <a:close/>
                </a:path>
              </a:pathLst>
            </a:custGeom>
            <a:solidFill>
              <a:srgbClr val="92D050"/>
            </a:solidFill>
          </p:spPr>
          <p:txBody>
            <a:bodyPr/>
            <a:lstStyle/>
            <a:p>
              <a:endParaRPr lang="en-US">
                <a:latin typeface="Calibri" panose="020F0502020204030204" pitchFamily="34" charset="0"/>
                <a:cs typeface="Calibri" panose="020F0502020204030204" pitchFamily="34" charset="0"/>
              </a:endParaRPr>
            </a:p>
          </p:txBody>
        </p:sp>
        <p:sp>
          <p:nvSpPr>
            <p:cNvPr id="8" name="Freeform 5">
              <a:extLst>
                <a:ext uri="{FF2B5EF4-FFF2-40B4-BE49-F238E27FC236}">
                  <a16:creationId xmlns:a16="http://schemas.microsoft.com/office/drawing/2014/main" id="{0B027336-4721-57EB-DCE9-52F9F5D39550}"/>
                </a:ext>
              </a:extLst>
            </p:cNvPr>
            <p:cNvSpPr/>
            <p:nvPr/>
          </p:nvSpPr>
          <p:spPr>
            <a:xfrm>
              <a:off x="0" y="0"/>
              <a:ext cx="4578477" cy="2718181"/>
            </a:xfrm>
            <a:custGeom>
              <a:avLst/>
              <a:gdLst/>
              <a:ahLst/>
              <a:cxnLst/>
              <a:rect l="l" t="t" r="r" b="b"/>
              <a:pathLst>
                <a:path w="4578477" h="2718181">
                  <a:moveTo>
                    <a:pt x="0" y="1359027"/>
                  </a:moveTo>
                  <a:cubicBezTo>
                    <a:pt x="0" y="602869"/>
                    <a:pt x="1032129" y="0"/>
                    <a:pt x="2289302" y="0"/>
                  </a:cubicBezTo>
                  <a:cubicBezTo>
                    <a:pt x="3546475" y="0"/>
                    <a:pt x="4578477" y="602869"/>
                    <a:pt x="4578477" y="1359027"/>
                  </a:cubicBezTo>
                  <a:lnTo>
                    <a:pt x="4564888" y="1359027"/>
                  </a:lnTo>
                  <a:lnTo>
                    <a:pt x="4578477" y="1359027"/>
                  </a:lnTo>
                  <a:cubicBezTo>
                    <a:pt x="4578477" y="2115185"/>
                    <a:pt x="3546348" y="2718054"/>
                    <a:pt x="2289175" y="2718054"/>
                  </a:cubicBezTo>
                  <a:lnTo>
                    <a:pt x="2289175" y="2704465"/>
                  </a:lnTo>
                  <a:lnTo>
                    <a:pt x="2289175" y="2718054"/>
                  </a:lnTo>
                  <a:cubicBezTo>
                    <a:pt x="1032129" y="2718181"/>
                    <a:pt x="0" y="2115185"/>
                    <a:pt x="0" y="1359027"/>
                  </a:cubicBezTo>
                  <a:lnTo>
                    <a:pt x="13589" y="1359027"/>
                  </a:lnTo>
                  <a:lnTo>
                    <a:pt x="27051" y="1359027"/>
                  </a:lnTo>
                  <a:lnTo>
                    <a:pt x="13589" y="1359027"/>
                  </a:lnTo>
                  <a:lnTo>
                    <a:pt x="0" y="1359027"/>
                  </a:lnTo>
                  <a:moveTo>
                    <a:pt x="27051" y="1359027"/>
                  </a:moveTo>
                  <a:cubicBezTo>
                    <a:pt x="27051" y="1366520"/>
                    <a:pt x="20955" y="1372616"/>
                    <a:pt x="13462" y="1372616"/>
                  </a:cubicBezTo>
                  <a:cubicBezTo>
                    <a:pt x="5969" y="1372616"/>
                    <a:pt x="0" y="1366520"/>
                    <a:pt x="0" y="1359027"/>
                  </a:cubicBezTo>
                  <a:cubicBezTo>
                    <a:pt x="0" y="1351534"/>
                    <a:pt x="6096" y="1345438"/>
                    <a:pt x="13589" y="1345438"/>
                  </a:cubicBezTo>
                  <a:cubicBezTo>
                    <a:pt x="21082" y="1345438"/>
                    <a:pt x="27178" y="1351534"/>
                    <a:pt x="27178" y="1359027"/>
                  </a:cubicBezTo>
                  <a:cubicBezTo>
                    <a:pt x="27178" y="2089150"/>
                    <a:pt x="1032764" y="2691003"/>
                    <a:pt x="2289302" y="2691003"/>
                  </a:cubicBezTo>
                  <a:cubicBezTo>
                    <a:pt x="3545840" y="2691003"/>
                    <a:pt x="4551426" y="2089150"/>
                    <a:pt x="4551426" y="1359027"/>
                  </a:cubicBezTo>
                  <a:cubicBezTo>
                    <a:pt x="4551426" y="628904"/>
                    <a:pt x="3545713" y="27051"/>
                    <a:pt x="2289302" y="27051"/>
                  </a:cubicBezTo>
                  <a:lnTo>
                    <a:pt x="2289302" y="13589"/>
                  </a:lnTo>
                  <a:lnTo>
                    <a:pt x="2289302" y="27051"/>
                  </a:lnTo>
                  <a:cubicBezTo>
                    <a:pt x="1032764" y="27051"/>
                    <a:pt x="27051" y="629031"/>
                    <a:pt x="27051" y="1359027"/>
                  </a:cubicBezTo>
                  <a:close/>
                </a:path>
              </a:pathLst>
            </a:custGeom>
            <a:solidFill>
              <a:srgbClr val="000000"/>
            </a:solidFill>
          </p:spPr>
          <p:txBody>
            <a:bodyPr/>
            <a:lstStyle/>
            <a:p>
              <a:endParaRPr lang="en-US">
                <a:latin typeface="Calibri" panose="020F0502020204030204" pitchFamily="34" charset="0"/>
                <a:cs typeface="Calibri" panose="020F0502020204030204" pitchFamily="34" charset="0"/>
              </a:endParaRPr>
            </a:p>
          </p:txBody>
        </p:sp>
        <p:sp>
          <p:nvSpPr>
            <p:cNvPr id="9" name="TextBox 6">
              <a:extLst>
                <a:ext uri="{FF2B5EF4-FFF2-40B4-BE49-F238E27FC236}">
                  <a16:creationId xmlns:a16="http://schemas.microsoft.com/office/drawing/2014/main" id="{7B5D8DE0-6D23-C5C5-416C-9E2492897C61}"/>
                </a:ext>
              </a:extLst>
            </p:cNvPr>
            <p:cNvSpPr txBox="1"/>
            <p:nvPr/>
          </p:nvSpPr>
          <p:spPr>
            <a:xfrm>
              <a:off x="0" y="0"/>
              <a:ext cx="4578512" cy="2718165"/>
            </a:xfrm>
            <a:prstGeom prst="rect">
              <a:avLst/>
            </a:prstGeom>
          </p:spPr>
          <p:txBody>
            <a:bodyPr lIns="47625" tIns="47625" rIns="47625" bIns="47625" rtlCol="0" anchor="ctr"/>
            <a:lstStyle/>
            <a:p>
              <a:pPr algn="ctr">
                <a:lnSpc>
                  <a:spcPts val="2400"/>
                </a:lnSpc>
              </a:pPr>
              <a:r>
                <a:rPr lang="en-US" sz="2400" spc="11" dirty="0">
                  <a:solidFill>
                    <a:srgbClr val="000000"/>
                  </a:solidFill>
                  <a:latin typeface="Calibri" panose="020F0502020204030204" pitchFamily="34" charset="0"/>
                  <a:cs typeface="Calibri" panose="020F0502020204030204" pitchFamily="34" charset="0"/>
                </a:rPr>
                <a:t>Cirrhosis due to metabolic syndrome</a:t>
              </a:r>
            </a:p>
          </p:txBody>
        </p:sp>
      </p:grpSp>
      <p:grpSp>
        <p:nvGrpSpPr>
          <p:cNvPr id="10" name="Group 7">
            <a:extLst>
              <a:ext uri="{FF2B5EF4-FFF2-40B4-BE49-F238E27FC236}">
                <a16:creationId xmlns:a16="http://schemas.microsoft.com/office/drawing/2014/main" id="{30CB8814-927F-AE88-ECE2-E849A221FF9E}"/>
              </a:ext>
            </a:extLst>
          </p:cNvPr>
          <p:cNvGrpSpPr/>
          <p:nvPr/>
        </p:nvGrpSpPr>
        <p:grpSpPr>
          <a:xfrm>
            <a:off x="4566414" y="3017190"/>
            <a:ext cx="3219266" cy="2950251"/>
            <a:chOff x="0" y="0"/>
            <a:chExt cx="4140504" cy="3829239"/>
          </a:xfrm>
        </p:grpSpPr>
        <p:sp>
          <p:nvSpPr>
            <p:cNvPr id="11" name="Freeform 8">
              <a:extLst>
                <a:ext uri="{FF2B5EF4-FFF2-40B4-BE49-F238E27FC236}">
                  <a16:creationId xmlns:a16="http://schemas.microsoft.com/office/drawing/2014/main" id="{ABF86215-A084-8DD4-D68F-7AF23B60D920}"/>
                </a:ext>
              </a:extLst>
            </p:cNvPr>
            <p:cNvSpPr/>
            <p:nvPr/>
          </p:nvSpPr>
          <p:spPr>
            <a:xfrm>
              <a:off x="-2081149" y="-1254760"/>
              <a:ext cx="8305754" cy="5073015"/>
            </a:xfrm>
            <a:custGeom>
              <a:avLst/>
              <a:gdLst/>
              <a:ahLst/>
              <a:cxnLst/>
              <a:rect l="l" t="t" r="r" b="b"/>
              <a:pathLst>
                <a:path w="8305754" h="5073015">
                  <a:moveTo>
                    <a:pt x="4152911" y="2219452"/>
                  </a:moveTo>
                  <a:cubicBezTo>
                    <a:pt x="5010341" y="0"/>
                    <a:pt x="8305754" y="2219452"/>
                    <a:pt x="4152911" y="5073015"/>
                  </a:cubicBezTo>
                  <a:cubicBezTo>
                    <a:pt x="0" y="2219452"/>
                    <a:pt x="3295483" y="0"/>
                    <a:pt x="4152911" y="2219452"/>
                  </a:cubicBezTo>
                  <a:close/>
                </a:path>
              </a:pathLst>
            </a:custGeom>
            <a:solidFill>
              <a:srgbClr val="E072B3"/>
            </a:solidFill>
          </p:spPr>
          <p:txBody>
            <a:bodyPr/>
            <a:lstStyle/>
            <a:p>
              <a:endParaRPr lang="en-US">
                <a:latin typeface="Calibri" panose="020F0502020204030204" pitchFamily="34" charset="0"/>
                <a:cs typeface="Calibri" panose="020F0502020204030204" pitchFamily="34" charset="0"/>
              </a:endParaRPr>
            </a:p>
          </p:txBody>
        </p:sp>
        <p:sp>
          <p:nvSpPr>
            <p:cNvPr id="12" name="Freeform 9">
              <a:extLst>
                <a:ext uri="{FF2B5EF4-FFF2-40B4-BE49-F238E27FC236}">
                  <a16:creationId xmlns:a16="http://schemas.microsoft.com/office/drawing/2014/main" id="{0F32E8DB-D06E-B477-39D9-5500153D3F42}"/>
                </a:ext>
              </a:extLst>
            </p:cNvPr>
            <p:cNvSpPr/>
            <p:nvPr/>
          </p:nvSpPr>
          <p:spPr>
            <a:xfrm>
              <a:off x="-262128" y="-92837"/>
              <a:ext cx="4611578" cy="3925443"/>
            </a:xfrm>
            <a:custGeom>
              <a:avLst/>
              <a:gdLst/>
              <a:ahLst/>
              <a:cxnLst/>
              <a:rect l="l" t="t" r="r" b="b"/>
              <a:pathLst>
                <a:path w="4611578" h="3925443">
                  <a:moveTo>
                    <a:pt x="2320893" y="1052830"/>
                  </a:moveTo>
                  <a:cubicBezTo>
                    <a:pt x="2633477" y="243967"/>
                    <a:pt x="3276712" y="16637"/>
                    <a:pt x="3771517" y="199136"/>
                  </a:cubicBezTo>
                  <a:cubicBezTo>
                    <a:pt x="4275290" y="384937"/>
                    <a:pt x="4611578" y="992378"/>
                    <a:pt x="4295956" y="1821942"/>
                  </a:cubicBezTo>
                  <a:cubicBezTo>
                    <a:pt x="4061876" y="2427859"/>
                    <a:pt x="3475179" y="3152648"/>
                    <a:pt x="2341819" y="3922268"/>
                  </a:cubicBezTo>
                  <a:cubicBezTo>
                    <a:pt x="2337010" y="3925443"/>
                    <a:pt x="2330771" y="3925443"/>
                    <a:pt x="2325962" y="3922268"/>
                  </a:cubicBezTo>
                  <a:cubicBezTo>
                    <a:pt x="193802" y="2473071"/>
                    <a:pt x="0" y="1179830"/>
                    <a:pt x="445129" y="545465"/>
                  </a:cubicBezTo>
                  <a:cubicBezTo>
                    <a:pt x="745106" y="123825"/>
                    <a:pt x="1329723" y="0"/>
                    <a:pt x="1804642" y="322453"/>
                  </a:cubicBezTo>
                  <a:cubicBezTo>
                    <a:pt x="2020917" y="469392"/>
                    <a:pt x="2213796" y="708406"/>
                    <a:pt x="2346888" y="1052703"/>
                  </a:cubicBezTo>
                  <a:lnTo>
                    <a:pt x="2333891" y="1057529"/>
                  </a:lnTo>
                  <a:lnTo>
                    <a:pt x="2320893" y="1052703"/>
                  </a:lnTo>
                  <a:moveTo>
                    <a:pt x="2346888" y="1062228"/>
                  </a:moveTo>
                  <a:cubicBezTo>
                    <a:pt x="2344808" y="1067562"/>
                    <a:pt x="2339739" y="1070991"/>
                    <a:pt x="2333891" y="1070991"/>
                  </a:cubicBezTo>
                  <a:cubicBezTo>
                    <a:pt x="2328042" y="1070991"/>
                    <a:pt x="2322973" y="1067562"/>
                    <a:pt x="2320893" y="1062228"/>
                  </a:cubicBezTo>
                  <a:cubicBezTo>
                    <a:pt x="2189621" y="722249"/>
                    <a:pt x="1999861" y="488061"/>
                    <a:pt x="1788916" y="344805"/>
                  </a:cubicBezTo>
                  <a:cubicBezTo>
                    <a:pt x="1326603" y="30861"/>
                    <a:pt x="759143" y="151384"/>
                    <a:pt x="467875" y="560959"/>
                  </a:cubicBezTo>
                  <a:cubicBezTo>
                    <a:pt x="36703" y="1174496"/>
                    <a:pt x="210693" y="2451862"/>
                    <a:pt x="2341819" y="3900043"/>
                  </a:cubicBezTo>
                  <a:lnTo>
                    <a:pt x="2333890" y="3911219"/>
                  </a:lnTo>
                  <a:lnTo>
                    <a:pt x="2325962" y="3900043"/>
                  </a:lnTo>
                  <a:cubicBezTo>
                    <a:pt x="3456724" y="3132074"/>
                    <a:pt x="4038611" y="2411222"/>
                    <a:pt x="4269962" y="1812290"/>
                  </a:cubicBezTo>
                  <a:cubicBezTo>
                    <a:pt x="4581987" y="993648"/>
                    <a:pt x="4248256" y="403860"/>
                    <a:pt x="3761639" y="224409"/>
                  </a:cubicBezTo>
                  <a:cubicBezTo>
                    <a:pt x="3284120" y="48260"/>
                    <a:pt x="2655053" y="264414"/>
                    <a:pt x="2346758" y="1062355"/>
                  </a:cubicBezTo>
                  <a:close/>
                </a:path>
              </a:pathLst>
            </a:custGeom>
            <a:solidFill>
              <a:srgbClr val="000000"/>
            </a:solidFill>
          </p:spPr>
          <p:txBody>
            <a:bodyPr/>
            <a:lstStyle/>
            <a:p>
              <a:endParaRPr lang="en-US">
                <a:latin typeface="Calibri" panose="020F0502020204030204" pitchFamily="34" charset="0"/>
                <a:cs typeface="Calibri" panose="020F0502020204030204" pitchFamily="34" charset="0"/>
              </a:endParaRPr>
            </a:p>
          </p:txBody>
        </p:sp>
        <p:sp>
          <p:nvSpPr>
            <p:cNvPr id="13" name="TextBox 10">
              <a:extLst>
                <a:ext uri="{FF2B5EF4-FFF2-40B4-BE49-F238E27FC236}">
                  <a16:creationId xmlns:a16="http://schemas.microsoft.com/office/drawing/2014/main" id="{6F5CC208-ECD7-D883-9F39-C757DD01CB61}"/>
                </a:ext>
              </a:extLst>
            </p:cNvPr>
            <p:cNvSpPr txBox="1"/>
            <p:nvPr/>
          </p:nvSpPr>
          <p:spPr>
            <a:xfrm>
              <a:off x="0" y="0"/>
              <a:ext cx="4045808" cy="3829239"/>
            </a:xfrm>
            <a:prstGeom prst="rect">
              <a:avLst/>
            </a:prstGeom>
          </p:spPr>
          <p:txBody>
            <a:bodyPr lIns="47625" tIns="47625" rIns="47625" bIns="47625" rtlCol="0" anchor="ctr"/>
            <a:lstStyle/>
            <a:p>
              <a:pPr algn="ctr">
                <a:lnSpc>
                  <a:spcPts val="2400"/>
                </a:lnSpc>
              </a:pPr>
              <a:endParaRPr sz="1688">
                <a:latin typeface="Calibri" panose="020F0502020204030204" pitchFamily="34" charset="0"/>
                <a:cs typeface="Calibri" panose="020F0502020204030204" pitchFamily="34" charset="0"/>
              </a:endParaRPr>
            </a:p>
            <a:p>
              <a:pPr algn="ctr">
                <a:lnSpc>
                  <a:spcPts val="2400"/>
                </a:lnSpc>
              </a:pPr>
              <a:endParaRPr sz="1688">
                <a:latin typeface="Calibri" panose="020F0502020204030204" pitchFamily="34" charset="0"/>
                <a:cs typeface="Calibri" panose="020F0502020204030204" pitchFamily="34" charset="0"/>
              </a:endParaRPr>
            </a:p>
          </p:txBody>
        </p:sp>
      </p:grpSp>
      <p:grpSp>
        <p:nvGrpSpPr>
          <p:cNvPr id="14" name="Group 11">
            <a:extLst>
              <a:ext uri="{FF2B5EF4-FFF2-40B4-BE49-F238E27FC236}">
                <a16:creationId xmlns:a16="http://schemas.microsoft.com/office/drawing/2014/main" id="{1FBBD0AD-F511-C592-51C9-F44F05C4F72A}"/>
              </a:ext>
            </a:extLst>
          </p:cNvPr>
          <p:cNvGrpSpPr/>
          <p:nvPr/>
        </p:nvGrpSpPr>
        <p:grpSpPr>
          <a:xfrm>
            <a:off x="3068436" y="2279248"/>
            <a:ext cx="2719861" cy="1090260"/>
            <a:chOff x="0" y="0"/>
            <a:chExt cx="3868246" cy="1550593"/>
          </a:xfrm>
        </p:grpSpPr>
        <p:sp>
          <p:nvSpPr>
            <p:cNvPr id="15" name="Freeform 12">
              <a:extLst>
                <a:ext uri="{FF2B5EF4-FFF2-40B4-BE49-F238E27FC236}">
                  <a16:creationId xmlns:a16="http://schemas.microsoft.com/office/drawing/2014/main" id="{64128B14-08C1-3ABC-A257-C9D09476A98E}"/>
                </a:ext>
              </a:extLst>
            </p:cNvPr>
            <p:cNvSpPr/>
            <p:nvPr/>
          </p:nvSpPr>
          <p:spPr>
            <a:xfrm>
              <a:off x="1665097" y="13589"/>
              <a:ext cx="2140077" cy="1526032"/>
            </a:xfrm>
            <a:custGeom>
              <a:avLst/>
              <a:gdLst/>
              <a:ahLst/>
              <a:cxnLst/>
              <a:rect l="l" t="t" r="r" b="b"/>
              <a:pathLst>
                <a:path w="2140077" h="1526032">
                  <a:moveTo>
                    <a:pt x="1844294" y="1526032"/>
                  </a:moveTo>
                  <a:lnTo>
                    <a:pt x="1443482" y="1144524"/>
                  </a:lnTo>
                  <a:lnTo>
                    <a:pt x="1599184" y="1144524"/>
                  </a:lnTo>
                  <a:cubicBezTo>
                    <a:pt x="1410970" y="470789"/>
                    <a:pt x="753110" y="0"/>
                    <a:pt x="0" y="0"/>
                  </a:cubicBezTo>
                  <a:lnTo>
                    <a:pt x="385191" y="0"/>
                  </a:lnTo>
                  <a:cubicBezTo>
                    <a:pt x="1138301" y="0"/>
                    <a:pt x="1796034" y="470789"/>
                    <a:pt x="1984375" y="1144651"/>
                  </a:cubicBezTo>
                  <a:lnTo>
                    <a:pt x="2140077" y="1144651"/>
                  </a:lnTo>
                  <a:close/>
                </a:path>
              </a:pathLst>
            </a:custGeom>
            <a:solidFill>
              <a:srgbClr val="808080"/>
            </a:solidFill>
          </p:spPr>
          <p:txBody>
            <a:bodyPr/>
            <a:lstStyle/>
            <a:p>
              <a:endParaRPr lang="en-US">
                <a:latin typeface="Calibri" panose="020F0502020204030204" pitchFamily="34" charset="0"/>
                <a:cs typeface="Calibri" panose="020F0502020204030204" pitchFamily="34" charset="0"/>
              </a:endParaRPr>
            </a:p>
          </p:txBody>
        </p:sp>
        <p:sp>
          <p:nvSpPr>
            <p:cNvPr id="16" name="Freeform 13">
              <a:extLst>
                <a:ext uri="{FF2B5EF4-FFF2-40B4-BE49-F238E27FC236}">
                  <a16:creationId xmlns:a16="http://schemas.microsoft.com/office/drawing/2014/main" id="{336EC7F8-2254-1F4A-9456-87052855206C}"/>
                </a:ext>
              </a:extLst>
            </p:cNvPr>
            <p:cNvSpPr/>
            <p:nvPr/>
          </p:nvSpPr>
          <p:spPr>
            <a:xfrm>
              <a:off x="13589" y="-26797"/>
              <a:ext cx="1844167" cy="1566418"/>
            </a:xfrm>
            <a:custGeom>
              <a:avLst/>
              <a:gdLst/>
              <a:ahLst/>
              <a:cxnLst/>
              <a:rect l="l" t="t" r="r" b="b"/>
              <a:pathLst>
                <a:path w="1844167" h="1566418">
                  <a:moveTo>
                    <a:pt x="1844167" y="50800"/>
                  </a:moveTo>
                  <a:cubicBezTo>
                    <a:pt x="1012190" y="140970"/>
                    <a:pt x="385191" y="792480"/>
                    <a:pt x="385191" y="1566418"/>
                  </a:cubicBezTo>
                  <a:lnTo>
                    <a:pt x="0" y="1566418"/>
                  </a:lnTo>
                  <a:cubicBezTo>
                    <a:pt x="0" y="1130681"/>
                    <a:pt x="201549" y="715645"/>
                    <a:pt x="553974" y="426085"/>
                  </a:cubicBezTo>
                  <a:cubicBezTo>
                    <a:pt x="906399" y="136525"/>
                    <a:pt x="1375791" y="0"/>
                    <a:pt x="1844167" y="50800"/>
                  </a:cubicBezTo>
                  <a:close/>
                </a:path>
              </a:pathLst>
            </a:custGeom>
            <a:solidFill>
              <a:srgbClr val="666666"/>
            </a:solidFill>
          </p:spPr>
          <p:txBody>
            <a:bodyPr/>
            <a:lstStyle/>
            <a:p>
              <a:endParaRPr lang="en-US">
                <a:latin typeface="Calibri" panose="020F0502020204030204" pitchFamily="34" charset="0"/>
                <a:cs typeface="Calibri" panose="020F0502020204030204" pitchFamily="34" charset="0"/>
              </a:endParaRPr>
            </a:p>
          </p:txBody>
        </p:sp>
        <p:sp>
          <p:nvSpPr>
            <p:cNvPr id="17" name="Freeform 14">
              <a:extLst>
                <a:ext uri="{FF2B5EF4-FFF2-40B4-BE49-F238E27FC236}">
                  <a16:creationId xmlns:a16="http://schemas.microsoft.com/office/drawing/2014/main" id="{4522D296-5106-A5B5-340E-289418DCF5EB}"/>
                </a:ext>
              </a:extLst>
            </p:cNvPr>
            <p:cNvSpPr/>
            <p:nvPr/>
          </p:nvSpPr>
          <p:spPr>
            <a:xfrm>
              <a:off x="13589" y="13589"/>
              <a:ext cx="3791585" cy="1526159"/>
            </a:xfrm>
            <a:custGeom>
              <a:avLst/>
              <a:gdLst/>
              <a:ahLst/>
              <a:cxnLst/>
              <a:rect l="l" t="t" r="r" b="b"/>
              <a:pathLst>
                <a:path w="3791585" h="1526159">
                  <a:moveTo>
                    <a:pt x="1844167" y="10414"/>
                  </a:moveTo>
                  <a:cubicBezTo>
                    <a:pt x="1012190" y="100584"/>
                    <a:pt x="385191" y="752094"/>
                    <a:pt x="385191" y="1526032"/>
                  </a:cubicBezTo>
                  <a:lnTo>
                    <a:pt x="0" y="1526032"/>
                  </a:lnTo>
                  <a:cubicBezTo>
                    <a:pt x="0" y="683260"/>
                    <a:pt x="739394" y="0"/>
                    <a:pt x="1651508" y="0"/>
                  </a:cubicBezTo>
                  <a:lnTo>
                    <a:pt x="2036699" y="0"/>
                  </a:lnTo>
                  <a:cubicBezTo>
                    <a:pt x="2789809" y="0"/>
                    <a:pt x="3447542" y="470789"/>
                    <a:pt x="3635883" y="1144651"/>
                  </a:cubicBezTo>
                  <a:lnTo>
                    <a:pt x="3791585" y="1144651"/>
                  </a:lnTo>
                  <a:lnTo>
                    <a:pt x="3495675" y="1526159"/>
                  </a:lnTo>
                  <a:lnTo>
                    <a:pt x="3094863" y="1144651"/>
                  </a:lnTo>
                  <a:lnTo>
                    <a:pt x="3250565" y="1144651"/>
                  </a:lnTo>
                  <a:cubicBezTo>
                    <a:pt x="3062478" y="470789"/>
                    <a:pt x="2404618" y="0"/>
                    <a:pt x="1651508" y="0"/>
                  </a:cubicBezTo>
                </a:path>
              </a:pathLst>
            </a:custGeom>
            <a:solidFill>
              <a:srgbClr val="000000">
                <a:alpha val="0"/>
              </a:srgbClr>
            </a:solidFill>
          </p:spPr>
          <p:txBody>
            <a:bodyPr/>
            <a:lstStyle/>
            <a:p>
              <a:endParaRPr lang="en-US">
                <a:latin typeface="Calibri" panose="020F0502020204030204" pitchFamily="34" charset="0"/>
                <a:cs typeface="Calibri" panose="020F0502020204030204" pitchFamily="34" charset="0"/>
              </a:endParaRPr>
            </a:p>
          </p:txBody>
        </p:sp>
        <p:sp>
          <p:nvSpPr>
            <p:cNvPr id="18" name="Freeform 15">
              <a:extLst>
                <a:ext uri="{FF2B5EF4-FFF2-40B4-BE49-F238E27FC236}">
                  <a16:creationId xmlns:a16="http://schemas.microsoft.com/office/drawing/2014/main" id="{1C4BF331-6E9A-B230-30AD-8948AC8406F0}"/>
                </a:ext>
              </a:extLst>
            </p:cNvPr>
            <p:cNvSpPr/>
            <p:nvPr/>
          </p:nvSpPr>
          <p:spPr>
            <a:xfrm>
              <a:off x="1651508" y="0"/>
              <a:ext cx="2168017" cy="1553464"/>
            </a:xfrm>
            <a:custGeom>
              <a:avLst/>
              <a:gdLst/>
              <a:ahLst/>
              <a:cxnLst/>
              <a:rect l="l" t="t" r="r" b="b"/>
              <a:pathLst>
                <a:path w="2168017" h="1553464">
                  <a:moveTo>
                    <a:pt x="1848485" y="1549527"/>
                  </a:moveTo>
                  <a:lnTo>
                    <a:pt x="1447673" y="1167892"/>
                  </a:lnTo>
                  <a:cubicBezTo>
                    <a:pt x="1443609" y="1164082"/>
                    <a:pt x="1442339" y="1158240"/>
                    <a:pt x="1444498" y="1153033"/>
                  </a:cubicBezTo>
                  <a:cubicBezTo>
                    <a:pt x="1446657" y="1147826"/>
                    <a:pt x="1451483" y="1144524"/>
                    <a:pt x="1457071" y="1144524"/>
                  </a:cubicBezTo>
                  <a:lnTo>
                    <a:pt x="1612773" y="1144524"/>
                  </a:lnTo>
                  <a:lnTo>
                    <a:pt x="1612773" y="1158113"/>
                  </a:lnTo>
                  <a:lnTo>
                    <a:pt x="1599184" y="1158113"/>
                  </a:lnTo>
                  <a:lnTo>
                    <a:pt x="1612773" y="1158113"/>
                  </a:lnTo>
                  <a:lnTo>
                    <a:pt x="1599692" y="1161796"/>
                  </a:lnTo>
                  <a:cubicBezTo>
                    <a:pt x="1413256" y="494411"/>
                    <a:pt x="761365" y="27051"/>
                    <a:pt x="13589" y="27051"/>
                  </a:cubicBezTo>
                  <a:cubicBezTo>
                    <a:pt x="6096" y="27051"/>
                    <a:pt x="0" y="20955"/>
                    <a:pt x="0" y="13462"/>
                  </a:cubicBezTo>
                  <a:cubicBezTo>
                    <a:pt x="0" y="5969"/>
                    <a:pt x="6096" y="0"/>
                    <a:pt x="13589" y="0"/>
                  </a:cubicBezTo>
                  <a:lnTo>
                    <a:pt x="398780" y="0"/>
                  </a:lnTo>
                  <a:cubicBezTo>
                    <a:pt x="1157351" y="0"/>
                    <a:pt x="1820926" y="474218"/>
                    <a:pt x="2010918" y="1154557"/>
                  </a:cubicBezTo>
                  <a:lnTo>
                    <a:pt x="1997837" y="1158240"/>
                  </a:lnTo>
                  <a:lnTo>
                    <a:pt x="1997837" y="1144651"/>
                  </a:lnTo>
                  <a:lnTo>
                    <a:pt x="2153539" y="1144651"/>
                  </a:lnTo>
                  <a:cubicBezTo>
                    <a:pt x="2158746" y="1144651"/>
                    <a:pt x="2163445" y="1147572"/>
                    <a:pt x="2165731" y="1152271"/>
                  </a:cubicBezTo>
                  <a:cubicBezTo>
                    <a:pt x="2168017" y="1156970"/>
                    <a:pt x="2167382" y="1162431"/>
                    <a:pt x="2164207" y="1166495"/>
                  </a:cubicBezTo>
                  <a:lnTo>
                    <a:pt x="1868297" y="1548003"/>
                  </a:lnTo>
                  <a:cubicBezTo>
                    <a:pt x="1866011" y="1551051"/>
                    <a:pt x="1862455" y="1552956"/>
                    <a:pt x="1858645" y="1553210"/>
                  </a:cubicBezTo>
                  <a:cubicBezTo>
                    <a:pt x="1854835" y="1553464"/>
                    <a:pt x="1851025" y="1552194"/>
                    <a:pt x="1848231" y="1549527"/>
                  </a:cubicBezTo>
                  <a:moveTo>
                    <a:pt x="1866900" y="1529842"/>
                  </a:moveTo>
                  <a:lnTo>
                    <a:pt x="1857502" y="1539621"/>
                  </a:lnTo>
                  <a:lnTo>
                    <a:pt x="1846834" y="1531366"/>
                  </a:lnTo>
                  <a:lnTo>
                    <a:pt x="2142744" y="1149858"/>
                  </a:lnTo>
                  <a:lnTo>
                    <a:pt x="2153412" y="1158113"/>
                  </a:lnTo>
                  <a:lnTo>
                    <a:pt x="2153412" y="1171702"/>
                  </a:lnTo>
                  <a:lnTo>
                    <a:pt x="1997964" y="1171702"/>
                  </a:lnTo>
                  <a:cubicBezTo>
                    <a:pt x="1991868" y="1171702"/>
                    <a:pt x="1986534" y="1167638"/>
                    <a:pt x="1984883" y="1161796"/>
                  </a:cubicBezTo>
                  <a:cubicBezTo>
                    <a:pt x="1798447" y="494411"/>
                    <a:pt x="1146556" y="27051"/>
                    <a:pt x="398907" y="27051"/>
                  </a:cubicBezTo>
                  <a:lnTo>
                    <a:pt x="398907" y="13589"/>
                  </a:lnTo>
                  <a:lnTo>
                    <a:pt x="398907" y="27051"/>
                  </a:lnTo>
                  <a:lnTo>
                    <a:pt x="13589" y="27051"/>
                  </a:lnTo>
                  <a:lnTo>
                    <a:pt x="13589" y="13589"/>
                  </a:lnTo>
                  <a:lnTo>
                    <a:pt x="13589" y="0"/>
                  </a:lnTo>
                  <a:cubicBezTo>
                    <a:pt x="772160" y="0"/>
                    <a:pt x="1435735" y="474218"/>
                    <a:pt x="1625727" y="1154557"/>
                  </a:cubicBezTo>
                  <a:cubicBezTo>
                    <a:pt x="1626108" y="1155700"/>
                    <a:pt x="1626235" y="1156970"/>
                    <a:pt x="1626235" y="1158240"/>
                  </a:cubicBezTo>
                  <a:cubicBezTo>
                    <a:pt x="1626235" y="1165733"/>
                    <a:pt x="1620139" y="1171829"/>
                    <a:pt x="1612646" y="1171829"/>
                  </a:cubicBezTo>
                  <a:lnTo>
                    <a:pt x="1457071" y="1171829"/>
                  </a:lnTo>
                  <a:lnTo>
                    <a:pt x="1457071" y="1158113"/>
                  </a:lnTo>
                  <a:lnTo>
                    <a:pt x="1466469" y="1148334"/>
                  </a:lnTo>
                  <a:lnTo>
                    <a:pt x="1867281" y="1529842"/>
                  </a:lnTo>
                  <a:close/>
                </a:path>
              </a:pathLst>
            </a:custGeom>
            <a:solidFill>
              <a:srgbClr val="000000"/>
            </a:solidFill>
          </p:spPr>
          <p:txBody>
            <a:bodyPr/>
            <a:lstStyle/>
            <a:p>
              <a:endParaRPr lang="en-US">
                <a:latin typeface="Calibri" panose="020F0502020204030204" pitchFamily="34" charset="0"/>
                <a:cs typeface="Calibri" panose="020F0502020204030204" pitchFamily="34" charset="0"/>
              </a:endParaRPr>
            </a:p>
          </p:txBody>
        </p:sp>
        <p:sp>
          <p:nvSpPr>
            <p:cNvPr id="19" name="Freeform 16">
              <a:extLst>
                <a:ext uri="{FF2B5EF4-FFF2-40B4-BE49-F238E27FC236}">
                  <a16:creationId xmlns:a16="http://schemas.microsoft.com/office/drawing/2014/main" id="{E9DF1EED-5D29-E5E4-49F5-6FD726528333}"/>
                </a:ext>
              </a:extLst>
            </p:cNvPr>
            <p:cNvSpPr/>
            <p:nvPr/>
          </p:nvSpPr>
          <p:spPr>
            <a:xfrm>
              <a:off x="0" y="-40767"/>
              <a:ext cx="1871345" cy="1593850"/>
            </a:xfrm>
            <a:custGeom>
              <a:avLst/>
              <a:gdLst/>
              <a:ahLst/>
              <a:cxnLst/>
              <a:rect l="l" t="t" r="r" b="b"/>
              <a:pathLst>
                <a:path w="1871345" h="1593850">
                  <a:moveTo>
                    <a:pt x="1857756" y="78232"/>
                  </a:moveTo>
                  <a:lnTo>
                    <a:pt x="1857756" y="64770"/>
                  </a:lnTo>
                  <a:lnTo>
                    <a:pt x="1859280" y="78232"/>
                  </a:lnTo>
                  <a:cubicBezTo>
                    <a:pt x="1033272" y="167767"/>
                    <a:pt x="412369" y="814197"/>
                    <a:pt x="412369" y="1580388"/>
                  </a:cubicBezTo>
                  <a:cubicBezTo>
                    <a:pt x="412369" y="1583944"/>
                    <a:pt x="410972" y="1587373"/>
                    <a:pt x="408432" y="1589913"/>
                  </a:cubicBezTo>
                  <a:cubicBezTo>
                    <a:pt x="405892" y="1592453"/>
                    <a:pt x="402463" y="1593850"/>
                    <a:pt x="398907" y="1593850"/>
                  </a:cubicBezTo>
                  <a:lnTo>
                    <a:pt x="13589" y="1593850"/>
                  </a:lnTo>
                  <a:cubicBezTo>
                    <a:pt x="6096" y="1593850"/>
                    <a:pt x="0" y="1587754"/>
                    <a:pt x="0" y="1580261"/>
                  </a:cubicBezTo>
                  <a:cubicBezTo>
                    <a:pt x="0" y="1140460"/>
                    <a:pt x="203581" y="721741"/>
                    <a:pt x="558927" y="429641"/>
                  </a:cubicBezTo>
                  <a:lnTo>
                    <a:pt x="567563" y="440055"/>
                  </a:lnTo>
                  <a:lnTo>
                    <a:pt x="558927" y="429641"/>
                  </a:lnTo>
                  <a:cubicBezTo>
                    <a:pt x="914146" y="137668"/>
                    <a:pt x="1387348" y="0"/>
                    <a:pt x="1859280" y="51308"/>
                  </a:cubicBezTo>
                  <a:cubicBezTo>
                    <a:pt x="1866138" y="52070"/>
                    <a:pt x="1871345" y="57912"/>
                    <a:pt x="1871345" y="64770"/>
                  </a:cubicBezTo>
                  <a:cubicBezTo>
                    <a:pt x="1871345" y="72263"/>
                    <a:pt x="1865249" y="78359"/>
                    <a:pt x="1857756" y="78359"/>
                  </a:cubicBezTo>
                  <a:moveTo>
                    <a:pt x="1857756" y="51308"/>
                  </a:moveTo>
                  <a:lnTo>
                    <a:pt x="1857756" y="64770"/>
                  </a:lnTo>
                  <a:lnTo>
                    <a:pt x="1844167" y="64770"/>
                  </a:lnTo>
                  <a:lnTo>
                    <a:pt x="1857756" y="64770"/>
                  </a:lnTo>
                  <a:lnTo>
                    <a:pt x="1856232" y="78232"/>
                  </a:lnTo>
                  <a:cubicBezTo>
                    <a:pt x="1391412" y="27813"/>
                    <a:pt x="925449" y="163449"/>
                    <a:pt x="576072" y="450596"/>
                  </a:cubicBezTo>
                  <a:cubicBezTo>
                    <a:pt x="226695" y="737743"/>
                    <a:pt x="27051" y="1148969"/>
                    <a:pt x="27051" y="1580388"/>
                  </a:cubicBezTo>
                  <a:lnTo>
                    <a:pt x="13589" y="1580388"/>
                  </a:lnTo>
                  <a:lnTo>
                    <a:pt x="13589" y="1566799"/>
                  </a:lnTo>
                  <a:lnTo>
                    <a:pt x="398780" y="1566799"/>
                  </a:lnTo>
                  <a:lnTo>
                    <a:pt x="398780" y="1580388"/>
                  </a:lnTo>
                  <a:lnTo>
                    <a:pt x="385191" y="1580388"/>
                  </a:lnTo>
                  <a:cubicBezTo>
                    <a:pt x="385191" y="798703"/>
                    <a:pt x="1018413" y="142240"/>
                    <a:pt x="1856359" y="51308"/>
                  </a:cubicBezTo>
                  <a:lnTo>
                    <a:pt x="1857883" y="51181"/>
                  </a:lnTo>
                  <a:close/>
                </a:path>
              </a:pathLst>
            </a:custGeom>
            <a:solidFill>
              <a:srgbClr val="000000"/>
            </a:solidFill>
          </p:spPr>
          <p:txBody>
            <a:bodyPr/>
            <a:lstStyle/>
            <a:p>
              <a:endParaRPr lang="en-US">
                <a:latin typeface="Calibri" panose="020F0502020204030204" pitchFamily="34" charset="0"/>
                <a:cs typeface="Calibri" panose="020F0502020204030204" pitchFamily="34" charset="0"/>
              </a:endParaRPr>
            </a:p>
          </p:txBody>
        </p:sp>
        <p:sp>
          <p:nvSpPr>
            <p:cNvPr id="20" name="Freeform 17">
              <a:extLst>
                <a:ext uri="{FF2B5EF4-FFF2-40B4-BE49-F238E27FC236}">
                  <a16:creationId xmlns:a16="http://schemas.microsoft.com/office/drawing/2014/main" id="{8E12B214-C13A-07CA-BC29-07ED5B0ECB90}"/>
                </a:ext>
              </a:extLst>
            </p:cNvPr>
            <p:cNvSpPr/>
            <p:nvPr/>
          </p:nvSpPr>
          <p:spPr>
            <a:xfrm>
              <a:off x="0" y="0"/>
              <a:ext cx="3819525" cy="1553464"/>
            </a:xfrm>
            <a:custGeom>
              <a:avLst/>
              <a:gdLst/>
              <a:ahLst/>
              <a:cxnLst/>
              <a:rect l="l" t="t" r="r" b="b"/>
              <a:pathLst>
                <a:path w="3819525" h="1553464">
                  <a:moveTo>
                    <a:pt x="1857756" y="37465"/>
                  </a:moveTo>
                  <a:lnTo>
                    <a:pt x="1857756" y="24003"/>
                  </a:lnTo>
                  <a:lnTo>
                    <a:pt x="1859280" y="37465"/>
                  </a:lnTo>
                  <a:cubicBezTo>
                    <a:pt x="1033272" y="127000"/>
                    <a:pt x="412369" y="773430"/>
                    <a:pt x="412369" y="1539621"/>
                  </a:cubicBezTo>
                  <a:cubicBezTo>
                    <a:pt x="412369" y="1543177"/>
                    <a:pt x="410972" y="1546606"/>
                    <a:pt x="408432" y="1549146"/>
                  </a:cubicBezTo>
                  <a:cubicBezTo>
                    <a:pt x="405892" y="1551686"/>
                    <a:pt x="402463" y="1553083"/>
                    <a:pt x="398907" y="1553083"/>
                  </a:cubicBezTo>
                  <a:lnTo>
                    <a:pt x="13589" y="1553083"/>
                  </a:lnTo>
                  <a:cubicBezTo>
                    <a:pt x="6096" y="1553083"/>
                    <a:pt x="0" y="1546987"/>
                    <a:pt x="0" y="1539494"/>
                  </a:cubicBezTo>
                  <a:cubicBezTo>
                    <a:pt x="0" y="688340"/>
                    <a:pt x="746506" y="0"/>
                    <a:pt x="1665097" y="0"/>
                  </a:cubicBezTo>
                  <a:lnTo>
                    <a:pt x="2050288" y="0"/>
                  </a:lnTo>
                  <a:lnTo>
                    <a:pt x="2050288" y="13589"/>
                  </a:lnTo>
                  <a:lnTo>
                    <a:pt x="2050288" y="0"/>
                  </a:lnTo>
                  <a:cubicBezTo>
                    <a:pt x="2808859" y="0"/>
                    <a:pt x="3472434" y="474218"/>
                    <a:pt x="3662426" y="1154557"/>
                  </a:cubicBezTo>
                  <a:lnTo>
                    <a:pt x="3649345" y="1158240"/>
                  </a:lnTo>
                  <a:lnTo>
                    <a:pt x="3649345" y="1144651"/>
                  </a:lnTo>
                  <a:lnTo>
                    <a:pt x="3805047" y="1144651"/>
                  </a:lnTo>
                  <a:cubicBezTo>
                    <a:pt x="3810254" y="1144651"/>
                    <a:pt x="3814953" y="1147572"/>
                    <a:pt x="3817239" y="1152271"/>
                  </a:cubicBezTo>
                  <a:cubicBezTo>
                    <a:pt x="3819525" y="1156970"/>
                    <a:pt x="3818890" y="1162431"/>
                    <a:pt x="3815715" y="1166495"/>
                  </a:cubicBezTo>
                  <a:lnTo>
                    <a:pt x="3519805" y="1548003"/>
                  </a:lnTo>
                  <a:cubicBezTo>
                    <a:pt x="3517519" y="1551051"/>
                    <a:pt x="3513963" y="1552956"/>
                    <a:pt x="3510153" y="1553210"/>
                  </a:cubicBezTo>
                  <a:cubicBezTo>
                    <a:pt x="3506343" y="1553464"/>
                    <a:pt x="3502533" y="1552194"/>
                    <a:pt x="3499739" y="1549527"/>
                  </a:cubicBezTo>
                  <a:lnTo>
                    <a:pt x="3099181" y="1167892"/>
                  </a:lnTo>
                  <a:cubicBezTo>
                    <a:pt x="3095117" y="1164082"/>
                    <a:pt x="3093847" y="1158240"/>
                    <a:pt x="3096006" y="1153033"/>
                  </a:cubicBezTo>
                  <a:cubicBezTo>
                    <a:pt x="3098165" y="1147826"/>
                    <a:pt x="3102991" y="1144524"/>
                    <a:pt x="3108579" y="1144524"/>
                  </a:cubicBezTo>
                  <a:lnTo>
                    <a:pt x="3264281" y="1144524"/>
                  </a:lnTo>
                  <a:lnTo>
                    <a:pt x="3264281" y="1158113"/>
                  </a:lnTo>
                  <a:lnTo>
                    <a:pt x="3250692" y="1158113"/>
                  </a:lnTo>
                  <a:lnTo>
                    <a:pt x="3264281" y="1158113"/>
                  </a:lnTo>
                  <a:lnTo>
                    <a:pt x="3251200" y="1161796"/>
                  </a:lnTo>
                  <a:cubicBezTo>
                    <a:pt x="3064764" y="494411"/>
                    <a:pt x="2412873" y="27051"/>
                    <a:pt x="1665097" y="27051"/>
                  </a:cubicBezTo>
                  <a:cubicBezTo>
                    <a:pt x="1657604" y="27051"/>
                    <a:pt x="1651508" y="20955"/>
                    <a:pt x="1651508" y="13462"/>
                  </a:cubicBezTo>
                  <a:cubicBezTo>
                    <a:pt x="1651508" y="5969"/>
                    <a:pt x="1657604" y="0"/>
                    <a:pt x="1665097" y="0"/>
                  </a:cubicBezTo>
                  <a:cubicBezTo>
                    <a:pt x="2423668" y="0"/>
                    <a:pt x="3087243" y="474218"/>
                    <a:pt x="3277235" y="1154557"/>
                  </a:cubicBezTo>
                  <a:cubicBezTo>
                    <a:pt x="3277616" y="1155700"/>
                    <a:pt x="3277743" y="1156970"/>
                    <a:pt x="3277743" y="1158240"/>
                  </a:cubicBezTo>
                  <a:cubicBezTo>
                    <a:pt x="3277743" y="1165733"/>
                    <a:pt x="3271647" y="1171829"/>
                    <a:pt x="3264154" y="1171829"/>
                  </a:cubicBezTo>
                  <a:lnTo>
                    <a:pt x="3108579" y="1171829"/>
                  </a:lnTo>
                  <a:lnTo>
                    <a:pt x="3108579" y="1158113"/>
                  </a:lnTo>
                  <a:lnTo>
                    <a:pt x="3117977" y="1148334"/>
                  </a:lnTo>
                  <a:lnTo>
                    <a:pt x="3518789" y="1529842"/>
                  </a:lnTo>
                  <a:lnTo>
                    <a:pt x="3509391" y="1539621"/>
                  </a:lnTo>
                  <a:lnTo>
                    <a:pt x="3498723" y="1531366"/>
                  </a:lnTo>
                  <a:lnTo>
                    <a:pt x="3794633" y="1149858"/>
                  </a:lnTo>
                  <a:lnTo>
                    <a:pt x="3805301" y="1158113"/>
                  </a:lnTo>
                  <a:lnTo>
                    <a:pt x="3805301" y="1171702"/>
                  </a:lnTo>
                  <a:lnTo>
                    <a:pt x="3649472" y="1171702"/>
                  </a:lnTo>
                  <a:cubicBezTo>
                    <a:pt x="3643376" y="1171702"/>
                    <a:pt x="3638042" y="1167638"/>
                    <a:pt x="3636391" y="1161796"/>
                  </a:cubicBezTo>
                  <a:cubicBezTo>
                    <a:pt x="3449955" y="494411"/>
                    <a:pt x="2798064" y="27051"/>
                    <a:pt x="2050415" y="27051"/>
                  </a:cubicBezTo>
                  <a:lnTo>
                    <a:pt x="1665097" y="27051"/>
                  </a:lnTo>
                  <a:lnTo>
                    <a:pt x="1665097" y="13589"/>
                  </a:lnTo>
                  <a:lnTo>
                    <a:pt x="1665097" y="27051"/>
                  </a:lnTo>
                  <a:cubicBezTo>
                    <a:pt x="759460" y="27051"/>
                    <a:pt x="27051" y="705231"/>
                    <a:pt x="27051" y="1539621"/>
                  </a:cubicBezTo>
                  <a:lnTo>
                    <a:pt x="13589" y="1539621"/>
                  </a:lnTo>
                  <a:lnTo>
                    <a:pt x="13589" y="1526032"/>
                  </a:lnTo>
                  <a:lnTo>
                    <a:pt x="398780" y="1526032"/>
                  </a:lnTo>
                  <a:lnTo>
                    <a:pt x="398780" y="1539621"/>
                  </a:lnTo>
                  <a:lnTo>
                    <a:pt x="385191" y="1539621"/>
                  </a:lnTo>
                  <a:cubicBezTo>
                    <a:pt x="385191" y="757936"/>
                    <a:pt x="1018413" y="101473"/>
                    <a:pt x="1856359" y="10541"/>
                  </a:cubicBezTo>
                  <a:lnTo>
                    <a:pt x="1857883" y="10414"/>
                  </a:lnTo>
                  <a:cubicBezTo>
                    <a:pt x="1865376" y="10414"/>
                    <a:pt x="1871472" y="16510"/>
                    <a:pt x="1871472" y="24003"/>
                  </a:cubicBezTo>
                  <a:cubicBezTo>
                    <a:pt x="1871472" y="31496"/>
                    <a:pt x="1865376" y="37592"/>
                    <a:pt x="1857883" y="37592"/>
                  </a:cubicBezTo>
                  <a:close/>
                </a:path>
              </a:pathLst>
            </a:custGeom>
            <a:solidFill>
              <a:srgbClr val="000000"/>
            </a:solidFill>
          </p:spPr>
          <p:txBody>
            <a:bodyPr/>
            <a:lstStyle/>
            <a:p>
              <a:endParaRPr lang="en-US">
                <a:latin typeface="Calibri" panose="020F0502020204030204" pitchFamily="34" charset="0"/>
                <a:cs typeface="Calibri" panose="020F0502020204030204" pitchFamily="34" charset="0"/>
              </a:endParaRPr>
            </a:p>
          </p:txBody>
        </p:sp>
      </p:grpSp>
      <p:grpSp>
        <p:nvGrpSpPr>
          <p:cNvPr id="21" name="Group 18">
            <a:extLst>
              <a:ext uri="{FF2B5EF4-FFF2-40B4-BE49-F238E27FC236}">
                <a16:creationId xmlns:a16="http://schemas.microsoft.com/office/drawing/2014/main" id="{9E978E80-BCEB-84BD-BF64-162121C720FA}"/>
              </a:ext>
            </a:extLst>
          </p:cNvPr>
          <p:cNvGrpSpPr/>
          <p:nvPr/>
        </p:nvGrpSpPr>
        <p:grpSpPr>
          <a:xfrm>
            <a:off x="7465874" y="2109293"/>
            <a:ext cx="3688228" cy="3754398"/>
            <a:chOff x="-14985" y="-1143"/>
            <a:chExt cx="5245480" cy="5339588"/>
          </a:xfrm>
        </p:grpSpPr>
        <p:sp>
          <p:nvSpPr>
            <p:cNvPr id="22" name="Freeform 19">
              <a:extLst>
                <a:ext uri="{FF2B5EF4-FFF2-40B4-BE49-F238E27FC236}">
                  <a16:creationId xmlns:a16="http://schemas.microsoft.com/office/drawing/2014/main" id="{9CB9A68C-BD76-9D18-949A-D30F6EEDCDEF}"/>
                </a:ext>
              </a:extLst>
            </p:cNvPr>
            <p:cNvSpPr/>
            <p:nvPr/>
          </p:nvSpPr>
          <p:spPr>
            <a:xfrm>
              <a:off x="-14985" y="-1143"/>
              <a:ext cx="5202175" cy="5310251"/>
            </a:xfrm>
            <a:custGeom>
              <a:avLst/>
              <a:gdLst/>
              <a:ahLst/>
              <a:cxnLst/>
              <a:rect l="l" t="t" r="r" b="b"/>
              <a:pathLst>
                <a:path w="5202174" h="5310251">
                  <a:moveTo>
                    <a:pt x="2760472" y="1067435"/>
                  </a:moveTo>
                  <a:lnTo>
                    <a:pt x="3561969" y="0"/>
                  </a:lnTo>
                  <a:lnTo>
                    <a:pt x="3498215" y="1420241"/>
                  </a:lnTo>
                  <a:lnTo>
                    <a:pt x="4336796" y="779780"/>
                  </a:lnTo>
                  <a:lnTo>
                    <a:pt x="3945001" y="1605788"/>
                  </a:lnTo>
                  <a:lnTo>
                    <a:pt x="5202174" y="1633601"/>
                  </a:lnTo>
                  <a:lnTo>
                    <a:pt x="4090670" y="2311400"/>
                  </a:lnTo>
                  <a:lnTo>
                    <a:pt x="4400169" y="2775585"/>
                  </a:lnTo>
                  <a:lnTo>
                    <a:pt x="3945001" y="3026410"/>
                  </a:lnTo>
                  <a:lnTo>
                    <a:pt x="4546346" y="3843147"/>
                  </a:lnTo>
                  <a:lnTo>
                    <a:pt x="3525901" y="3527933"/>
                  </a:lnTo>
                  <a:lnTo>
                    <a:pt x="3598672" y="4270375"/>
                  </a:lnTo>
                  <a:lnTo>
                    <a:pt x="2933446" y="3917569"/>
                  </a:lnTo>
                  <a:lnTo>
                    <a:pt x="2796667" y="4632198"/>
                  </a:lnTo>
                  <a:lnTo>
                    <a:pt x="2377567" y="4270248"/>
                  </a:lnTo>
                  <a:lnTo>
                    <a:pt x="2095246" y="4846066"/>
                  </a:lnTo>
                  <a:lnTo>
                    <a:pt x="1812798" y="4455922"/>
                  </a:lnTo>
                  <a:lnTo>
                    <a:pt x="1184148" y="5310251"/>
                  </a:lnTo>
                  <a:lnTo>
                    <a:pt x="1157224" y="4484243"/>
                  </a:lnTo>
                  <a:lnTo>
                    <a:pt x="309499" y="4382262"/>
                  </a:lnTo>
                  <a:lnTo>
                    <a:pt x="802005" y="3778631"/>
                  </a:lnTo>
                  <a:lnTo>
                    <a:pt x="0" y="3165729"/>
                  </a:lnTo>
                  <a:lnTo>
                    <a:pt x="947674" y="2849753"/>
                  </a:lnTo>
                  <a:lnTo>
                    <a:pt x="282194" y="2033016"/>
                  </a:lnTo>
                  <a:lnTo>
                    <a:pt x="1293749" y="1921637"/>
                  </a:lnTo>
                  <a:lnTo>
                    <a:pt x="1084199" y="891032"/>
                  </a:lnTo>
                  <a:lnTo>
                    <a:pt x="2059178" y="1568831"/>
                  </a:lnTo>
                  <a:lnTo>
                    <a:pt x="2341372" y="463931"/>
                  </a:lnTo>
                  <a:close/>
                </a:path>
              </a:pathLst>
            </a:custGeom>
            <a:solidFill>
              <a:srgbClr val="FF0000"/>
            </a:solidFill>
          </p:spPr>
          <p:txBody>
            <a:bodyPr/>
            <a:lstStyle/>
            <a:p>
              <a:endParaRPr lang="en-US">
                <a:latin typeface="Calibri" panose="020F0502020204030204" pitchFamily="34" charset="0"/>
                <a:cs typeface="Calibri" panose="020F0502020204030204" pitchFamily="34" charset="0"/>
              </a:endParaRPr>
            </a:p>
          </p:txBody>
        </p:sp>
        <p:sp>
          <p:nvSpPr>
            <p:cNvPr id="23" name="Freeform 20">
              <a:extLst>
                <a:ext uri="{FF2B5EF4-FFF2-40B4-BE49-F238E27FC236}">
                  <a16:creationId xmlns:a16="http://schemas.microsoft.com/office/drawing/2014/main" id="{8E1714F4-5E9F-F9DD-2124-C2E3F9CFD320}"/>
                </a:ext>
              </a:extLst>
            </p:cNvPr>
            <p:cNvSpPr/>
            <p:nvPr/>
          </p:nvSpPr>
          <p:spPr>
            <a:xfrm>
              <a:off x="-635" y="-1143"/>
              <a:ext cx="5231130" cy="5339588"/>
            </a:xfrm>
            <a:custGeom>
              <a:avLst/>
              <a:gdLst/>
              <a:ahLst/>
              <a:cxnLst/>
              <a:rect l="l" t="t" r="r" b="b"/>
              <a:pathLst>
                <a:path w="5231130" h="5339588">
                  <a:moveTo>
                    <a:pt x="2763901" y="1074039"/>
                  </a:moveTo>
                  <a:lnTo>
                    <a:pt x="3565398" y="6604"/>
                  </a:lnTo>
                  <a:cubicBezTo>
                    <a:pt x="3568954" y="1905"/>
                    <a:pt x="3575177" y="0"/>
                    <a:pt x="3580765" y="2032"/>
                  </a:cubicBezTo>
                  <a:cubicBezTo>
                    <a:pt x="3586353" y="4064"/>
                    <a:pt x="3590036" y="9398"/>
                    <a:pt x="3589782" y="15367"/>
                  </a:cubicBezTo>
                  <a:lnTo>
                    <a:pt x="3525901" y="1435608"/>
                  </a:lnTo>
                  <a:lnTo>
                    <a:pt x="3512312" y="1434973"/>
                  </a:lnTo>
                  <a:lnTo>
                    <a:pt x="3504057" y="1424178"/>
                  </a:lnTo>
                  <a:lnTo>
                    <a:pt x="4342765" y="783717"/>
                  </a:lnTo>
                  <a:cubicBezTo>
                    <a:pt x="4347718" y="779907"/>
                    <a:pt x="4354703" y="780034"/>
                    <a:pt x="4359529" y="783971"/>
                  </a:cubicBezTo>
                  <a:cubicBezTo>
                    <a:pt x="4364355" y="787908"/>
                    <a:pt x="4365879" y="794639"/>
                    <a:pt x="4363212" y="800354"/>
                  </a:cubicBezTo>
                  <a:lnTo>
                    <a:pt x="3971417" y="1626362"/>
                  </a:lnTo>
                  <a:lnTo>
                    <a:pt x="3959225" y="1620520"/>
                  </a:lnTo>
                  <a:lnTo>
                    <a:pt x="3959479" y="1606931"/>
                  </a:lnTo>
                  <a:lnTo>
                    <a:pt x="5216652" y="1634744"/>
                  </a:lnTo>
                  <a:cubicBezTo>
                    <a:pt x="5222621" y="1634871"/>
                    <a:pt x="5227828" y="1638935"/>
                    <a:pt x="5229479" y="1644777"/>
                  </a:cubicBezTo>
                  <a:cubicBezTo>
                    <a:pt x="5231130" y="1650619"/>
                    <a:pt x="5228590" y="1656715"/>
                    <a:pt x="5223510" y="1659890"/>
                  </a:cubicBezTo>
                  <a:lnTo>
                    <a:pt x="4112006" y="2337689"/>
                  </a:lnTo>
                  <a:lnTo>
                    <a:pt x="4104894" y="2326132"/>
                  </a:lnTo>
                  <a:lnTo>
                    <a:pt x="4116197" y="2318639"/>
                  </a:lnTo>
                  <a:lnTo>
                    <a:pt x="4425696" y="2782824"/>
                  </a:lnTo>
                  <a:cubicBezTo>
                    <a:pt x="4427855" y="2785999"/>
                    <a:pt x="4428490" y="2789809"/>
                    <a:pt x="4427601" y="2793492"/>
                  </a:cubicBezTo>
                  <a:cubicBezTo>
                    <a:pt x="4426712" y="2797175"/>
                    <a:pt x="4424299" y="2800350"/>
                    <a:pt x="4420997" y="2802128"/>
                  </a:cubicBezTo>
                  <a:lnTo>
                    <a:pt x="3965702" y="3052953"/>
                  </a:lnTo>
                  <a:lnTo>
                    <a:pt x="3959225" y="3041142"/>
                  </a:lnTo>
                  <a:lnTo>
                    <a:pt x="3970147" y="3033141"/>
                  </a:lnTo>
                  <a:lnTo>
                    <a:pt x="4571492" y="3849878"/>
                  </a:lnTo>
                  <a:cubicBezTo>
                    <a:pt x="4574921" y="3854577"/>
                    <a:pt x="4575048" y="3860927"/>
                    <a:pt x="4571619" y="3865753"/>
                  </a:cubicBezTo>
                  <a:cubicBezTo>
                    <a:pt x="4568190" y="3870579"/>
                    <a:pt x="4562221" y="3872611"/>
                    <a:pt x="4556633" y="3870833"/>
                  </a:cubicBezTo>
                  <a:lnTo>
                    <a:pt x="3536188" y="3555619"/>
                  </a:lnTo>
                  <a:lnTo>
                    <a:pt x="3540125" y="3542665"/>
                  </a:lnTo>
                  <a:lnTo>
                    <a:pt x="3553587" y="3541395"/>
                  </a:lnTo>
                  <a:lnTo>
                    <a:pt x="3626358" y="4283837"/>
                  </a:lnTo>
                  <a:cubicBezTo>
                    <a:pt x="3626866" y="4288790"/>
                    <a:pt x="3624580" y="4293616"/>
                    <a:pt x="3620389" y="4296410"/>
                  </a:cubicBezTo>
                  <a:cubicBezTo>
                    <a:pt x="3616198" y="4299204"/>
                    <a:pt x="3610864" y="4299458"/>
                    <a:pt x="3606546" y="4297172"/>
                  </a:cubicBezTo>
                  <a:lnTo>
                    <a:pt x="2941320" y="3944366"/>
                  </a:lnTo>
                  <a:lnTo>
                    <a:pt x="2947670" y="3932428"/>
                  </a:lnTo>
                  <a:lnTo>
                    <a:pt x="2961005" y="3934968"/>
                  </a:lnTo>
                  <a:lnTo>
                    <a:pt x="2824226" y="4649597"/>
                  </a:lnTo>
                  <a:cubicBezTo>
                    <a:pt x="2823337" y="4654296"/>
                    <a:pt x="2819908" y="4658233"/>
                    <a:pt x="2815336" y="4659884"/>
                  </a:cubicBezTo>
                  <a:cubicBezTo>
                    <a:pt x="2810764" y="4661535"/>
                    <a:pt x="2805684" y="4660519"/>
                    <a:pt x="2802001" y="4657344"/>
                  </a:cubicBezTo>
                  <a:lnTo>
                    <a:pt x="2382901" y="4295394"/>
                  </a:lnTo>
                  <a:lnTo>
                    <a:pt x="2391791" y="4285107"/>
                  </a:lnTo>
                  <a:lnTo>
                    <a:pt x="2403983" y="4291076"/>
                  </a:lnTo>
                  <a:lnTo>
                    <a:pt x="2121662" y="4866894"/>
                  </a:lnTo>
                  <a:cubicBezTo>
                    <a:pt x="2119630" y="4871212"/>
                    <a:pt x="2115439" y="4874006"/>
                    <a:pt x="2110613" y="4874387"/>
                  </a:cubicBezTo>
                  <a:cubicBezTo>
                    <a:pt x="2105787" y="4874768"/>
                    <a:pt x="2101215" y="4872736"/>
                    <a:pt x="2098548" y="4868799"/>
                  </a:cubicBezTo>
                  <a:lnTo>
                    <a:pt x="1816100" y="4478655"/>
                  </a:lnTo>
                  <a:lnTo>
                    <a:pt x="1827022" y="4470654"/>
                  </a:lnTo>
                  <a:lnTo>
                    <a:pt x="1837944" y="4478655"/>
                  </a:lnTo>
                  <a:lnTo>
                    <a:pt x="1209294" y="5332984"/>
                  </a:lnTo>
                  <a:cubicBezTo>
                    <a:pt x="1205865" y="5337683"/>
                    <a:pt x="1199896" y="5339588"/>
                    <a:pt x="1194308" y="5337937"/>
                  </a:cubicBezTo>
                  <a:cubicBezTo>
                    <a:pt x="1188720" y="5336286"/>
                    <a:pt x="1184910" y="5331206"/>
                    <a:pt x="1184783" y="5325491"/>
                  </a:cubicBezTo>
                  <a:lnTo>
                    <a:pt x="1157859" y="4499483"/>
                  </a:lnTo>
                  <a:lnTo>
                    <a:pt x="1171448" y="4499102"/>
                  </a:lnTo>
                  <a:lnTo>
                    <a:pt x="1169797" y="4512564"/>
                  </a:lnTo>
                  <a:lnTo>
                    <a:pt x="322072" y="4410583"/>
                  </a:lnTo>
                  <a:cubicBezTo>
                    <a:pt x="317119" y="4409948"/>
                    <a:pt x="312928" y="4406773"/>
                    <a:pt x="311150" y="4402201"/>
                  </a:cubicBezTo>
                  <a:cubicBezTo>
                    <a:pt x="309372" y="4397629"/>
                    <a:pt x="310134" y="4392422"/>
                    <a:pt x="313182" y="4388612"/>
                  </a:cubicBezTo>
                  <a:lnTo>
                    <a:pt x="805688" y="3785108"/>
                  </a:lnTo>
                  <a:lnTo>
                    <a:pt x="816229" y="3793617"/>
                  </a:lnTo>
                  <a:lnTo>
                    <a:pt x="807974" y="3804412"/>
                  </a:lnTo>
                  <a:lnTo>
                    <a:pt x="5969" y="3191256"/>
                  </a:lnTo>
                  <a:cubicBezTo>
                    <a:pt x="2032" y="3188208"/>
                    <a:pt x="0" y="3183255"/>
                    <a:pt x="889" y="3178302"/>
                  </a:cubicBezTo>
                  <a:cubicBezTo>
                    <a:pt x="1778" y="3173349"/>
                    <a:pt x="5207" y="3169285"/>
                    <a:pt x="9906" y="3167634"/>
                  </a:cubicBezTo>
                  <a:lnTo>
                    <a:pt x="957580" y="2851658"/>
                  </a:lnTo>
                  <a:lnTo>
                    <a:pt x="961898" y="2864485"/>
                  </a:lnTo>
                  <a:lnTo>
                    <a:pt x="951357" y="2872994"/>
                  </a:lnTo>
                  <a:lnTo>
                    <a:pt x="285877" y="2056257"/>
                  </a:lnTo>
                  <a:cubicBezTo>
                    <a:pt x="282702" y="2052447"/>
                    <a:pt x="281940" y="2047113"/>
                    <a:pt x="283845" y="2042541"/>
                  </a:cubicBezTo>
                  <a:cubicBezTo>
                    <a:pt x="285750" y="2037969"/>
                    <a:pt x="289941" y="2034794"/>
                    <a:pt x="294894" y="2034159"/>
                  </a:cubicBezTo>
                  <a:lnTo>
                    <a:pt x="1306449" y="1922780"/>
                  </a:lnTo>
                  <a:lnTo>
                    <a:pt x="1307973" y="1936242"/>
                  </a:lnTo>
                  <a:lnTo>
                    <a:pt x="1294638" y="1938909"/>
                  </a:lnTo>
                  <a:lnTo>
                    <a:pt x="1085215" y="908558"/>
                  </a:lnTo>
                  <a:cubicBezTo>
                    <a:pt x="1084072" y="903097"/>
                    <a:pt x="1086358" y="897636"/>
                    <a:pt x="1091057" y="894588"/>
                  </a:cubicBezTo>
                  <a:cubicBezTo>
                    <a:pt x="1095756" y="891540"/>
                    <a:pt x="1101725" y="891667"/>
                    <a:pt x="1106297" y="894842"/>
                  </a:cubicBezTo>
                  <a:lnTo>
                    <a:pt x="2081276" y="1572641"/>
                  </a:lnTo>
                  <a:lnTo>
                    <a:pt x="2073529" y="1583817"/>
                  </a:lnTo>
                  <a:lnTo>
                    <a:pt x="2060448" y="1580515"/>
                  </a:lnTo>
                  <a:lnTo>
                    <a:pt x="2342515" y="475234"/>
                  </a:lnTo>
                  <a:cubicBezTo>
                    <a:pt x="2343785" y="470154"/>
                    <a:pt x="2347976" y="466217"/>
                    <a:pt x="2353183" y="465201"/>
                  </a:cubicBezTo>
                  <a:cubicBezTo>
                    <a:pt x="2358390" y="464185"/>
                    <a:pt x="2363724" y="466471"/>
                    <a:pt x="2366772" y="470789"/>
                  </a:cubicBezTo>
                  <a:lnTo>
                    <a:pt x="2785872" y="1074293"/>
                  </a:lnTo>
                  <a:lnTo>
                    <a:pt x="2774696" y="1082040"/>
                  </a:lnTo>
                  <a:lnTo>
                    <a:pt x="2763901" y="1073912"/>
                  </a:lnTo>
                  <a:moveTo>
                    <a:pt x="2785618" y="1090168"/>
                  </a:moveTo>
                  <a:cubicBezTo>
                    <a:pt x="2782951" y="1093597"/>
                    <a:pt x="2778887" y="1095629"/>
                    <a:pt x="2774569" y="1095629"/>
                  </a:cubicBezTo>
                  <a:cubicBezTo>
                    <a:pt x="2770251" y="1095629"/>
                    <a:pt x="2766187" y="1093343"/>
                    <a:pt x="2763647" y="1089787"/>
                  </a:cubicBezTo>
                  <a:lnTo>
                    <a:pt x="2344547" y="486283"/>
                  </a:lnTo>
                  <a:lnTo>
                    <a:pt x="2355723" y="478536"/>
                  </a:lnTo>
                  <a:lnTo>
                    <a:pt x="2368804" y="481838"/>
                  </a:lnTo>
                  <a:lnTo>
                    <a:pt x="2086483" y="1586865"/>
                  </a:lnTo>
                  <a:cubicBezTo>
                    <a:pt x="2085340" y="1591183"/>
                    <a:pt x="2082292" y="1594612"/>
                    <a:pt x="2078101" y="1596263"/>
                  </a:cubicBezTo>
                  <a:cubicBezTo>
                    <a:pt x="2073910" y="1597914"/>
                    <a:pt x="2069338" y="1597279"/>
                    <a:pt x="2065655" y="1594739"/>
                  </a:cubicBezTo>
                  <a:lnTo>
                    <a:pt x="1090676" y="917067"/>
                  </a:lnTo>
                  <a:lnTo>
                    <a:pt x="1098423" y="905891"/>
                  </a:lnTo>
                  <a:lnTo>
                    <a:pt x="1111758" y="903224"/>
                  </a:lnTo>
                  <a:lnTo>
                    <a:pt x="1321308" y="1933829"/>
                  </a:lnTo>
                  <a:cubicBezTo>
                    <a:pt x="1322070" y="1937512"/>
                    <a:pt x="1321181" y="1941449"/>
                    <a:pt x="1319022" y="1944497"/>
                  </a:cubicBezTo>
                  <a:cubicBezTo>
                    <a:pt x="1316863" y="1947545"/>
                    <a:pt x="1313307" y="1949577"/>
                    <a:pt x="1309624" y="1949958"/>
                  </a:cubicBezTo>
                  <a:lnTo>
                    <a:pt x="298069" y="2061337"/>
                  </a:lnTo>
                  <a:lnTo>
                    <a:pt x="296545" y="2047875"/>
                  </a:lnTo>
                  <a:lnTo>
                    <a:pt x="307086" y="2039366"/>
                  </a:lnTo>
                  <a:lnTo>
                    <a:pt x="972566" y="2856103"/>
                  </a:lnTo>
                  <a:cubicBezTo>
                    <a:pt x="975360" y="2859532"/>
                    <a:pt x="976376" y="2864104"/>
                    <a:pt x="975106" y="2868422"/>
                  </a:cubicBezTo>
                  <a:cubicBezTo>
                    <a:pt x="973836" y="2872740"/>
                    <a:pt x="970661" y="2876042"/>
                    <a:pt x="966343" y="2877439"/>
                  </a:cubicBezTo>
                  <a:lnTo>
                    <a:pt x="18415" y="3193288"/>
                  </a:lnTo>
                  <a:lnTo>
                    <a:pt x="14097" y="3180461"/>
                  </a:lnTo>
                  <a:lnTo>
                    <a:pt x="22352" y="3169666"/>
                  </a:lnTo>
                  <a:lnTo>
                    <a:pt x="824357" y="3782568"/>
                  </a:lnTo>
                  <a:cubicBezTo>
                    <a:pt x="827278" y="3784854"/>
                    <a:pt x="829183" y="3788156"/>
                    <a:pt x="829564" y="3791712"/>
                  </a:cubicBezTo>
                  <a:cubicBezTo>
                    <a:pt x="829945" y="3795268"/>
                    <a:pt x="828929" y="3799078"/>
                    <a:pt x="826643" y="3801872"/>
                  </a:cubicBezTo>
                  <a:lnTo>
                    <a:pt x="334137" y="4405503"/>
                  </a:lnTo>
                  <a:lnTo>
                    <a:pt x="323596" y="4396994"/>
                  </a:lnTo>
                  <a:lnTo>
                    <a:pt x="325247" y="4383532"/>
                  </a:lnTo>
                  <a:lnTo>
                    <a:pt x="1172972" y="4485513"/>
                  </a:lnTo>
                  <a:cubicBezTo>
                    <a:pt x="1179576" y="4486275"/>
                    <a:pt x="1184656" y="4491863"/>
                    <a:pt x="1184910" y="4498467"/>
                  </a:cubicBezTo>
                  <a:lnTo>
                    <a:pt x="1211834" y="5324475"/>
                  </a:lnTo>
                  <a:lnTo>
                    <a:pt x="1198245" y="5324856"/>
                  </a:lnTo>
                  <a:lnTo>
                    <a:pt x="1187323" y="5316855"/>
                  </a:lnTo>
                  <a:lnTo>
                    <a:pt x="1815973" y="4462526"/>
                  </a:lnTo>
                  <a:cubicBezTo>
                    <a:pt x="1818513" y="4459097"/>
                    <a:pt x="1822577" y="4456938"/>
                    <a:pt x="1826895" y="4457065"/>
                  </a:cubicBezTo>
                  <a:cubicBezTo>
                    <a:pt x="1831213" y="4457192"/>
                    <a:pt x="1835277" y="4459224"/>
                    <a:pt x="1837817" y="4462653"/>
                  </a:cubicBezTo>
                  <a:lnTo>
                    <a:pt x="2120265" y="4852797"/>
                  </a:lnTo>
                  <a:lnTo>
                    <a:pt x="2109343" y="4860798"/>
                  </a:lnTo>
                  <a:lnTo>
                    <a:pt x="2097151" y="4854829"/>
                  </a:lnTo>
                  <a:lnTo>
                    <a:pt x="2379472" y="4279011"/>
                  </a:lnTo>
                  <a:cubicBezTo>
                    <a:pt x="2381377" y="4275201"/>
                    <a:pt x="2384806" y="4272534"/>
                    <a:pt x="2388870" y="4271645"/>
                  </a:cubicBezTo>
                  <a:cubicBezTo>
                    <a:pt x="2392934" y="4270756"/>
                    <a:pt x="2397252" y="4271899"/>
                    <a:pt x="2400427" y="4274693"/>
                  </a:cubicBezTo>
                  <a:lnTo>
                    <a:pt x="2819527" y="4636643"/>
                  </a:lnTo>
                  <a:lnTo>
                    <a:pt x="2810637" y="4646930"/>
                  </a:lnTo>
                  <a:lnTo>
                    <a:pt x="2797302" y="4644390"/>
                  </a:lnTo>
                  <a:lnTo>
                    <a:pt x="2934335" y="3929761"/>
                  </a:lnTo>
                  <a:cubicBezTo>
                    <a:pt x="2935097" y="3925570"/>
                    <a:pt x="2937891" y="3922014"/>
                    <a:pt x="2941828" y="3920109"/>
                  </a:cubicBezTo>
                  <a:cubicBezTo>
                    <a:pt x="2945765" y="3918204"/>
                    <a:pt x="2950210" y="3918331"/>
                    <a:pt x="2954020" y="3920363"/>
                  </a:cubicBezTo>
                  <a:lnTo>
                    <a:pt x="3619246" y="4273169"/>
                  </a:lnTo>
                  <a:lnTo>
                    <a:pt x="3612896" y="4285107"/>
                  </a:lnTo>
                  <a:lnTo>
                    <a:pt x="3599434" y="4286377"/>
                  </a:lnTo>
                  <a:lnTo>
                    <a:pt x="3526663" y="3543935"/>
                  </a:lnTo>
                  <a:cubicBezTo>
                    <a:pt x="3526282" y="3539363"/>
                    <a:pt x="3528060" y="3535045"/>
                    <a:pt x="3531616" y="3532124"/>
                  </a:cubicBezTo>
                  <a:cubicBezTo>
                    <a:pt x="3535172" y="3529203"/>
                    <a:pt x="3539871" y="3528314"/>
                    <a:pt x="3544189" y="3529711"/>
                  </a:cubicBezTo>
                  <a:lnTo>
                    <a:pt x="4564634" y="3844925"/>
                  </a:lnTo>
                  <a:lnTo>
                    <a:pt x="4560697" y="3857879"/>
                  </a:lnTo>
                  <a:lnTo>
                    <a:pt x="4549775" y="3865880"/>
                  </a:lnTo>
                  <a:lnTo>
                    <a:pt x="3948303" y="3049143"/>
                  </a:lnTo>
                  <a:cubicBezTo>
                    <a:pt x="3946017" y="3045968"/>
                    <a:pt x="3945128" y="3042031"/>
                    <a:pt x="3946017" y="3038221"/>
                  </a:cubicBezTo>
                  <a:cubicBezTo>
                    <a:pt x="3946906" y="3034411"/>
                    <a:pt x="3949319" y="3031109"/>
                    <a:pt x="3952748" y="3029204"/>
                  </a:cubicBezTo>
                  <a:lnTo>
                    <a:pt x="4407916" y="2778379"/>
                  </a:lnTo>
                  <a:lnTo>
                    <a:pt x="4414393" y="2790190"/>
                  </a:lnTo>
                  <a:lnTo>
                    <a:pt x="4403090" y="2797683"/>
                  </a:lnTo>
                  <a:lnTo>
                    <a:pt x="4093591" y="2333498"/>
                  </a:lnTo>
                  <a:cubicBezTo>
                    <a:pt x="4091559" y="2330450"/>
                    <a:pt x="4090797" y="2326640"/>
                    <a:pt x="4091686" y="2323084"/>
                  </a:cubicBezTo>
                  <a:cubicBezTo>
                    <a:pt x="4092575" y="2319528"/>
                    <a:pt x="4094734" y="2316353"/>
                    <a:pt x="4097909" y="2314448"/>
                  </a:cubicBezTo>
                  <a:lnTo>
                    <a:pt x="5209413" y="1636649"/>
                  </a:lnTo>
                  <a:lnTo>
                    <a:pt x="5216525" y="1648206"/>
                  </a:lnTo>
                  <a:lnTo>
                    <a:pt x="5216271" y="1661795"/>
                  </a:lnTo>
                  <a:lnTo>
                    <a:pt x="3959098" y="1633982"/>
                  </a:lnTo>
                  <a:cubicBezTo>
                    <a:pt x="3954526" y="1633855"/>
                    <a:pt x="3950335" y="1631442"/>
                    <a:pt x="3947922" y="1627505"/>
                  </a:cubicBezTo>
                  <a:cubicBezTo>
                    <a:pt x="3945509" y="1623568"/>
                    <a:pt x="3945255" y="1618742"/>
                    <a:pt x="3947160" y="1614551"/>
                  </a:cubicBezTo>
                  <a:lnTo>
                    <a:pt x="4338955" y="788543"/>
                  </a:lnTo>
                  <a:lnTo>
                    <a:pt x="4351147" y="794385"/>
                  </a:lnTo>
                  <a:lnTo>
                    <a:pt x="4359402" y="805180"/>
                  </a:lnTo>
                  <a:lnTo>
                    <a:pt x="3520821" y="1445641"/>
                  </a:lnTo>
                  <a:cubicBezTo>
                    <a:pt x="3516630" y="1448816"/>
                    <a:pt x="3511042" y="1449324"/>
                    <a:pt x="3506343" y="1446911"/>
                  </a:cubicBezTo>
                  <a:cubicBezTo>
                    <a:pt x="3501644" y="1444498"/>
                    <a:pt x="3498850" y="1439545"/>
                    <a:pt x="3499104" y="1434338"/>
                  </a:cubicBezTo>
                  <a:lnTo>
                    <a:pt x="3562731" y="14097"/>
                  </a:lnTo>
                  <a:lnTo>
                    <a:pt x="3576320" y="14732"/>
                  </a:lnTo>
                  <a:lnTo>
                    <a:pt x="3587115" y="22860"/>
                  </a:lnTo>
                  <a:lnTo>
                    <a:pt x="2785618" y="1090295"/>
                  </a:lnTo>
                  <a:close/>
                </a:path>
              </a:pathLst>
            </a:custGeom>
            <a:solidFill>
              <a:srgbClr val="000000"/>
            </a:solidFill>
          </p:spPr>
          <p:txBody>
            <a:bodyPr/>
            <a:lstStyle/>
            <a:p>
              <a:endParaRPr lang="en-US">
                <a:latin typeface="Calibri" panose="020F0502020204030204" pitchFamily="34" charset="0"/>
                <a:cs typeface="Calibri" panose="020F0502020204030204" pitchFamily="34" charset="0"/>
              </a:endParaRPr>
            </a:p>
          </p:txBody>
        </p:sp>
        <p:sp>
          <p:nvSpPr>
            <p:cNvPr id="24" name="TextBox 21">
              <a:extLst>
                <a:ext uri="{FF2B5EF4-FFF2-40B4-BE49-F238E27FC236}">
                  <a16:creationId xmlns:a16="http://schemas.microsoft.com/office/drawing/2014/main" id="{43ABFF62-120D-7298-6801-A88EFE666A65}"/>
                </a:ext>
              </a:extLst>
            </p:cNvPr>
            <p:cNvSpPr txBox="1"/>
            <p:nvPr/>
          </p:nvSpPr>
          <p:spPr>
            <a:xfrm>
              <a:off x="0" y="0"/>
              <a:ext cx="5229275" cy="5337387"/>
            </a:xfrm>
            <a:prstGeom prst="rect">
              <a:avLst/>
            </a:prstGeom>
          </p:spPr>
          <p:txBody>
            <a:bodyPr lIns="47625" tIns="47625" rIns="47625" bIns="47625" rtlCol="0" anchor="ctr"/>
            <a:lstStyle/>
            <a:p>
              <a:pPr algn="ctr">
                <a:lnSpc>
                  <a:spcPts val="2879"/>
                </a:lnSpc>
              </a:pPr>
              <a:endParaRPr sz="1688" dirty="0">
                <a:latin typeface="Calibri" panose="020F0502020204030204" pitchFamily="34" charset="0"/>
                <a:cs typeface="Calibri" panose="020F0502020204030204" pitchFamily="34" charset="0"/>
              </a:endParaRPr>
            </a:p>
            <a:p>
              <a:pPr algn="ctr">
                <a:lnSpc>
                  <a:spcPts val="2879"/>
                </a:lnSpc>
              </a:pPr>
              <a:r>
                <a:rPr lang="en-US" sz="2399" spc="14" dirty="0">
                  <a:solidFill>
                    <a:srgbClr val="FFFFFF"/>
                  </a:solidFill>
                  <a:latin typeface="Calibri" panose="020F0502020204030204" pitchFamily="34" charset="0"/>
                  <a:cs typeface="Calibri" panose="020F0502020204030204" pitchFamily="34" charset="0"/>
                </a:rPr>
                <a:t>Heart attack</a:t>
              </a:r>
              <a:br>
                <a:rPr lang="en-US" sz="2399" spc="14" dirty="0">
                  <a:solidFill>
                    <a:srgbClr val="FFFFFF"/>
                  </a:solidFill>
                  <a:latin typeface="Calibri" panose="020F0502020204030204" pitchFamily="34" charset="0"/>
                  <a:cs typeface="Calibri" panose="020F0502020204030204" pitchFamily="34" charset="0"/>
                </a:rPr>
              </a:br>
              <a:r>
                <a:rPr lang="en-US" sz="2399" spc="14" dirty="0">
                  <a:solidFill>
                    <a:srgbClr val="FFFFFF"/>
                  </a:solidFill>
                  <a:latin typeface="Calibri" panose="020F0502020204030204" pitchFamily="34" charset="0"/>
                  <a:cs typeface="Calibri" panose="020F0502020204030204" pitchFamily="34" charset="0"/>
                </a:rPr>
                <a:t>stroke</a:t>
              </a:r>
            </a:p>
          </p:txBody>
        </p:sp>
      </p:grpSp>
      <p:grpSp>
        <p:nvGrpSpPr>
          <p:cNvPr id="25" name="Group 22">
            <a:extLst>
              <a:ext uri="{FF2B5EF4-FFF2-40B4-BE49-F238E27FC236}">
                <a16:creationId xmlns:a16="http://schemas.microsoft.com/office/drawing/2014/main" id="{6099452F-5AFE-A999-FEBC-E29BC8FF4E8C}"/>
              </a:ext>
            </a:extLst>
          </p:cNvPr>
          <p:cNvGrpSpPr/>
          <p:nvPr/>
        </p:nvGrpSpPr>
        <p:grpSpPr>
          <a:xfrm>
            <a:off x="6895612" y="2044937"/>
            <a:ext cx="2300362" cy="1054956"/>
            <a:chOff x="0" y="0"/>
            <a:chExt cx="3514307" cy="1420245"/>
          </a:xfrm>
        </p:grpSpPr>
        <p:sp>
          <p:nvSpPr>
            <p:cNvPr id="26" name="Freeform 23">
              <a:extLst>
                <a:ext uri="{FF2B5EF4-FFF2-40B4-BE49-F238E27FC236}">
                  <a16:creationId xmlns:a16="http://schemas.microsoft.com/office/drawing/2014/main" id="{589F1964-2CDE-1D95-756C-793B454BCD94}"/>
                </a:ext>
              </a:extLst>
            </p:cNvPr>
            <p:cNvSpPr/>
            <p:nvPr/>
          </p:nvSpPr>
          <p:spPr>
            <a:xfrm>
              <a:off x="1509776" y="13589"/>
              <a:ext cx="1943354" cy="1393063"/>
            </a:xfrm>
            <a:custGeom>
              <a:avLst/>
              <a:gdLst/>
              <a:ahLst/>
              <a:cxnLst/>
              <a:rect l="l" t="t" r="r" b="b"/>
              <a:pathLst>
                <a:path w="1943354" h="1393063">
                  <a:moveTo>
                    <a:pt x="1672336" y="1393063"/>
                  </a:moveTo>
                  <a:lnTo>
                    <a:pt x="1306322" y="1044829"/>
                  </a:lnTo>
                  <a:lnTo>
                    <a:pt x="1448689" y="1044829"/>
                  </a:lnTo>
                  <a:cubicBezTo>
                    <a:pt x="1278128" y="429768"/>
                    <a:pt x="682244" y="0"/>
                    <a:pt x="0" y="0"/>
                  </a:cubicBezTo>
                  <a:lnTo>
                    <a:pt x="352298" y="0"/>
                  </a:lnTo>
                  <a:cubicBezTo>
                    <a:pt x="1034542" y="0"/>
                    <a:pt x="1630426" y="429768"/>
                    <a:pt x="1800987" y="1044829"/>
                  </a:cubicBezTo>
                  <a:lnTo>
                    <a:pt x="1943354" y="1044829"/>
                  </a:lnTo>
                  <a:close/>
                </a:path>
              </a:pathLst>
            </a:custGeom>
            <a:solidFill>
              <a:srgbClr val="808080"/>
            </a:solidFill>
          </p:spPr>
          <p:txBody>
            <a:bodyPr/>
            <a:lstStyle/>
            <a:p>
              <a:endParaRPr lang="en-US">
                <a:latin typeface="Calibri" panose="020F0502020204030204" pitchFamily="34" charset="0"/>
                <a:cs typeface="Calibri" panose="020F0502020204030204" pitchFamily="34" charset="0"/>
              </a:endParaRPr>
            </a:p>
          </p:txBody>
        </p:sp>
        <p:sp>
          <p:nvSpPr>
            <p:cNvPr id="27" name="Freeform 24">
              <a:extLst>
                <a:ext uri="{FF2B5EF4-FFF2-40B4-BE49-F238E27FC236}">
                  <a16:creationId xmlns:a16="http://schemas.microsoft.com/office/drawing/2014/main" id="{97811C68-4CD1-EB95-22A8-E274025D5F70}"/>
                </a:ext>
              </a:extLst>
            </p:cNvPr>
            <p:cNvSpPr/>
            <p:nvPr/>
          </p:nvSpPr>
          <p:spPr>
            <a:xfrm>
              <a:off x="13589" y="-23622"/>
              <a:ext cx="1672336" cy="1430274"/>
            </a:xfrm>
            <a:custGeom>
              <a:avLst/>
              <a:gdLst/>
              <a:ahLst/>
              <a:cxnLst/>
              <a:rect l="l" t="t" r="r" b="b"/>
              <a:pathLst>
                <a:path w="1672336" h="1430274">
                  <a:moveTo>
                    <a:pt x="1672336" y="46863"/>
                  </a:moveTo>
                  <a:cubicBezTo>
                    <a:pt x="919480" y="129921"/>
                    <a:pt x="352298" y="724408"/>
                    <a:pt x="352298" y="1430274"/>
                  </a:cubicBezTo>
                  <a:lnTo>
                    <a:pt x="0" y="1430274"/>
                  </a:lnTo>
                  <a:cubicBezTo>
                    <a:pt x="0" y="1032256"/>
                    <a:pt x="182880" y="653161"/>
                    <a:pt x="502412" y="388747"/>
                  </a:cubicBezTo>
                  <a:cubicBezTo>
                    <a:pt x="821944" y="124333"/>
                    <a:pt x="1247775" y="0"/>
                    <a:pt x="1672336" y="46863"/>
                  </a:cubicBezTo>
                  <a:close/>
                </a:path>
              </a:pathLst>
            </a:custGeom>
            <a:solidFill>
              <a:srgbClr val="666666"/>
            </a:solidFill>
          </p:spPr>
          <p:txBody>
            <a:bodyPr/>
            <a:lstStyle/>
            <a:p>
              <a:endParaRPr lang="en-US">
                <a:latin typeface="Calibri" panose="020F0502020204030204" pitchFamily="34" charset="0"/>
                <a:cs typeface="Calibri" panose="020F0502020204030204" pitchFamily="34" charset="0"/>
              </a:endParaRPr>
            </a:p>
          </p:txBody>
        </p:sp>
        <p:sp>
          <p:nvSpPr>
            <p:cNvPr id="28" name="Freeform 25">
              <a:extLst>
                <a:ext uri="{FF2B5EF4-FFF2-40B4-BE49-F238E27FC236}">
                  <a16:creationId xmlns:a16="http://schemas.microsoft.com/office/drawing/2014/main" id="{DE1652D6-48EC-D289-46B5-9BEAA01D0576}"/>
                </a:ext>
              </a:extLst>
            </p:cNvPr>
            <p:cNvSpPr/>
            <p:nvPr/>
          </p:nvSpPr>
          <p:spPr>
            <a:xfrm>
              <a:off x="13589" y="13462"/>
              <a:ext cx="3439541" cy="1393190"/>
            </a:xfrm>
            <a:custGeom>
              <a:avLst/>
              <a:gdLst/>
              <a:ahLst/>
              <a:cxnLst/>
              <a:rect l="l" t="t" r="r" b="b"/>
              <a:pathLst>
                <a:path w="3439541" h="1393190">
                  <a:moveTo>
                    <a:pt x="1672336" y="9779"/>
                  </a:moveTo>
                  <a:cubicBezTo>
                    <a:pt x="919480" y="92837"/>
                    <a:pt x="352298" y="687324"/>
                    <a:pt x="352298" y="1393190"/>
                  </a:cubicBezTo>
                  <a:lnTo>
                    <a:pt x="0" y="1393190"/>
                  </a:lnTo>
                  <a:cubicBezTo>
                    <a:pt x="0" y="623824"/>
                    <a:pt x="669925" y="0"/>
                    <a:pt x="1496187" y="0"/>
                  </a:cubicBezTo>
                  <a:lnTo>
                    <a:pt x="1848485" y="0"/>
                  </a:lnTo>
                  <a:cubicBezTo>
                    <a:pt x="2530729" y="0"/>
                    <a:pt x="3126613" y="429768"/>
                    <a:pt x="3297174" y="1044829"/>
                  </a:cubicBezTo>
                  <a:lnTo>
                    <a:pt x="3439541" y="1044829"/>
                  </a:lnTo>
                  <a:lnTo>
                    <a:pt x="3168523" y="1393063"/>
                  </a:lnTo>
                  <a:lnTo>
                    <a:pt x="2802382" y="1044829"/>
                  </a:lnTo>
                  <a:lnTo>
                    <a:pt x="2944749" y="1044829"/>
                  </a:lnTo>
                  <a:cubicBezTo>
                    <a:pt x="2774315" y="429895"/>
                    <a:pt x="2178431" y="127"/>
                    <a:pt x="1496187" y="127"/>
                  </a:cubicBezTo>
                </a:path>
              </a:pathLst>
            </a:custGeom>
            <a:solidFill>
              <a:srgbClr val="000000">
                <a:alpha val="0"/>
              </a:srgbClr>
            </a:solidFill>
          </p:spPr>
          <p:txBody>
            <a:bodyPr/>
            <a:lstStyle/>
            <a:p>
              <a:endParaRPr lang="en-US">
                <a:latin typeface="Calibri" panose="020F0502020204030204" pitchFamily="34" charset="0"/>
                <a:cs typeface="Calibri" panose="020F0502020204030204" pitchFamily="34" charset="0"/>
              </a:endParaRPr>
            </a:p>
          </p:txBody>
        </p:sp>
        <p:sp>
          <p:nvSpPr>
            <p:cNvPr id="29" name="Freeform 26">
              <a:extLst>
                <a:ext uri="{FF2B5EF4-FFF2-40B4-BE49-F238E27FC236}">
                  <a16:creationId xmlns:a16="http://schemas.microsoft.com/office/drawing/2014/main" id="{750C15F9-62BF-4B0B-0EE1-A74AD05EF671}"/>
                </a:ext>
              </a:extLst>
            </p:cNvPr>
            <p:cNvSpPr/>
            <p:nvPr/>
          </p:nvSpPr>
          <p:spPr>
            <a:xfrm>
              <a:off x="1496187" y="0"/>
              <a:ext cx="1971421" cy="1420368"/>
            </a:xfrm>
            <a:custGeom>
              <a:avLst/>
              <a:gdLst/>
              <a:ahLst/>
              <a:cxnLst/>
              <a:rect l="l" t="t" r="r" b="b"/>
              <a:pathLst>
                <a:path w="1971421" h="1420368">
                  <a:moveTo>
                    <a:pt x="1676654" y="1416558"/>
                  </a:moveTo>
                  <a:lnTo>
                    <a:pt x="1310513" y="1068197"/>
                  </a:lnTo>
                  <a:cubicBezTo>
                    <a:pt x="1306449" y="1064387"/>
                    <a:pt x="1305179" y="1058545"/>
                    <a:pt x="1307211" y="1053338"/>
                  </a:cubicBezTo>
                  <a:cubicBezTo>
                    <a:pt x="1309243" y="1048131"/>
                    <a:pt x="1314196" y="1044829"/>
                    <a:pt x="1319784" y="1044829"/>
                  </a:cubicBezTo>
                  <a:lnTo>
                    <a:pt x="1462151" y="1044829"/>
                  </a:lnTo>
                  <a:lnTo>
                    <a:pt x="1462151" y="1058418"/>
                  </a:lnTo>
                  <a:lnTo>
                    <a:pt x="1448562" y="1058418"/>
                  </a:lnTo>
                  <a:lnTo>
                    <a:pt x="1462151" y="1058418"/>
                  </a:lnTo>
                  <a:lnTo>
                    <a:pt x="1449070" y="1062101"/>
                  </a:lnTo>
                  <a:cubicBezTo>
                    <a:pt x="1280414" y="453390"/>
                    <a:pt x="690372" y="27051"/>
                    <a:pt x="13589" y="27051"/>
                  </a:cubicBezTo>
                  <a:lnTo>
                    <a:pt x="13589" y="13589"/>
                  </a:lnTo>
                  <a:lnTo>
                    <a:pt x="13589" y="0"/>
                  </a:lnTo>
                  <a:lnTo>
                    <a:pt x="365887" y="0"/>
                  </a:lnTo>
                  <a:lnTo>
                    <a:pt x="365887" y="13589"/>
                  </a:lnTo>
                  <a:lnTo>
                    <a:pt x="365887" y="0"/>
                  </a:lnTo>
                  <a:lnTo>
                    <a:pt x="365887" y="13589"/>
                  </a:lnTo>
                  <a:lnTo>
                    <a:pt x="365887" y="0"/>
                  </a:lnTo>
                  <a:cubicBezTo>
                    <a:pt x="1053719" y="0"/>
                    <a:pt x="1655318" y="433324"/>
                    <a:pt x="1827657" y="1054735"/>
                  </a:cubicBezTo>
                  <a:lnTo>
                    <a:pt x="1814576" y="1058418"/>
                  </a:lnTo>
                  <a:lnTo>
                    <a:pt x="1814576" y="1044829"/>
                  </a:lnTo>
                  <a:lnTo>
                    <a:pt x="1956943" y="1044829"/>
                  </a:lnTo>
                  <a:cubicBezTo>
                    <a:pt x="1962150" y="1044829"/>
                    <a:pt x="1966849" y="1047750"/>
                    <a:pt x="1969135" y="1052449"/>
                  </a:cubicBezTo>
                  <a:cubicBezTo>
                    <a:pt x="1971421" y="1057148"/>
                    <a:pt x="1970786" y="1062609"/>
                    <a:pt x="1967611" y="1066673"/>
                  </a:cubicBezTo>
                  <a:lnTo>
                    <a:pt x="1696593" y="1414907"/>
                  </a:lnTo>
                  <a:cubicBezTo>
                    <a:pt x="1694180" y="1417955"/>
                    <a:pt x="1690751" y="1419860"/>
                    <a:pt x="1686941" y="1420114"/>
                  </a:cubicBezTo>
                  <a:cubicBezTo>
                    <a:pt x="1683131" y="1420368"/>
                    <a:pt x="1679321" y="1419098"/>
                    <a:pt x="1676654" y="1416431"/>
                  </a:cubicBezTo>
                  <a:moveTo>
                    <a:pt x="1695323" y="1396746"/>
                  </a:moveTo>
                  <a:lnTo>
                    <a:pt x="1685925" y="1406525"/>
                  </a:lnTo>
                  <a:lnTo>
                    <a:pt x="1675257" y="1398143"/>
                  </a:lnTo>
                  <a:lnTo>
                    <a:pt x="1946275" y="1049909"/>
                  </a:lnTo>
                  <a:lnTo>
                    <a:pt x="1956943" y="1058291"/>
                  </a:lnTo>
                  <a:lnTo>
                    <a:pt x="1956943" y="1071880"/>
                  </a:lnTo>
                  <a:lnTo>
                    <a:pt x="1814576" y="1071880"/>
                  </a:lnTo>
                  <a:cubicBezTo>
                    <a:pt x="1808480" y="1071880"/>
                    <a:pt x="1803146" y="1067816"/>
                    <a:pt x="1801495" y="1061974"/>
                  </a:cubicBezTo>
                  <a:cubicBezTo>
                    <a:pt x="1632839" y="453390"/>
                    <a:pt x="1042670" y="27051"/>
                    <a:pt x="365887" y="27051"/>
                  </a:cubicBezTo>
                  <a:lnTo>
                    <a:pt x="13589" y="27051"/>
                  </a:lnTo>
                  <a:cubicBezTo>
                    <a:pt x="6096" y="27051"/>
                    <a:pt x="0" y="20955"/>
                    <a:pt x="0" y="13462"/>
                  </a:cubicBezTo>
                  <a:cubicBezTo>
                    <a:pt x="0" y="5969"/>
                    <a:pt x="6096" y="0"/>
                    <a:pt x="13589" y="0"/>
                  </a:cubicBezTo>
                  <a:cubicBezTo>
                    <a:pt x="701421" y="0"/>
                    <a:pt x="1303020" y="433324"/>
                    <a:pt x="1475359" y="1054735"/>
                  </a:cubicBezTo>
                  <a:cubicBezTo>
                    <a:pt x="1475740" y="1055878"/>
                    <a:pt x="1475867" y="1057148"/>
                    <a:pt x="1475867" y="1058418"/>
                  </a:cubicBezTo>
                  <a:cubicBezTo>
                    <a:pt x="1475867" y="1065911"/>
                    <a:pt x="1469771" y="1072007"/>
                    <a:pt x="1462278" y="1072007"/>
                  </a:cubicBezTo>
                  <a:lnTo>
                    <a:pt x="1319911" y="1072007"/>
                  </a:lnTo>
                  <a:lnTo>
                    <a:pt x="1319911" y="1058418"/>
                  </a:lnTo>
                  <a:lnTo>
                    <a:pt x="1329309" y="1048639"/>
                  </a:lnTo>
                  <a:lnTo>
                    <a:pt x="1695450" y="1396873"/>
                  </a:lnTo>
                  <a:close/>
                </a:path>
              </a:pathLst>
            </a:custGeom>
            <a:solidFill>
              <a:srgbClr val="000000"/>
            </a:solidFill>
          </p:spPr>
          <p:txBody>
            <a:bodyPr/>
            <a:lstStyle/>
            <a:p>
              <a:endParaRPr lang="en-US">
                <a:latin typeface="Calibri" panose="020F0502020204030204" pitchFamily="34" charset="0"/>
                <a:cs typeface="Calibri" panose="020F0502020204030204" pitchFamily="34" charset="0"/>
              </a:endParaRPr>
            </a:p>
          </p:txBody>
        </p:sp>
        <p:sp>
          <p:nvSpPr>
            <p:cNvPr id="30" name="Freeform 27">
              <a:extLst>
                <a:ext uri="{FF2B5EF4-FFF2-40B4-BE49-F238E27FC236}">
                  <a16:creationId xmlns:a16="http://schemas.microsoft.com/office/drawing/2014/main" id="{3E59FC6A-C879-4E8E-93AE-9BEA93ABE790}"/>
                </a:ext>
              </a:extLst>
            </p:cNvPr>
            <p:cNvSpPr/>
            <p:nvPr/>
          </p:nvSpPr>
          <p:spPr>
            <a:xfrm>
              <a:off x="0" y="-37465"/>
              <a:ext cx="1699895" cy="1457579"/>
            </a:xfrm>
            <a:custGeom>
              <a:avLst/>
              <a:gdLst/>
              <a:ahLst/>
              <a:cxnLst/>
              <a:rect l="l" t="t" r="r" b="b"/>
              <a:pathLst>
                <a:path w="1699895" h="1457579">
                  <a:moveTo>
                    <a:pt x="1688719" y="73914"/>
                  </a:moveTo>
                  <a:lnTo>
                    <a:pt x="1687449" y="74168"/>
                  </a:lnTo>
                  <a:cubicBezTo>
                    <a:pt x="940562" y="156591"/>
                    <a:pt x="379476" y="745871"/>
                    <a:pt x="379476" y="1444117"/>
                  </a:cubicBezTo>
                  <a:cubicBezTo>
                    <a:pt x="379476" y="1447673"/>
                    <a:pt x="378079" y="1451102"/>
                    <a:pt x="375539" y="1453642"/>
                  </a:cubicBezTo>
                  <a:cubicBezTo>
                    <a:pt x="372999" y="1456182"/>
                    <a:pt x="369570" y="1457579"/>
                    <a:pt x="366014" y="1457579"/>
                  </a:cubicBezTo>
                  <a:lnTo>
                    <a:pt x="13589" y="1457579"/>
                  </a:lnTo>
                  <a:cubicBezTo>
                    <a:pt x="6096" y="1457579"/>
                    <a:pt x="0" y="1451483"/>
                    <a:pt x="0" y="1443990"/>
                  </a:cubicBezTo>
                  <a:cubicBezTo>
                    <a:pt x="0" y="1041908"/>
                    <a:pt x="184785" y="659130"/>
                    <a:pt x="507365" y="392303"/>
                  </a:cubicBezTo>
                  <a:cubicBezTo>
                    <a:pt x="829945" y="125476"/>
                    <a:pt x="1259332" y="0"/>
                    <a:pt x="1687449" y="47244"/>
                  </a:cubicBezTo>
                  <a:cubicBezTo>
                    <a:pt x="1694561" y="48006"/>
                    <a:pt x="1699895" y="54229"/>
                    <a:pt x="1699514" y="61468"/>
                  </a:cubicBezTo>
                  <a:cubicBezTo>
                    <a:pt x="1699133" y="68707"/>
                    <a:pt x="1693164" y="74295"/>
                    <a:pt x="1685925" y="74295"/>
                  </a:cubicBezTo>
                  <a:lnTo>
                    <a:pt x="1685925" y="60706"/>
                  </a:lnTo>
                  <a:lnTo>
                    <a:pt x="1688719" y="73914"/>
                  </a:lnTo>
                  <a:moveTo>
                    <a:pt x="1683131" y="47498"/>
                  </a:moveTo>
                  <a:cubicBezTo>
                    <a:pt x="1684020" y="47244"/>
                    <a:pt x="1685036" y="47244"/>
                    <a:pt x="1685925" y="47244"/>
                  </a:cubicBezTo>
                  <a:lnTo>
                    <a:pt x="1685925" y="60706"/>
                  </a:lnTo>
                  <a:lnTo>
                    <a:pt x="1684401" y="74168"/>
                  </a:lnTo>
                  <a:cubicBezTo>
                    <a:pt x="1263396" y="27686"/>
                    <a:pt x="841375" y="151130"/>
                    <a:pt x="524637" y="413131"/>
                  </a:cubicBezTo>
                  <a:lnTo>
                    <a:pt x="516001" y="402717"/>
                  </a:lnTo>
                  <a:lnTo>
                    <a:pt x="524637" y="413131"/>
                  </a:lnTo>
                  <a:cubicBezTo>
                    <a:pt x="208026" y="675005"/>
                    <a:pt x="27051" y="1050290"/>
                    <a:pt x="27051" y="1444117"/>
                  </a:cubicBezTo>
                  <a:lnTo>
                    <a:pt x="13589" y="1444117"/>
                  </a:lnTo>
                  <a:lnTo>
                    <a:pt x="13589" y="1430655"/>
                  </a:lnTo>
                  <a:lnTo>
                    <a:pt x="365887" y="1430655"/>
                  </a:lnTo>
                  <a:lnTo>
                    <a:pt x="365887" y="1444244"/>
                  </a:lnTo>
                  <a:lnTo>
                    <a:pt x="352298" y="1444244"/>
                  </a:lnTo>
                  <a:cubicBezTo>
                    <a:pt x="352298" y="730504"/>
                    <a:pt x="925449" y="131064"/>
                    <a:pt x="1684401" y="47244"/>
                  </a:cubicBezTo>
                  <a:lnTo>
                    <a:pt x="1685925" y="60706"/>
                  </a:lnTo>
                  <a:lnTo>
                    <a:pt x="1683131" y="47498"/>
                  </a:lnTo>
                  <a:close/>
                </a:path>
              </a:pathLst>
            </a:custGeom>
            <a:solidFill>
              <a:srgbClr val="000000"/>
            </a:solidFill>
          </p:spPr>
          <p:txBody>
            <a:bodyPr/>
            <a:lstStyle/>
            <a:p>
              <a:endParaRPr lang="en-US">
                <a:latin typeface="Calibri" panose="020F0502020204030204" pitchFamily="34" charset="0"/>
                <a:cs typeface="Calibri" panose="020F0502020204030204" pitchFamily="34" charset="0"/>
              </a:endParaRPr>
            </a:p>
          </p:txBody>
        </p:sp>
        <p:sp>
          <p:nvSpPr>
            <p:cNvPr id="31" name="Freeform 28">
              <a:extLst>
                <a:ext uri="{FF2B5EF4-FFF2-40B4-BE49-F238E27FC236}">
                  <a16:creationId xmlns:a16="http://schemas.microsoft.com/office/drawing/2014/main" id="{ECBEF83A-CCF7-2696-B5CA-1F48010D1DB3}"/>
                </a:ext>
              </a:extLst>
            </p:cNvPr>
            <p:cNvSpPr/>
            <p:nvPr/>
          </p:nvSpPr>
          <p:spPr>
            <a:xfrm>
              <a:off x="0" y="0"/>
              <a:ext cx="3467608" cy="1420368"/>
            </a:xfrm>
            <a:custGeom>
              <a:avLst/>
              <a:gdLst/>
              <a:ahLst/>
              <a:cxnLst/>
              <a:rect l="l" t="t" r="r" b="b"/>
              <a:pathLst>
                <a:path w="3467608" h="1420368">
                  <a:moveTo>
                    <a:pt x="1688719" y="36449"/>
                  </a:moveTo>
                  <a:lnTo>
                    <a:pt x="1687449" y="36703"/>
                  </a:lnTo>
                  <a:cubicBezTo>
                    <a:pt x="940562" y="119126"/>
                    <a:pt x="379476" y="708406"/>
                    <a:pt x="379476" y="1406652"/>
                  </a:cubicBezTo>
                  <a:cubicBezTo>
                    <a:pt x="379476" y="1410208"/>
                    <a:pt x="378079" y="1413637"/>
                    <a:pt x="375539" y="1416177"/>
                  </a:cubicBezTo>
                  <a:cubicBezTo>
                    <a:pt x="372999" y="1418717"/>
                    <a:pt x="369570" y="1420114"/>
                    <a:pt x="366014" y="1420114"/>
                  </a:cubicBezTo>
                  <a:lnTo>
                    <a:pt x="13589" y="1420114"/>
                  </a:lnTo>
                  <a:cubicBezTo>
                    <a:pt x="6096" y="1420114"/>
                    <a:pt x="0" y="1414018"/>
                    <a:pt x="0" y="1406525"/>
                  </a:cubicBezTo>
                  <a:cubicBezTo>
                    <a:pt x="0" y="628904"/>
                    <a:pt x="676910" y="0"/>
                    <a:pt x="1509776" y="0"/>
                  </a:cubicBezTo>
                  <a:lnTo>
                    <a:pt x="1862074" y="0"/>
                  </a:lnTo>
                  <a:lnTo>
                    <a:pt x="1862074" y="13589"/>
                  </a:lnTo>
                  <a:lnTo>
                    <a:pt x="1862074" y="0"/>
                  </a:lnTo>
                  <a:lnTo>
                    <a:pt x="1862074" y="13589"/>
                  </a:lnTo>
                  <a:lnTo>
                    <a:pt x="1862074" y="0"/>
                  </a:lnTo>
                  <a:cubicBezTo>
                    <a:pt x="2549906" y="0"/>
                    <a:pt x="3151505" y="433324"/>
                    <a:pt x="3323844" y="1054735"/>
                  </a:cubicBezTo>
                  <a:lnTo>
                    <a:pt x="3310763" y="1058418"/>
                  </a:lnTo>
                  <a:lnTo>
                    <a:pt x="3310763" y="1044829"/>
                  </a:lnTo>
                  <a:lnTo>
                    <a:pt x="3453130" y="1044829"/>
                  </a:lnTo>
                  <a:cubicBezTo>
                    <a:pt x="3458337" y="1044829"/>
                    <a:pt x="3463036" y="1047750"/>
                    <a:pt x="3465322" y="1052449"/>
                  </a:cubicBezTo>
                  <a:cubicBezTo>
                    <a:pt x="3467608" y="1057148"/>
                    <a:pt x="3466973" y="1062609"/>
                    <a:pt x="3463798" y="1066673"/>
                  </a:cubicBezTo>
                  <a:lnTo>
                    <a:pt x="3192780" y="1414907"/>
                  </a:lnTo>
                  <a:cubicBezTo>
                    <a:pt x="3190367" y="1417955"/>
                    <a:pt x="3186938" y="1419860"/>
                    <a:pt x="3183128" y="1420114"/>
                  </a:cubicBezTo>
                  <a:cubicBezTo>
                    <a:pt x="3179318" y="1420368"/>
                    <a:pt x="3175508" y="1419098"/>
                    <a:pt x="3172841" y="1416431"/>
                  </a:cubicBezTo>
                  <a:lnTo>
                    <a:pt x="2806700" y="1068197"/>
                  </a:lnTo>
                  <a:cubicBezTo>
                    <a:pt x="2802636" y="1064387"/>
                    <a:pt x="2801366" y="1058545"/>
                    <a:pt x="2803398" y="1053338"/>
                  </a:cubicBezTo>
                  <a:cubicBezTo>
                    <a:pt x="2805430" y="1048131"/>
                    <a:pt x="2810383" y="1044829"/>
                    <a:pt x="2815971" y="1044829"/>
                  </a:cubicBezTo>
                  <a:lnTo>
                    <a:pt x="2958338" y="1044829"/>
                  </a:lnTo>
                  <a:lnTo>
                    <a:pt x="2958338" y="1058418"/>
                  </a:lnTo>
                  <a:lnTo>
                    <a:pt x="2944749" y="1058418"/>
                  </a:lnTo>
                  <a:lnTo>
                    <a:pt x="2958338" y="1058418"/>
                  </a:lnTo>
                  <a:lnTo>
                    <a:pt x="2945257" y="1062101"/>
                  </a:lnTo>
                  <a:cubicBezTo>
                    <a:pt x="2776601" y="453390"/>
                    <a:pt x="2186559" y="27051"/>
                    <a:pt x="1509776" y="27051"/>
                  </a:cubicBezTo>
                  <a:cubicBezTo>
                    <a:pt x="1502283" y="27051"/>
                    <a:pt x="1496187" y="20955"/>
                    <a:pt x="1496187" y="13462"/>
                  </a:cubicBezTo>
                  <a:cubicBezTo>
                    <a:pt x="1496187" y="5969"/>
                    <a:pt x="1502283" y="0"/>
                    <a:pt x="1509776" y="0"/>
                  </a:cubicBezTo>
                  <a:cubicBezTo>
                    <a:pt x="2197608" y="0"/>
                    <a:pt x="2799207" y="433324"/>
                    <a:pt x="2971546" y="1054735"/>
                  </a:cubicBezTo>
                  <a:cubicBezTo>
                    <a:pt x="2971927" y="1055878"/>
                    <a:pt x="2972054" y="1057148"/>
                    <a:pt x="2972054" y="1058418"/>
                  </a:cubicBezTo>
                  <a:cubicBezTo>
                    <a:pt x="2972054" y="1065911"/>
                    <a:pt x="2965958" y="1072007"/>
                    <a:pt x="2958465" y="1072007"/>
                  </a:cubicBezTo>
                  <a:lnTo>
                    <a:pt x="2816098" y="1072007"/>
                  </a:lnTo>
                  <a:lnTo>
                    <a:pt x="2816098" y="1058418"/>
                  </a:lnTo>
                  <a:lnTo>
                    <a:pt x="2825496" y="1048639"/>
                  </a:lnTo>
                  <a:lnTo>
                    <a:pt x="3191637" y="1396873"/>
                  </a:lnTo>
                  <a:lnTo>
                    <a:pt x="3182239" y="1406652"/>
                  </a:lnTo>
                  <a:lnTo>
                    <a:pt x="3171571" y="1398270"/>
                  </a:lnTo>
                  <a:lnTo>
                    <a:pt x="3442589" y="1050036"/>
                  </a:lnTo>
                  <a:lnTo>
                    <a:pt x="3453257" y="1058418"/>
                  </a:lnTo>
                  <a:lnTo>
                    <a:pt x="3453257" y="1072007"/>
                  </a:lnTo>
                  <a:lnTo>
                    <a:pt x="3310763" y="1072007"/>
                  </a:lnTo>
                  <a:cubicBezTo>
                    <a:pt x="3304667" y="1072007"/>
                    <a:pt x="3299333" y="1067943"/>
                    <a:pt x="3297682" y="1062101"/>
                  </a:cubicBezTo>
                  <a:cubicBezTo>
                    <a:pt x="3129026" y="453390"/>
                    <a:pt x="2538857" y="27051"/>
                    <a:pt x="1862074" y="27051"/>
                  </a:cubicBezTo>
                  <a:lnTo>
                    <a:pt x="1509776" y="27051"/>
                  </a:lnTo>
                  <a:lnTo>
                    <a:pt x="1509776" y="13589"/>
                  </a:lnTo>
                  <a:lnTo>
                    <a:pt x="1509776" y="27051"/>
                  </a:lnTo>
                  <a:cubicBezTo>
                    <a:pt x="689991" y="27051"/>
                    <a:pt x="27051" y="645668"/>
                    <a:pt x="27051" y="1406652"/>
                  </a:cubicBezTo>
                  <a:lnTo>
                    <a:pt x="13589" y="1406652"/>
                  </a:lnTo>
                  <a:lnTo>
                    <a:pt x="13589" y="1393190"/>
                  </a:lnTo>
                  <a:lnTo>
                    <a:pt x="365887" y="1393190"/>
                  </a:lnTo>
                  <a:lnTo>
                    <a:pt x="365887" y="1406779"/>
                  </a:lnTo>
                  <a:lnTo>
                    <a:pt x="352298" y="1406779"/>
                  </a:lnTo>
                  <a:cubicBezTo>
                    <a:pt x="352298" y="693039"/>
                    <a:pt x="925449" y="93599"/>
                    <a:pt x="1684401" y="9779"/>
                  </a:cubicBezTo>
                  <a:lnTo>
                    <a:pt x="1685925" y="23241"/>
                  </a:lnTo>
                  <a:lnTo>
                    <a:pt x="1683131" y="10033"/>
                  </a:lnTo>
                  <a:cubicBezTo>
                    <a:pt x="1690497" y="8509"/>
                    <a:pt x="1697609" y="13208"/>
                    <a:pt x="1699133" y="20447"/>
                  </a:cubicBezTo>
                  <a:cubicBezTo>
                    <a:pt x="1700657" y="27686"/>
                    <a:pt x="1695958" y="34925"/>
                    <a:pt x="1688719" y="36449"/>
                  </a:cubicBezTo>
                  <a:close/>
                </a:path>
              </a:pathLst>
            </a:custGeom>
            <a:solidFill>
              <a:srgbClr val="000000"/>
            </a:solidFill>
          </p:spPr>
          <p:txBody>
            <a:bodyPr/>
            <a:lstStyle/>
            <a:p>
              <a:endParaRPr lang="en-US">
                <a:latin typeface="Calibri" panose="020F0502020204030204" pitchFamily="34" charset="0"/>
                <a:cs typeface="Calibri" panose="020F0502020204030204" pitchFamily="34" charset="0"/>
              </a:endParaRPr>
            </a:p>
          </p:txBody>
        </p:sp>
      </p:grpSp>
      <p:sp>
        <p:nvSpPr>
          <p:cNvPr id="32" name="Freeform 29">
            <a:extLst>
              <a:ext uri="{FF2B5EF4-FFF2-40B4-BE49-F238E27FC236}">
                <a16:creationId xmlns:a16="http://schemas.microsoft.com/office/drawing/2014/main" id="{D5AB73BE-864D-EB8B-F689-DA526633842E}"/>
              </a:ext>
            </a:extLst>
          </p:cNvPr>
          <p:cNvSpPr/>
          <p:nvPr/>
        </p:nvSpPr>
        <p:spPr>
          <a:xfrm>
            <a:off x="3838902" y="1891022"/>
            <a:ext cx="914400" cy="914400"/>
          </a:xfrm>
          <a:custGeom>
            <a:avLst/>
            <a:gdLst/>
            <a:ahLst/>
            <a:cxnLst/>
            <a:rect l="l" t="t" r="r" b="b"/>
            <a:pathLst>
              <a:path w="975360" h="975360">
                <a:moveTo>
                  <a:pt x="0" y="0"/>
                </a:moveTo>
                <a:lnTo>
                  <a:pt x="975360" y="0"/>
                </a:lnTo>
                <a:lnTo>
                  <a:pt x="975360" y="975360"/>
                </a:lnTo>
                <a:lnTo>
                  <a:pt x="0" y="9753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33" name="Freeform 30">
            <a:extLst>
              <a:ext uri="{FF2B5EF4-FFF2-40B4-BE49-F238E27FC236}">
                <a16:creationId xmlns:a16="http://schemas.microsoft.com/office/drawing/2014/main" id="{D991A9C5-16C9-ACF3-AEF5-5D658DD5365A}"/>
              </a:ext>
            </a:extLst>
          </p:cNvPr>
          <p:cNvSpPr/>
          <p:nvPr/>
        </p:nvSpPr>
        <p:spPr>
          <a:xfrm>
            <a:off x="7420302" y="1662422"/>
            <a:ext cx="914400" cy="914400"/>
          </a:xfrm>
          <a:custGeom>
            <a:avLst/>
            <a:gdLst/>
            <a:ahLst/>
            <a:cxnLst/>
            <a:rect l="l" t="t" r="r" b="b"/>
            <a:pathLst>
              <a:path w="975360" h="975360">
                <a:moveTo>
                  <a:pt x="0" y="0"/>
                </a:moveTo>
                <a:lnTo>
                  <a:pt x="975360" y="0"/>
                </a:lnTo>
                <a:lnTo>
                  <a:pt x="975360" y="975360"/>
                </a:lnTo>
                <a:lnTo>
                  <a:pt x="0" y="975360"/>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82E9B986-4C02-5539-4C7A-AD3A1F672EAF}"/>
              </a:ext>
            </a:extLst>
          </p:cNvPr>
          <p:cNvSpPr txBox="1"/>
          <p:nvPr/>
        </p:nvSpPr>
        <p:spPr>
          <a:xfrm>
            <a:off x="4920753" y="3733943"/>
            <a:ext cx="2509008" cy="1523943"/>
          </a:xfrm>
          <a:prstGeom prst="rect">
            <a:avLst/>
          </a:prstGeom>
        </p:spPr>
        <p:txBody>
          <a:bodyPr wrap="square" lIns="0" tIns="0" rIns="0" bIns="0" rtlCol="0" anchor="t">
            <a:spAutoFit/>
          </a:bodyPr>
          <a:lstStyle/>
          <a:p>
            <a:pPr algn="ctr">
              <a:lnSpc>
                <a:spcPts val="2976"/>
              </a:lnSpc>
            </a:pPr>
            <a:r>
              <a:rPr lang="en-US" sz="2400" spc="12" dirty="0">
                <a:solidFill>
                  <a:srgbClr val="FFFFFF"/>
                </a:solidFill>
                <a:latin typeface="Calibri" panose="020F0502020204030204" pitchFamily="34" charset="0"/>
                <a:cs typeface="Calibri" panose="020F0502020204030204" pitchFamily="34" charset="0"/>
              </a:rPr>
              <a:t>Early CVD problems (disease of heart and blood vessels)</a:t>
            </a:r>
          </a:p>
          <a:p>
            <a:pPr algn="ctr">
              <a:lnSpc>
                <a:spcPts val="2976"/>
              </a:lnSpc>
            </a:pPr>
            <a:endParaRPr lang="en-US" sz="2400" spc="12" dirty="0">
              <a:solidFill>
                <a:srgbClr val="FFFFFF"/>
              </a:solidFill>
              <a:latin typeface="Calibri" panose="020F0502020204030204" pitchFamily="34" charset="0"/>
              <a:cs typeface="Calibri" panose="020F0502020204030204" pitchFamily="34" charset="0"/>
            </a:endParaRPr>
          </a:p>
        </p:txBody>
      </p:sp>
      <p:sp>
        <p:nvSpPr>
          <p:cNvPr id="36" name="TextBox 33">
            <a:extLst>
              <a:ext uri="{FF2B5EF4-FFF2-40B4-BE49-F238E27FC236}">
                <a16:creationId xmlns:a16="http://schemas.microsoft.com/office/drawing/2014/main" id="{42FC3031-0220-36C6-4FEA-82CECF4C3CAE}"/>
              </a:ext>
            </a:extLst>
          </p:cNvPr>
          <p:cNvSpPr txBox="1"/>
          <p:nvPr/>
        </p:nvSpPr>
        <p:spPr>
          <a:xfrm>
            <a:off x="9801756" y="5929299"/>
            <a:ext cx="3320254" cy="209866"/>
          </a:xfrm>
          <a:prstGeom prst="rect">
            <a:avLst/>
          </a:prstGeom>
        </p:spPr>
        <p:txBody>
          <a:bodyPr wrap="square" lIns="0" tIns="0" rIns="0" bIns="0" rtlCol="0" anchor="t">
            <a:spAutoFit/>
          </a:bodyPr>
          <a:lstStyle/>
          <a:p>
            <a:pPr algn="l">
              <a:lnSpc>
                <a:spcPts val="1679"/>
              </a:lnSpc>
            </a:pPr>
            <a:r>
              <a:rPr lang="en-US" sz="1400" spc="8" dirty="0">
                <a:solidFill>
                  <a:srgbClr val="333333"/>
                </a:solidFill>
                <a:latin typeface="Calibri" panose="020F0502020204030204" pitchFamily="34" charset="0"/>
                <a:cs typeface="Calibri" panose="020F0502020204030204" pitchFamily="34" charset="0"/>
              </a:rPr>
              <a:t>Rinella et al. Hepatology, 2023 </a:t>
            </a:r>
          </a:p>
        </p:txBody>
      </p:sp>
    </p:spTree>
    <p:extLst>
      <p:ext uri="{BB962C8B-B14F-4D97-AF65-F5344CB8AC3E}">
        <p14:creationId xmlns:p14="http://schemas.microsoft.com/office/powerpoint/2010/main" val="86347101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3E614-9775-4504-45D0-0B69B7A11C9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5051B5-BC0D-446D-DFB8-69F2A8B22C03}"/>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CCD1E04B-7663-223E-A30C-C71E60E400A8}"/>
              </a:ext>
            </a:extLst>
          </p:cNvPr>
          <p:cNvSpPr>
            <a:spLocks noGrp="1"/>
          </p:cNvSpPr>
          <p:nvPr>
            <p:ph type="sldNum" sz="quarter" idx="13"/>
          </p:nvPr>
        </p:nvSpPr>
        <p:spPr/>
        <p:txBody>
          <a:bodyPr/>
          <a:lstStyle/>
          <a:p>
            <a:fld id="{7BCC8D0D-EAEC-449D-9161-023DFF90F2E2}" type="slidenum">
              <a:rPr lang="en-US" smtClean="0"/>
              <a:pPr/>
              <a:t>19</a:t>
            </a:fld>
            <a:endParaRPr lang="en-US" dirty="0"/>
          </a:p>
        </p:txBody>
      </p:sp>
      <p:sp>
        <p:nvSpPr>
          <p:cNvPr id="4" name="AutoShape 4">
            <a:extLst>
              <a:ext uri="{FF2B5EF4-FFF2-40B4-BE49-F238E27FC236}">
                <a16:creationId xmlns:a16="http://schemas.microsoft.com/office/drawing/2014/main" id="{20D7FBE6-D0AF-4B7A-0DC0-34D961F7F0A2}"/>
              </a:ext>
            </a:extLst>
          </p:cNvPr>
          <p:cNvSpPr/>
          <p:nvPr/>
        </p:nvSpPr>
        <p:spPr>
          <a:xfrm rot="23839" flipV="1">
            <a:off x="1961548" y="593500"/>
            <a:ext cx="8268904" cy="70822"/>
          </a:xfrm>
          <a:prstGeom prst="line">
            <a:avLst/>
          </a:prstGeom>
          <a:ln w="47625" cap="rnd">
            <a:solidFill>
              <a:srgbClr val="A5300F"/>
            </a:solidFill>
            <a:prstDash val="solid"/>
            <a:headEnd type="none" w="sm" len="sm"/>
            <a:tailEnd type="none" w="sm" len="sm"/>
          </a:ln>
        </p:spPr>
        <p:txBody>
          <a:bodyPr/>
          <a:lstStyle/>
          <a:p>
            <a:endParaRPr lang="en-US">
              <a:latin typeface="Calibri" panose="020F0502020204030204" pitchFamily="34" charset="0"/>
              <a:cs typeface="Calibri" panose="020F0502020204030204" pitchFamily="34" charset="0"/>
            </a:endParaRPr>
          </a:p>
        </p:txBody>
      </p:sp>
      <p:sp>
        <p:nvSpPr>
          <p:cNvPr id="5" name="TextBox 21">
            <a:extLst>
              <a:ext uri="{FF2B5EF4-FFF2-40B4-BE49-F238E27FC236}">
                <a16:creationId xmlns:a16="http://schemas.microsoft.com/office/drawing/2014/main" id="{04E020EC-D38B-A504-C54B-735DCAB8F408}"/>
              </a:ext>
            </a:extLst>
          </p:cNvPr>
          <p:cNvSpPr txBox="1"/>
          <p:nvPr/>
        </p:nvSpPr>
        <p:spPr>
          <a:xfrm>
            <a:off x="976028" y="199471"/>
            <a:ext cx="10735251" cy="429669"/>
          </a:xfrm>
          <a:prstGeom prst="rect">
            <a:avLst/>
          </a:prstGeom>
        </p:spPr>
        <p:txBody>
          <a:bodyPr wrap="square" lIns="0" tIns="0" rIns="0" bIns="0" rtlCol="0" anchor="t">
            <a:spAutoFit/>
          </a:bodyPr>
          <a:lstStyle/>
          <a:p>
            <a:pPr algn="ctr">
              <a:lnSpc>
                <a:spcPts val="3240"/>
              </a:lnSpc>
            </a:pPr>
            <a:r>
              <a:rPr lang="en-US" sz="3600" b="1" spc="-119" dirty="0">
                <a:latin typeface="Calibri" panose="020F0502020204030204" pitchFamily="34" charset="0"/>
                <a:cs typeface="Calibri" panose="020F0502020204030204" pitchFamily="34" charset="0"/>
              </a:rPr>
              <a:t>Are treatments for metabolic syndrome safe for the liver?</a:t>
            </a:r>
          </a:p>
        </p:txBody>
      </p:sp>
      <p:grpSp>
        <p:nvGrpSpPr>
          <p:cNvPr id="6" name="Group 5">
            <a:extLst>
              <a:ext uri="{FF2B5EF4-FFF2-40B4-BE49-F238E27FC236}">
                <a16:creationId xmlns:a16="http://schemas.microsoft.com/office/drawing/2014/main" id="{BCCDD4D1-FAB1-1AE1-D1C4-65C8CEF445DF}"/>
              </a:ext>
            </a:extLst>
          </p:cNvPr>
          <p:cNvGrpSpPr/>
          <p:nvPr/>
        </p:nvGrpSpPr>
        <p:grpSpPr>
          <a:xfrm>
            <a:off x="732122" y="754667"/>
            <a:ext cx="10979157" cy="5287829"/>
            <a:chOff x="1828519" y="1929628"/>
            <a:chExt cx="8717516" cy="4666941"/>
          </a:xfrm>
        </p:grpSpPr>
        <p:grpSp>
          <p:nvGrpSpPr>
            <p:cNvPr id="7" name="Group 2">
              <a:extLst>
                <a:ext uri="{FF2B5EF4-FFF2-40B4-BE49-F238E27FC236}">
                  <a16:creationId xmlns:a16="http://schemas.microsoft.com/office/drawing/2014/main" id="{87149568-7319-26C1-6219-18A006CAE36F}"/>
                </a:ext>
              </a:extLst>
            </p:cNvPr>
            <p:cNvGrpSpPr/>
            <p:nvPr/>
          </p:nvGrpSpPr>
          <p:grpSpPr>
            <a:xfrm>
              <a:off x="1828519" y="1929628"/>
              <a:ext cx="8227448" cy="1294955"/>
              <a:chOff x="0" y="0"/>
              <a:chExt cx="21056600" cy="3314192"/>
            </a:xfrm>
          </p:grpSpPr>
          <p:sp>
            <p:nvSpPr>
              <p:cNvPr id="26" name="Freeform 3">
                <a:extLst>
                  <a:ext uri="{FF2B5EF4-FFF2-40B4-BE49-F238E27FC236}">
                    <a16:creationId xmlns:a16="http://schemas.microsoft.com/office/drawing/2014/main" id="{A47C26DF-D792-B303-534E-4E5D9F055E2F}"/>
                  </a:ext>
                </a:extLst>
              </p:cNvPr>
              <p:cNvSpPr/>
              <p:nvPr/>
            </p:nvSpPr>
            <p:spPr>
              <a:xfrm>
                <a:off x="12701" y="12699"/>
                <a:ext cx="21031201" cy="3288794"/>
              </a:xfrm>
              <a:custGeom>
                <a:avLst/>
                <a:gdLst/>
                <a:ahLst/>
                <a:cxnLst/>
                <a:rect l="l" t="t" r="r" b="b"/>
                <a:pathLst>
                  <a:path w="21031200" h="3288792">
                    <a:moveTo>
                      <a:pt x="0" y="548132"/>
                    </a:moveTo>
                    <a:cubicBezTo>
                      <a:pt x="0" y="245364"/>
                      <a:pt x="247015" y="0"/>
                      <a:pt x="551688" y="0"/>
                    </a:cubicBezTo>
                    <a:lnTo>
                      <a:pt x="20479513" y="0"/>
                    </a:lnTo>
                    <a:cubicBezTo>
                      <a:pt x="20784186" y="0"/>
                      <a:pt x="21031200" y="245364"/>
                      <a:pt x="21031200" y="548132"/>
                    </a:cubicBezTo>
                    <a:lnTo>
                      <a:pt x="21031200" y="2740660"/>
                    </a:lnTo>
                    <a:cubicBezTo>
                      <a:pt x="21031200" y="3043428"/>
                      <a:pt x="20784186" y="3288792"/>
                      <a:pt x="20479513" y="3288792"/>
                    </a:cubicBezTo>
                    <a:lnTo>
                      <a:pt x="551688" y="3288792"/>
                    </a:lnTo>
                    <a:cubicBezTo>
                      <a:pt x="247015" y="3288792"/>
                      <a:pt x="0" y="3043428"/>
                      <a:pt x="0" y="2740660"/>
                    </a:cubicBezTo>
                    <a:close/>
                  </a:path>
                </a:pathLst>
              </a:custGeom>
              <a:solidFill>
                <a:srgbClr val="92D050">
                  <a:alpha val="61961"/>
                </a:srgbClr>
              </a:solidFill>
            </p:spPr>
            <p:txBody>
              <a:bodyPr/>
              <a:lstStyle/>
              <a:p>
                <a:endParaRPr lang="en-US" dirty="0">
                  <a:latin typeface="Calibri" panose="020F0502020204030204" pitchFamily="34" charset="0"/>
                  <a:cs typeface="Calibri" panose="020F0502020204030204" pitchFamily="34" charset="0"/>
                </a:endParaRPr>
              </a:p>
            </p:txBody>
          </p:sp>
          <p:sp>
            <p:nvSpPr>
              <p:cNvPr id="27" name="Freeform 4">
                <a:extLst>
                  <a:ext uri="{FF2B5EF4-FFF2-40B4-BE49-F238E27FC236}">
                    <a16:creationId xmlns:a16="http://schemas.microsoft.com/office/drawing/2014/main" id="{45DE8AD4-003E-B93A-5DF0-DAFCF3546CCF}"/>
                  </a:ext>
                </a:extLst>
              </p:cNvPr>
              <p:cNvSpPr/>
              <p:nvPr/>
            </p:nvSpPr>
            <p:spPr>
              <a:xfrm>
                <a:off x="0" y="0"/>
                <a:ext cx="21056600" cy="3314192"/>
              </a:xfrm>
              <a:custGeom>
                <a:avLst/>
                <a:gdLst/>
                <a:ahLst/>
                <a:cxnLst/>
                <a:rect l="l" t="t" r="r" b="b"/>
                <a:pathLst>
                  <a:path w="21056600" h="3314192">
                    <a:moveTo>
                      <a:pt x="0" y="560832"/>
                    </a:moveTo>
                    <a:cubicBezTo>
                      <a:pt x="0" y="251079"/>
                      <a:pt x="252730" y="0"/>
                      <a:pt x="564388" y="0"/>
                    </a:cubicBezTo>
                    <a:lnTo>
                      <a:pt x="20492213" y="0"/>
                    </a:lnTo>
                    <a:lnTo>
                      <a:pt x="20492213" y="12700"/>
                    </a:lnTo>
                    <a:lnTo>
                      <a:pt x="20492213" y="0"/>
                    </a:lnTo>
                    <a:cubicBezTo>
                      <a:pt x="20803870" y="0"/>
                      <a:pt x="21056600" y="251079"/>
                      <a:pt x="21056600" y="560832"/>
                    </a:cubicBezTo>
                    <a:lnTo>
                      <a:pt x="21043900" y="560832"/>
                    </a:lnTo>
                    <a:lnTo>
                      <a:pt x="21056600" y="560832"/>
                    </a:lnTo>
                    <a:lnTo>
                      <a:pt x="21056600" y="2753360"/>
                    </a:lnTo>
                    <a:lnTo>
                      <a:pt x="21043900" y="2753360"/>
                    </a:lnTo>
                    <a:lnTo>
                      <a:pt x="21056600" y="2753360"/>
                    </a:lnTo>
                    <a:cubicBezTo>
                      <a:pt x="21056600" y="3063240"/>
                      <a:pt x="20803870" y="3314192"/>
                      <a:pt x="20492213" y="3314192"/>
                    </a:cubicBezTo>
                    <a:lnTo>
                      <a:pt x="20492213" y="3301492"/>
                    </a:lnTo>
                    <a:lnTo>
                      <a:pt x="20492213" y="3314192"/>
                    </a:lnTo>
                    <a:lnTo>
                      <a:pt x="564388" y="3314192"/>
                    </a:lnTo>
                    <a:lnTo>
                      <a:pt x="564388" y="3301492"/>
                    </a:lnTo>
                    <a:lnTo>
                      <a:pt x="564388" y="3314192"/>
                    </a:lnTo>
                    <a:cubicBezTo>
                      <a:pt x="252730" y="3314192"/>
                      <a:pt x="0" y="3063240"/>
                      <a:pt x="0" y="2753360"/>
                    </a:cubicBezTo>
                    <a:lnTo>
                      <a:pt x="0" y="560832"/>
                    </a:lnTo>
                    <a:lnTo>
                      <a:pt x="12700" y="560832"/>
                    </a:lnTo>
                    <a:lnTo>
                      <a:pt x="0" y="560832"/>
                    </a:lnTo>
                    <a:moveTo>
                      <a:pt x="25400" y="560832"/>
                    </a:moveTo>
                    <a:lnTo>
                      <a:pt x="25400" y="2753360"/>
                    </a:lnTo>
                    <a:lnTo>
                      <a:pt x="12700" y="2753360"/>
                    </a:lnTo>
                    <a:lnTo>
                      <a:pt x="25400" y="2753360"/>
                    </a:lnTo>
                    <a:cubicBezTo>
                      <a:pt x="25400" y="3049016"/>
                      <a:pt x="266700" y="3288792"/>
                      <a:pt x="564388" y="3288792"/>
                    </a:cubicBezTo>
                    <a:lnTo>
                      <a:pt x="20492213" y="3288792"/>
                    </a:lnTo>
                    <a:cubicBezTo>
                      <a:pt x="20790027" y="3288792"/>
                      <a:pt x="21031200" y="3049016"/>
                      <a:pt x="21031200" y="2753360"/>
                    </a:cubicBezTo>
                    <a:lnTo>
                      <a:pt x="21031200" y="560832"/>
                    </a:lnTo>
                    <a:cubicBezTo>
                      <a:pt x="21031200" y="265176"/>
                      <a:pt x="20789900" y="25400"/>
                      <a:pt x="20492213" y="25400"/>
                    </a:cubicBezTo>
                    <a:lnTo>
                      <a:pt x="564388" y="25400"/>
                    </a:lnTo>
                    <a:lnTo>
                      <a:pt x="564388" y="12700"/>
                    </a:lnTo>
                    <a:lnTo>
                      <a:pt x="564388" y="25400"/>
                    </a:lnTo>
                    <a:cubicBezTo>
                      <a:pt x="266700" y="25400"/>
                      <a:pt x="25400" y="265176"/>
                      <a:pt x="25400" y="560832"/>
                    </a:cubicBezTo>
                    <a:close/>
                  </a:path>
                </a:pathLst>
              </a:custGeom>
              <a:solidFill>
                <a:srgbClr val="000000"/>
              </a:solidFill>
            </p:spPr>
            <p:txBody>
              <a:bodyPr/>
              <a:lstStyle/>
              <a:p>
                <a:endParaRPr lang="en-US">
                  <a:latin typeface="Calibri" panose="020F0502020204030204" pitchFamily="34" charset="0"/>
                  <a:cs typeface="Calibri" panose="020F0502020204030204" pitchFamily="34" charset="0"/>
                </a:endParaRPr>
              </a:p>
            </p:txBody>
          </p:sp>
        </p:grpSp>
        <p:grpSp>
          <p:nvGrpSpPr>
            <p:cNvPr id="8" name="Group 5">
              <a:extLst>
                <a:ext uri="{FF2B5EF4-FFF2-40B4-BE49-F238E27FC236}">
                  <a16:creationId xmlns:a16="http://schemas.microsoft.com/office/drawing/2014/main" id="{FEB0DDCC-AF1B-2110-C7E6-13E873034936}"/>
                </a:ext>
              </a:extLst>
            </p:cNvPr>
            <p:cNvGrpSpPr/>
            <p:nvPr/>
          </p:nvGrpSpPr>
          <p:grpSpPr>
            <a:xfrm>
              <a:off x="1828519" y="3224087"/>
              <a:ext cx="8227448" cy="1357374"/>
              <a:chOff x="0" y="0"/>
              <a:chExt cx="21056600" cy="3473944"/>
            </a:xfrm>
          </p:grpSpPr>
          <p:sp>
            <p:nvSpPr>
              <p:cNvPr id="24" name="Freeform 6">
                <a:extLst>
                  <a:ext uri="{FF2B5EF4-FFF2-40B4-BE49-F238E27FC236}">
                    <a16:creationId xmlns:a16="http://schemas.microsoft.com/office/drawing/2014/main" id="{4258E869-DAF1-2605-638A-23F7431FFD84}"/>
                  </a:ext>
                </a:extLst>
              </p:cNvPr>
              <p:cNvSpPr/>
              <p:nvPr/>
            </p:nvSpPr>
            <p:spPr>
              <a:xfrm>
                <a:off x="12700" y="12700"/>
                <a:ext cx="21031200" cy="3448558"/>
              </a:xfrm>
              <a:custGeom>
                <a:avLst/>
                <a:gdLst/>
                <a:ahLst/>
                <a:cxnLst/>
                <a:rect l="l" t="t" r="r" b="b"/>
                <a:pathLst>
                  <a:path w="21031200" h="3448558">
                    <a:moveTo>
                      <a:pt x="0" y="574802"/>
                    </a:moveTo>
                    <a:cubicBezTo>
                      <a:pt x="0" y="257302"/>
                      <a:pt x="258953" y="0"/>
                      <a:pt x="578358" y="0"/>
                    </a:cubicBezTo>
                    <a:lnTo>
                      <a:pt x="20452842" y="0"/>
                    </a:lnTo>
                    <a:cubicBezTo>
                      <a:pt x="20772247" y="0"/>
                      <a:pt x="21031200" y="257302"/>
                      <a:pt x="21031200" y="574802"/>
                    </a:cubicBezTo>
                    <a:lnTo>
                      <a:pt x="21031200" y="2873756"/>
                    </a:lnTo>
                    <a:cubicBezTo>
                      <a:pt x="21031200" y="3191129"/>
                      <a:pt x="20772247" y="3448558"/>
                      <a:pt x="20452842" y="3448558"/>
                    </a:cubicBezTo>
                    <a:lnTo>
                      <a:pt x="578358" y="3448558"/>
                    </a:lnTo>
                    <a:cubicBezTo>
                      <a:pt x="258953" y="3448558"/>
                      <a:pt x="0" y="3191256"/>
                      <a:pt x="0" y="2873756"/>
                    </a:cubicBezTo>
                    <a:close/>
                  </a:path>
                </a:pathLst>
              </a:custGeom>
              <a:solidFill>
                <a:srgbClr val="00B0F0">
                  <a:alpha val="53725"/>
                </a:srgbClr>
              </a:solidFill>
            </p:spPr>
            <p:txBody>
              <a:bodyPr/>
              <a:lstStyle/>
              <a:p>
                <a:endParaRPr lang="en-US">
                  <a:latin typeface="Calibri" panose="020F0502020204030204" pitchFamily="34" charset="0"/>
                  <a:cs typeface="Calibri" panose="020F0502020204030204" pitchFamily="34" charset="0"/>
                </a:endParaRPr>
              </a:p>
            </p:txBody>
          </p:sp>
          <p:sp>
            <p:nvSpPr>
              <p:cNvPr id="25" name="Freeform 7">
                <a:extLst>
                  <a:ext uri="{FF2B5EF4-FFF2-40B4-BE49-F238E27FC236}">
                    <a16:creationId xmlns:a16="http://schemas.microsoft.com/office/drawing/2014/main" id="{DFC22758-6426-1071-EAAC-5C9C8BA11510}"/>
                  </a:ext>
                </a:extLst>
              </p:cNvPr>
              <p:cNvSpPr/>
              <p:nvPr/>
            </p:nvSpPr>
            <p:spPr>
              <a:xfrm>
                <a:off x="0" y="0"/>
                <a:ext cx="21056600" cy="3473958"/>
              </a:xfrm>
              <a:custGeom>
                <a:avLst/>
                <a:gdLst/>
                <a:ahLst/>
                <a:cxnLst/>
                <a:rect l="l" t="t" r="r" b="b"/>
                <a:pathLst>
                  <a:path w="21056600" h="3473958">
                    <a:moveTo>
                      <a:pt x="0" y="587502"/>
                    </a:moveTo>
                    <a:cubicBezTo>
                      <a:pt x="0" y="262890"/>
                      <a:pt x="264668" y="0"/>
                      <a:pt x="591058" y="0"/>
                    </a:cubicBezTo>
                    <a:lnTo>
                      <a:pt x="20465542" y="0"/>
                    </a:lnTo>
                    <a:lnTo>
                      <a:pt x="20465542" y="12700"/>
                    </a:lnTo>
                    <a:lnTo>
                      <a:pt x="20465542" y="0"/>
                    </a:lnTo>
                    <a:cubicBezTo>
                      <a:pt x="20791931" y="0"/>
                      <a:pt x="21056600" y="262890"/>
                      <a:pt x="21056600" y="587502"/>
                    </a:cubicBezTo>
                    <a:lnTo>
                      <a:pt x="21043900" y="587502"/>
                    </a:lnTo>
                    <a:lnTo>
                      <a:pt x="21056600" y="587502"/>
                    </a:lnTo>
                    <a:lnTo>
                      <a:pt x="21056600" y="2886456"/>
                    </a:lnTo>
                    <a:lnTo>
                      <a:pt x="21043900" y="2886456"/>
                    </a:lnTo>
                    <a:lnTo>
                      <a:pt x="21056600" y="2886456"/>
                    </a:lnTo>
                    <a:cubicBezTo>
                      <a:pt x="21056600" y="3210941"/>
                      <a:pt x="20791931" y="3473958"/>
                      <a:pt x="20465542" y="3473958"/>
                    </a:cubicBezTo>
                    <a:lnTo>
                      <a:pt x="20465542" y="3461258"/>
                    </a:lnTo>
                    <a:lnTo>
                      <a:pt x="20465542" y="3473958"/>
                    </a:lnTo>
                    <a:lnTo>
                      <a:pt x="591058" y="3473958"/>
                    </a:lnTo>
                    <a:lnTo>
                      <a:pt x="591058" y="3461258"/>
                    </a:lnTo>
                    <a:lnTo>
                      <a:pt x="591058" y="3473958"/>
                    </a:lnTo>
                    <a:cubicBezTo>
                      <a:pt x="264668" y="3473958"/>
                      <a:pt x="0" y="3210941"/>
                      <a:pt x="0" y="2886456"/>
                    </a:cubicBezTo>
                    <a:lnTo>
                      <a:pt x="0" y="587502"/>
                    </a:lnTo>
                    <a:lnTo>
                      <a:pt x="12700" y="587502"/>
                    </a:lnTo>
                    <a:lnTo>
                      <a:pt x="0" y="587502"/>
                    </a:lnTo>
                    <a:moveTo>
                      <a:pt x="25400" y="587502"/>
                    </a:moveTo>
                    <a:lnTo>
                      <a:pt x="25400" y="2886456"/>
                    </a:lnTo>
                    <a:lnTo>
                      <a:pt x="12700" y="2886456"/>
                    </a:lnTo>
                    <a:lnTo>
                      <a:pt x="25400" y="2886456"/>
                    </a:lnTo>
                    <a:cubicBezTo>
                      <a:pt x="25400" y="3196844"/>
                      <a:pt x="278511" y="3448558"/>
                      <a:pt x="591058" y="3448558"/>
                    </a:cubicBezTo>
                    <a:lnTo>
                      <a:pt x="20465542" y="3448558"/>
                    </a:lnTo>
                    <a:cubicBezTo>
                      <a:pt x="20777961" y="3448558"/>
                      <a:pt x="21031200" y="3196844"/>
                      <a:pt x="21031200" y="2886456"/>
                    </a:cubicBezTo>
                    <a:lnTo>
                      <a:pt x="21031200" y="587502"/>
                    </a:lnTo>
                    <a:cubicBezTo>
                      <a:pt x="21031200" y="277114"/>
                      <a:pt x="20778088" y="25400"/>
                      <a:pt x="20465542" y="25400"/>
                    </a:cubicBezTo>
                    <a:lnTo>
                      <a:pt x="591058" y="25400"/>
                    </a:lnTo>
                    <a:lnTo>
                      <a:pt x="591058" y="12700"/>
                    </a:lnTo>
                    <a:lnTo>
                      <a:pt x="591058" y="25400"/>
                    </a:lnTo>
                    <a:cubicBezTo>
                      <a:pt x="278511" y="25400"/>
                      <a:pt x="25400" y="277114"/>
                      <a:pt x="25400" y="587502"/>
                    </a:cubicBezTo>
                    <a:close/>
                  </a:path>
                </a:pathLst>
              </a:custGeom>
              <a:solidFill>
                <a:srgbClr val="000000"/>
              </a:solidFill>
            </p:spPr>
            <p:txBody>
              <a:bodyPr/>
              <a:lstStyle/>
              <a:p>
                <a:endParaRPr lang="en-US">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32FEB087-F55D-EE86-1F73-A3041F95BD6D}"/>
                </a:ext>
              </a:extLst>
            </p:cNvPr>
            <p:cNvGrpSpPr/>
            <p:nvPr/>
          </p:nvGrpSpPr>
          <p:grpSpPr>
            <a:xfrm>
              <a:off x="1828520" y="5576235"/>
              <a:ext cx="8717515" cy="1020334"/>
              <a:chOff x="0" y="0"/>
              <a:chExt cx="12398243" cy="1451141"/>
            </a:xfrm>
          </p:grpSpPr>
          <p:grpSp>
            <p:nvGrpSpPr>
              <p:cNvPr id="19" name="Group 9">
                <a:extLst>
                  <a:ext uri="{FF2B5EF4-FFF2-40B4-BE49-F238E27FC236}">
                    <a16:creationId xmlns:a16="http://schemas.microsoft.com/office/drawing/2014/main" id="{4E99F490-3029-6EC9-0B01-07CBDEC1A98B}"/>
                  </a:ext>
                </a:extLst>
              </p:cNvPr>
              <p:cNvGrpSpPr/>
              <p:nvPr/>
            </p:nvGrpSpPr>
            <p:grpSpPr>
              <a:xfrm>
                <a:off x="0" y="0"/>
                <a:ext cx="11701259" cy="1430546"/>
                <a:chOff x="0" y="0"/>
                <a:chExt cx="21056600" cy="2574290"/>
              </a:xfrm>
            </p:grpSpPr>
            <p:sp>
              <p:nvSpPr>
                <p:cNvPr id="22" name="Freeform 10">
                  <a:extLst>
                    <a:ext uri="{FF2B5EF4-FFF2-40B4-BE49-F238E27FC236}">
                      <a16:creationId xmlns:a16="http://schemas.microsoft.com/office/drawing/2014/main" id="{7649E1FA-DA28-B92F-2AD2-61DBDF7F6176}"/>
                    </a:ext>
                  </a:extLst>
                </p:cNvPr>
                <p:cNvSpPr/>
                <p:nvPr/>
              </p:nvSpPr>
              <p:spPr>
                <a:xfrm>
                  <a:off x="12700" y="12699"/>
                  <a:ext cx="21031199" cy="2561591"/>
                </a:xfrm>
                <a:custGeom>
                  <a:avLst/>
                  <a:gdLst/>
                  <a:ahLst/>
                  <a:cxnLst/>
                  <a:rect l="l" t="t" r="r" b="b"/>
                  <a:pathLst>
                    <a:path w="21031200" h="2548890">
                      <a:moveTo>
                        <a:pt x="0" y="424815"/>
                      </a:moveTo>
                      <a:cubicBezTo>
                        <a:pt x="0" y="190246"/>
                        <a:pt x="191897" y="0"/>
                        <a:pt x="428498" y="0"/>
                      </a:cubicBezTo>
                      <a:lnTo>
                        <a:pt x="20602702" y="0"/>
                      </a:lnTo>
                      <a:cubicBezTo>
                        <a:pt x="20839303" y="0"/>
                        <a:pt x="21031200" y="190246"/>
                        <a:pt x="21031200" y="424815"/>
                      </a:cubicBezTo>
                      <a:lnTo>
                        <a:pt x="21031200" y="2124075"/>
                      </a:lnTo>
                      <a:cubicBezTo>
                        <a:pt x="21031200" y="2358644"/>
                        <a:pt x="20839303" y="2548890"/>
                        <a:pt x="20602702" y="2548890"/>
                      </a:cubicBezTo>
                      <a:lnTo>
                        <a:pt x="428498" y="2548890"/>
                      </a:lnTo>
                      <a:cubicBezTo>
                        <a:pt x="191897" y="2548890"/>
                        <a:pt x="0" y="2358771"/>
                        <a:pt x="0" y="2124075"/>
                      </a:cubicBezTo>
                      <a:close/>
                    </a:path>
                  </a:pathLst>
                </a:custGeom>
                <a:solidFill>
                  <a:srgbClr val="C00000">
                    <a:alpha val="45882"/>
                  </a:srgbClr>
                </a:solidFill>
              </p:spPr>
              <p:txBody>
                <a:bodyPr/>
                <a:lstStyle/>
                <a:p>
                  <a:endParaRPr lang="en-US">
                    <a:latin typeface="Calibri" panose="020F0502020204030204" pitchFamily="34" charset="0"/>
                    <a:cs typeface="Calibri" panose="020F0502020204030204" pitchFamily="34" charset="0"/>
                  </a:endParaRPr>
                </a:p>
              </p:txBody>
            </p:sp>
            <p:sp>
              <p:nvSpPr>
                <p:cNvPr id="23" name="Freeform 11">
                  <a:extLst>
                    <a:ext uri="{FF2B5EF4-FFF2-40B4-BE49-F238E27FC236}">
                      <a16:creationId xmlns:a16="http://schemas.microsoft.com/office/drawing/2014/main" id="{55B08B90-BB96-E6CB-6E18-140585EA20AC}"/>
                    </a:ext>
                  </a:extLst>
                </p:cNvPr>
                <p:cNvSpPr/>
                <p:nvPr/>
              </p:nvSpPr>
              <p:spPr>
                <a:xfrm>
                  <a:off x="0" y="0"/>
                  <a:ext cx="21056600" cy="2574290"/>
                </a:xfrm>
                <a:custGeom>
                  <a:avLst/>
                  <a:gdLst/>
                  <a:ahLst/>
                  <a:cxnLst/>
                  <a:rect l="l" t="t" r="r" b="b"/>
                  <a:pathLst>
                    <a:path w="21056600" h="2574290">
                      <a:moveTo>
                        <a:pt x="0" y="437515"/>
                      </a:moveTo>
                      <a:cubicBezTo>
                        <a:pt x="0" y="195834"/>
                        <a:pt x="197612" y="0"/>
                        <a:pt x="441198" y="0"/>
                      </a:cubicBezTo>
                      <a:lnTo>
                        <a:pt x="20615402" y="0"/>
                      </a:lnTo>
                      <a:lnTo>
                        <a:pt x="20615402" y="12700"/>
                      </a:lnTo>
                      <a:lnTo>
                        <a:pt x="20615402" y="0"/>
                      </a:lnTo>
                      <a:cubicBezTo>
                        <a:pt x="20858987" y="0"/>
                        <a:pt x="21056600" y="195834"/>
                        <a:pt x="21056600" y="437515"/>
                      </a:cubicBezTo>
                      <a:lnTo>
                        <a:pt x="21043900" y="437515"/>
                      </a:lnTo>
                      <a:lnTo>
                        <a:pt x="21056600" y="437515"/>
                      </a:lnTo>
                      <a:lnTo>
                        <a:pt x="21056600" y="2136775"/>
                      </a:lnTo>
                      <a:lnTo>
                        <a:pt x="21043900" y="2136775"/>
                      </a:lnTo>
                      <a:lnTo>
                        <a:pt x="21056600" y="2136775"/>
                      </a:lnTo>
                      <a:cubicBezTo>
                        <a:pt x="21056600" y="2378583"/>
                        <a:pt x="20858987" y="2574290"/>
                        <a:pt x="20615402" y="2574290"/>
                      </a:cubicBezTo>
                      <a:lnTo>
                        <a:pt x="20615402" y="2561590"/>
                      </a:lnTo>
                      <a:lnTo>
                        <a:pt x="20615402" y="2574290"/>
                      </a:lnTo>
                      <a:lnTo>
                        <a:pt x="441198" y="2574290"/>
                      </a:lnTo>
                      <a:lnTo>
                        <a:pt x="441198" y="2561590"/>
                      </a:lnTo>
                      <a:lnTo>
                        <a:pt x="441198" y="2574290"/>
                      </a:lnTo>
                      <a:cubicBezTo>
                        <a:pt x="197612" y="2574290"/>
                        <a:pt x="0" y="2378583"/>
                        <a:pt x="0" y="2136775"/>
                      </a:cubicBezTo>
                      <a:lnTo>
                        <a:pt x="0" y="437515"/>
                      </a:lnTo>
                      <a:lnTo>
                        <a:pt x="12700" y="437515"/>
                      </a:lnTo>
                      <a:lnTo>
                        <a:pt x="0" y="437515"/>
                      </a:lnTo>
                      <a:moveTo>
                        <a:pt x="25400" y="437515"/>
                      </a:moveTo>
                      <a:lnTo>
                        <a:pt x="25400" y="2136775"/>
                      </a:lnTo>
                      <a:lnTo>
                        <a:pt x="12700" y="2136775"/>
                      </a:lnTo>
                      <a:lnTo>
                        <a:pt x="25400" y="2136775"/>
                      </a:lnTo>
                      <a:cubicBezTo>
                        <a:pt x="25400" y="2364232"/>
                        <a:pt x="211455" y="2548890"/>
                        <a:pt x="441198" y="2548890"/>
                      </a:cubicBezTo>
                      <a:lnTo>
                        <a:pt x="20615402" y="2548890"/>
                      </a:lnTo>
                      <a:cubicBezTo>
                        <a:pt x="20845145" y="2548890"/>
                        <a:pt x="21031200" y="2364232"/>
                        <a:pt x="21031200" y="2136775"/>
                      </a:cubicBezTo>
                      <a:lnTo>
                        <a:pt x="21031200" y="437515"/>
                      </a:lnTo>
                      <a:cubicBezTo>
                        <a:pt x="21031200" y="210058"/>
                        <a:pt x="20845145" y="25400"/>
                        <a:pt x="20615402" y="25400"/>
                      </a:cubicBezTo>
                      <a:lnTo>
                        <a:pt x="441198" y="25400"/>
                      </a:lnTo>
                      <a:lnTo>
                        <a:pt x="441198" y="12700"/>
                      </a:lnTo>
                      <a:lnTo>
                        <a:pt x="441198" y="25400"/>
                      </a:lnTo>
                      <a:cubicBezTo>
                        <a:pt x="211455" y="25400"/>
                        <a:pt x="25400" y="210058"/>
                        <a:pt x="25400" y="437515"/>
                      </a:cubicBezTo>
                      <a:close/>
                    </a:path>
                  </a:pathLst>
                </a:custGeom>
                <a:solidFill>
                  <a:srgbClr val="000000"/>
                </a:solidFill>
              </p:spPr>
              <p:txBody>
                <a:bodyPr/>
                <a:lstStyle/>
                <a:p>
                  <a:endParaRPr lang="en-US">
                    <a:latin typeface="Calibri" panose="020F0502020204030204" pitchFamily="34" charset="0"/>
                    <a:cs typeface="Calibri" panose="020F0502020204030204" pitchFamily="34" charset="0"/>
                  </a:endParaRPr>
                </a:p>
              </p:txBody>
            </p:sp>
          </p:grpSp>
          <p:sp>
            <p:nvSpPr>
              <p:cNvPr id="20" name="TextBox 12">
                <a:extLst>
                  <a:ext uri="{FF2B5EF4-FFF2-40B4-BE49-F238E27FC236}">
                    <a16:creationId xmlns:a16="http://schemas.microsoft.com/office/drawing/2014/main" id="{9592B7A6-4806-ADD5-45D7-AAEA3A4BE4A9}"/>
                  </a:ext>
                </a:extLst>
              </p:cNvPr>
              <p:cNvSpPr txBox="1"/>
              <p:nvPr/>
            </p:nvSpPr>
            <p:spPr>
              <a:xfrm>
                <a:off x="325163" y="285285"/>
                <a:ext cx="10206941" cy="893869"/>
              </a:xfrm>
              <a:prstGeom prst="rect">
                <a:avLst/>
              </a:prstGeom>
            </p:spPr>
            <p:txBody>
              <a:bodyPr lIns="0" tIns="0" rIns="0" bIns="0" rtlCol="0" anchor="t">
                <a:spAutoFit/>
              </a:bodyPr>
              <a:lstStyle/>
              <a:p>
                <a:pPr algn="l">
                  <a:lnSpc>
                    <a:spcPts val="1688"/>
                  </a:lnSpc>
                </a:pPr>
                <a:r>
                  <a:rPr lang="en-US" sz="2000" b="1" spc="-62" dirty="0">
                    <a:solidFill>
                      <a:srgbClr val="000000"/>
                    </a:solidFill>
                    <a:latin typeface="Calibri" panose="020F0502020204030204" pitchFamily="34" charset="0"/>
                    <a:cs typeface="Calibri" panose="020F0502020204030204" pitchFamily="34" charset="0"/>
                  </a:rPr>
                  <a:t>Hypertension</a:t>
                </a:r>
                <a:endParaRPr lang="en-US" sz="2000" b="1" spc="-62" dirty="0">
                  <a:solidFill>
                    <a:srgbClr val="000000"/>
                  </a:solidFill>
                  <a:latin typeface="Calibri" panose="020F0502020204030204" pitchFamily="34" charset="0"/>
                  <a:ea typeface="Open Sans Bold"/>
                  <a:cs typeface="Calibri" panose="020F0502020204030204" pitchFamily="34" charset="0"/>
                </a:endParaRPr>
              </a:p>
              <a:p>
                <a:pPr marL="377825" lvl="1" indent="-188595" algn="l">
                  <a:lnSpc>
                    <a:spcPts val="1890"/>
                  </a:lnSpc>
                  <a:buFont typeface="Arial"/>
                  <a:buChar char="•"/>
                </a:pPr>
                <a:r>
                  <a:rPr lang="en-US" sz="2000" spc="-69" dirty="0">
                    <a:solidFill>
                      <a:srgbClr val="000000"/>
                    </a:solidFill>
                    <a:latin typeface="Calibri" panose="020F0502020204030204" pitchFamily="34" charset="0"/>
                    <a:cs typeface="Calibri" panose="020F0502020204030204" pitchFamily="34" charset="0"/>
                  </a:rPr>
                  <a:t>Aggressive management reduces risk for CVD</a:t>
                </a:r>
              </a:p>
              <a:p>
                <a:pPr marL="377825" lvl="1" indent="-188595" algn="l">
                  <a:lnSpc>
                    <a:spcPts val="1890"/>
                  </a:lnSpc>
                  <a:buFont typeface="Arial"/>
                  <a:buChar char="•"/>
                </a:pPr>
                <a:r>
                  <a:rPr lang="en-US" sz="2000" spc="-69" dirty="0">
                    <a:solidFill>
                      <a:srgbClr val="000000"/>
                    </a:solidFill>
                    <a:latin typeface="Calibri" panose="020F0502020204030204" pitchFamily="34" charset="0"/>
                    <a:ea typeface="Open Sans"/>
                    <a:cs typeface="Calibri" panose="020F0502020204030204" pitchFamily="34" charset="0"/>
                  </a:rPr>
                  <a:t>Carvedilol is anti-hypertensive choice for people with cirrhosis</a:t>
                </a:r>
              </a:p>
            </p:txBody>
          </p:sp>
          <p:sp>
            <p:nvSpPr>
              <p:cNvPr id="21" name="Freeform 13">
                <a:extLst>
                  <a:ext uri="{FF2B5EF4-FFF2-40B4-BE49-F238E27FC236}">
                    <a16:creationId xmlns:a16="http://schemas.microsoft.com/office/drawing/2014/main" id="{F85E151F-5F56-C53B-B9E8-4EA3E749F174}"/>
                  </a:ext>
                </a:extLst>
              </p:cNvPr>
              <p:cNvSpPr/>
              <p:nvPr/>
            </p:nvSpPr>
            <p:spPr>
              <a:xfrm>
                <a:off x="11004275" y="72380"/>
                <a:ext cx="1393968" cy="1378761"/>
              </a:xfrm>
              <a:custGeom>
                <a:avLst/>
                <a:gdLst/>
                <a:ahLst/>
                <a:cxnLst/>
                <a:rect l="l" t="t" r="r" b="b"/>
                <a:pathLst>
                  <a:path w="1393968" h="1378761">
                    <a:moveTo>
                      <a:pt x="0" y="0"/>
                    </a:moveTo>
                    <a:lnTo>
                      <a:pt x="1393967" y="0"/>
                    </a:lnTo>
                    <a:lnTo>
                      <a:pt x="1393967" y="1378761"/>
                    </a:lnTo>
                    <a:lnTo>
                      <a:pt x="0" y="13787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sp>
          <p:nvSpPr>
            <p:cNvPr id="10" name="Freeform 14">
              <a:extLst>
                <a:ext uri="{FF2B5EF4-FFF2-40B4-BE49-F238E27FC236}">
                  <a16:creationId xmlns:a16="http://schemas.microsoft.com/office/drawing/2014/main" id="{E2304567-F4C7-EC3B-C96F-D530CD9133AB}"/>
                </a:ext>
              </a:extLst>
            </p:cNvPr>
            <p:cNvSpPr/>
            <p:nvPr/>
          </p:nvSpPr>
          <p:spPr>
            <a:xfrm>
              <a:off x="9649766" y="3447903"/>
              <a:ext cx="812402" cy="747410"/>
            </a:xfrm>
            <a:custGeom>
              <a:avLst/>
              <a:gdLst/>
              <a:ahLst/>
              <a:cxnLst/>
              <a:rect l="l" t="t" r="r" b="b"/>
              <a:pathLst>
                <a:path w="866562" h="797237">
                  <a:moveTo>
                    <a:pt x="0" y="0"/>
                  </a:moveTo>
                  <a:lnTo>
                    <a:pt x="866562" y="0"/>
                  </a:lnTo>
                  <a:lnTo>
                    <a:pt x="866562" y="797237"/>
                  </a:lnTo>
                  <a:lnTo>
                    <a:pt x="0" y="7972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11" name="Freeform 15">
              <a:extLst>
                <a:ext uri="{FF2B5EF4-FFF2-40B4-BE49-F238E27FC236}">
                  <a16:creationId xmlns:a16="http://schemas.microsoft.com/office/drawing/2014/main" id="{25C6351F-6B03-E822-3AB7-43BBD2F4988C}"/>
                </a:ext>
              </a:extLst>
            </p:cNvPr>
            <p:cNvSpPr/>
            <p:nvPr/>
          </p:nvSpPr>
          <p:spPr>
            <a:xfrm>
              <a:off x="9548953" y="2027317"/>
              <a:ext cx="913215" cy="913215"/>
            </a:xfrm>
            <a:custGeom>
              <a:avLst/>
              <a:gdLst/>
              <a:ahLst/>
              <a:cxnLst/>
              <a:rect l="l" t="t" r="r" b="b"/>
              <a:pathLst>
                <a:path w="974096" h="974096">
                  <a:moveTo>
                    <a:pt x="0" y="0"/>
                  </a:moveTo>
                  <a:lnTo>
                    <a:pt x="974096" y="0"/>
                  </a:lnTo>
                  <a:lnTo>
                    <a:pt x="974096" y="974095"/>
                  </a:lnTo>
                  <a:lnTo>
                    <a:pt x="0" y="9740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12" name="Group 17">
              <a:extLst>
                <a:ext uri="{FF2B5EF4-FFF2-40B4-BE49-F238E27FC236}">
                  <a16:creationId xmlns:a16="http://schemas.microsoft.com/office/drawing/2014/main" id="{96294AB4-8271-DF0C-F15F-D99256A1D933}"/>
                </a:ext>
              </a:extLst>
            </p:cNvPr>
            <p:cNvGrpSpPr/>
            <p:nvPr/>
          </p:nvGrpSpPr>
          <p:grpSpPr>
            <a:xfrm>
              <a:off x="1828519" y="4570359"/>
              <a:ext cx="8227448" cy="1005876"/>
              <a:chOff x="0" y="0"/>
              <a:chExt cx="21056600" cy="2574348"/>
            </a:xfrm>
          </p:grpSpPr>
          <p:sp>
            <p:nvSpPr>
              <p:cNvPr id="17" name="Freeform 18">
                <a:extLst>
                  <a:ext uri="{FF2B5EF4-FFF2-40B4-BE49-F238E27FC236}">
                    <a16:creationId xmlns:a16="http://schemas.microsoft.com/office/drawing/2014/main" id="{8B2C50CE-D654-1722-B67B-34D9ADEDC3F6}"/>
                  </a:ext>
                </a:extLst>
              </p:cNvPr>
              <p:cNvSpPr/>
              <p:nvPr/>
            </p:nvSpPr>
            <p:spPr>
              <a:xfrm>
                <a:off x="12700" y="12700"/>
                <a:ext cx="21031200" cy="2548890"/>
              </a:xfrm>
              <a:custGeom>
                <a:avLst/>
                <a:gdLst/>
                <a:ahLst/>
                <a:cxnLst/>
                <a:rect l="l" t="t" r="r" b="b"/>
                <a:pathLst>
                  <a:path w="21031200" h="2548890">
                    <a:moveTo>
                      <a:pt x="0" y="424815"/>
                    </a:moveTo>
                    <a:cubicBezTo>
                      <a:pt x="0" y="190246"/>
                      <a:pt x="191897" y="0"/>
                      <a:pt x="428498" y="0"/>
                    </a:cubicBezTo>
                    <a:lnTo>
                      <a:pt x="20602702" y="0"/>
                    </a:lnTo>
                    <a:cubicBezTo>
                      <a:pt x="20839303" y="0"/>
                      <a:pt x="21031200" y="190246"/>
                      <a:pt x="21031200" y="424815"/>
                    </a:cubicBezTo>
                    <a:lnTo>
                      <a:pt x="21031200" y="2124075"/>
                    </a:lnTo>
                    <a:cubicBezTo>
                      <a:pt x="21031200" y="2358644"/>
                      <a:pt x="20839303" y="2548890"/>
                      <a:pt x="20602702" y="2548890"/>
                    </a:cubicBezTo>
                    <a:lnTo>
                      <a:pt x="428498" y="2548890"/>
                    </a:lnTo>
                    <a:cubicBezTo>
                      <a:pt x="191897" y="2548890"/>
                      <a:pt x="0" y="2358771"/>
                      <a:pt x="0" y="2124075"/>
                    </a:cubicBezTo>
                    <a:close/>
                  </a:path>
                </a:pathLst>
              </a:custGeom>
              <a:solidFill>
                <a:srgbClr val="5A5EA3">
                  <a:alpha val="45882"/>
                </a:srgbClr>
              </a:solidFill>
            </p:spPr>
            <p:txBody>
              <a:bodyPr/>
              <a:lstStyle/>
              <a:p>
                <a:endParaRPr lang="en-US" dirty="0">
                  <a:latin typeface="Calibri" panose="020F0502020204030204" pitchFamily="34" charset="0"/>
                  <a:cs typeface="Calibri" panose="020F0502020204030204" pitchFamily="34" charset="0"/>
                </a:endParaRPr>
              </a:p>
            </p:txBody>
          </p:sp>
          <p:sp>
            <p:nvSpPr>
              <p:cNvPr id="18" name="Freeform 19">
                <a:extLst>
                  <a:ext uri="{FF2B5EF4-FFF2-40B4-BE49-F238E27FC236}">
                    <a16:creationId xmlns:a16="http://schemas.microsoft.com/office/drawing/2014/main" id="{79F04B73-9B37-C9B7-F06C-33704066CF9D}"/>
                  </a:ext>
                </a:extLst>
              </p:cNvPr>
              <p:cNvSpPr/>
              <p:nvPr/>
            </p:nvSpPr>
            <p:spPr>
              <a:xfrm>
                <a:off x="0" y="0"/>
                <a:ext cx="21056600" cy="2574290"/>
              </a:xfrm>
              <a:custGeom>
                <a:avLst/>
                <a:gdLst/>
                <a:ahLst/>
                <a:cxnLst/>
                <a:rect l="l" t="t" r="r" b="b"/>
                <a:pathLst>
                  <a:path w="21056600" h="2574290">
                    <a:moveTo>
                      <a:pt x="0" y="437515"/>
                    </a:moveTo>
                    <a:cubicBezTo>
                      <a:pt x="0" y="195834"/>
                      <a:pt x="197612" y="0"/>
                      <a:pt x="441198" y="0"/>
                    </a:cubicBezTo>
                    <a:lnTo>
                      <a:pt x="20615402" y="0"/>
                    </a:lnTo>
                    <a:lnTo>
                      <a:pt x="20615402" y="12700"/>
                    </a:lnTo>
                    <a:lnTo>
                      <a:pt x="20615402" y="0"/>
                    </a:lnTo>
                    <a:cubicBezTo>
                      <a:pt x="20858987" y="0"/>
                      <a:pt x="21056600" y="195834"/>
                      <a:pt x="21056600" y="437515"/>
                    </a:cubicBezTo>
                    <a:lnTo>
                      <a:pt x="21043900" y="437515"/>
                    </a:lnTo>
                    <a:lnTo>
                      <a:pt x="21056600" y="437515"/>
                    </a:lnTo>
                    <a:lnTo>
                      <a:pt x="21056600" y="2136775"/>
                    </a:lnTo>
                    <a:lnTo>
                      <a:pt x="21043900" y="2136775"/>
                    </a:lnTo>
                    <a:lnTo>
                      <a:pt x="21056600" y="2136775"/>
                    </a:lnTo>
                    <a:cubicBezTo>
                      <a:pt x="21056600" y="2378583"/>
                      <a:pt x="20858987" y="2574290"/>
                      <a:pt x="20615402" y="2574290"/>
                    </a:cubicBezTo>
                    <a:lnTo>
                      <a:pt x="20615402" y="2561590"/>
                    </a:lnTo>
                    <a:lnTo>
                      <a:pt x="20615402" y="2574290"/>
                    </a:lnTo>
                    <a:lnTo>
                      <a:pt x="441198" y="2574290"/>
                    </a:lnTo>
                    <a:lnTo>
                      <a:pt x="441198" y="2561590"/>
                    </a:lnTo>
                    <a:lnTo>
                      <a:pt x="441198" y="2574290"/>
                    </a:lnTo>
                    <a:cubicBezTo>
                      <a:pt x="197612" y="2574290"/>
                      <a:pt x="0" y="2378583"/>
                      <a:pt x="0" y="2136775"/>
                    </a:cubicBezTo>
                    <a:lnTo>
                      <a:pt x="0" y="437515"/>
                    </a:lnTo>
                    <a:lnTo>
                      <a:pt x="12700" y="437515"/>
                    </a:lnTo>
                    <a:lnTo>
                      <a:pt x="0" y="437515"/>
                    </a:lnTo>
                    <a:moveTo>
                      <a:pt x="25400" y="437515"/>
                    </a:moveTo>
                    <a:lnTo>
                      <a:pt x="25400" y="2136775"/>
                    </a:lnTo>
                    <a:lnTo>
                      <a:pt x="12700" y="2136775"/>
                    </a:lnTo>
                    <a:lnTo>
                      <a:pt x="25400" y="2136775"/>
                    </a:lnTo>
                    <a:cubicBezTo>
                      <a:pt x="25400" y="2364232"/>
                      <a:pt x="211455" y="2548890"/>
                      <a:pt x="441198" y="2548890"/>
                    </a:cubicBezTo>
                    <a:lnTo>
                      <a:pt x="20615402" y="2548890"/>
                    </a:lnTo>
                    <a:cubicBezTo>
                      <a:pt x="20845145" y="2548890"/>
                      <a:pt x="21031200" y="2364232"/>
                      <a:pt x="21031200" y="2136775"/>
                    </a:cubicBezTo>
                    <a:lnTo>
                      <a:pt x="21031200" y="437515"/>
                    </a:lnTo>
                    <a:cubicBezTo>
                      <a:pt x="21031200" y="210058"/>
                      <a:pt x="20845145" y="25400"/>
                      <a:pt x="20615402" y="25400"/>
                    </a:cubicBezTo>
                    <a:lnTo>
                      <a:pt x="441198" y="25400"/>
                    </a:lnTo>
                    <a:lnTo>
                      <a:pt x="441198" y="12700"/>
                    </a:lnTo>
                    <a:lnTo>
                      <a:pt x="441198" y="25400"/>
                    </a:lnTo>
                    <a:cubicBezTo>
                      <a:pt x="211455" y="25400"/>
                      <a:pt x="25400" y="210058"/>
                      <a:pt x="25400" y="437515"/>
                    </a:cubicBezTo>
                    <a:close/>
                  </a:path>
                </a:pathLst>
              </a:custGeom>
              <a:solidFill>
                <a:srgbClr val="000000"/>
              </a:solidFill>
            </p:spPr>
            <p:txBody>
              <a:bodyPr/>
              <a:lstStyle/>
              <a:p>
                <a:endParaRPr lang="en-US">
                  <a:latin typeface="Calibri" panose="020F0502020204030204" pitchFamily="34" charset="0"/>
                  <a:cs typeface="Calibri" panose="020F0502020204030204" pitchFamily="34" charset="0"/>
                </a:endParaRPr>
              </a:p>
            </p:txBody>
          </p:sp>
        </p:grpSp>
        <p:sp>
          <p:nvSpPr>
            <p:cNvPr id="13" name="Freeform 20">
              <a:extLst>
                <a:ext uri="{FF2B5EF4-FFF2-40B4-BE49-F238E27FC236}">
                  <a16:creationId xmlns:a16="http://schemas.microsoft.com/office/drawing/2014/main" id="{48BA0B6A-E31D-E312-F633-A5B4D9BE2572}"/>
                </a:ext>
              </a:extLst>
            </p:cNvPr>
            <p:cNvSpPr/>
            <p:nvPr/>
          </p:nvSpPr>
          <p:spPr>
            <a:xfrm>
              <a:off x="9600685" y="4613694"/>
              <a:ext cx="763032" cy="962541"/>
            </a:xfrm>
            <a:custGeom>
              <a:avLst/>
              <a:gdLst/>
              <a:ahLst/>
              <a:cxnLst/>
              <a:rect l="l" t="t" r="r" b="b"/>
              <a:pathLst>
                <a:path w="813901" h="1026710">
                  <a:moveTo>
                    <a:pt x="0" y="0"/>
                  </a:moveTo>
                  <a:lnTo>
                    <a:pt x="813900" y="0"/>
                  </a:lnTo>
                  <a:lnTo>
                    <a:pt x="813900" y="1026710"/>
                  </a:lnTo>
                  <a:lnTo>
                    <a:pt x="0" y="1026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14" name="TextBox 22">
              <a:extLst>
                <a:ext uri="{FF2B5EF4-FFF2-40B4-BE49-F238E27FC236}">
                  <a16:creationId xmlns:a16="http://schemas.microsoft.com/office/drawing/2014/main" id="{E24B41FA-47C8-5092-B86A-604D2C18582B}"/>
                </a:ext>
              </a:extLst>
            </p:cNvPr>
            <p:cNvSpPr txBox="1"/>
            <p:nvPr/>
          </p:nvSpPr>
          <p:spPr>
            <a:xfrm>
              <a:off x="2057150" y="1991749"/>
              <a:ext cx="7429156" cy="814914"/>
            </a:xfrm>
            <a:prstGeom prst="rect">
              <a:avLst/>
            </a:prstGeom>
          </p:spPr>
          <p:txBody>
            <a:bodyPr wrap="square" lIns="0" tIns="0" rIns="0" bIns="0" rtlCol="0" anchor="t">
              <a:spAutoFit/>
            </a:bodyPr>
            <a:lstStyle/>
            <a:p>
              <a:r>
                <a:rPr lang="en-US" sz="2000" b="1" spc="-62" dirty="0">
                  <a:solidFill>
                    <a:srgbClr val="000000"/>
                  </a:solidFill>
                  <a:latin typeface="Calibri" panose="020F0502020204030204" pitchFamily="34" charset="0"/>
                  <a:cs typeface="Calibri" panose="020F0502020204030204" pitchFamily="34" charset="0"/>
                </a:rPr>
                <a:t> Abnormal cholesterol/triglycerides: </a:t>
              </a:r>
              <a:endParaRPr lang="en-US" sz="2000" b="1" spc="-62" dirty="0">
                <a:solidFill>
                  <a:srgbClr val="000000"/>
                </a:solidFill>
                <a:latin typeface="Calibri" panose="020F0502020204030204" pitchFamily="34" charset="0"/>
                <a:ea typeface="Open Sans Bold"/>
                <a:cs typeface="Calibri" panose="020F0502020204030204" pitchFamily="34" charset="0"/>
              </a:endParaRPr>
            </a:p>
            <a:p>
              <a:pPr marL="337185" lvl="1" indent="-168275" algn="l">
                <a:buFont typeface="Arial"/>
                <a:buChar char="•"/>
              </a:pPr>
              <a:r>
                <a:rPr lang="en-US" sz="2000" u="sng" spc="-62" dirty="0">
                  <a:solidFill>
                    <a:srgbClr val="000000"/>
                  </a:solidFill>
                  <a:latin typeface="Calibri" panose="020F0502020204030204" pitchFamily="34" charset="0"/>
                  <a:cs typeface="Calibri" panose="020F0502020204030204" pitchFamily="34" charset="0"/>
                </a:rPr>
                <a:t>Statins are safe for use</a:t>
              </a:r>
              <a:r>
                <a:rPr lang="en-US" sz="2000" spc="-62" dirty="0">
                  <a:solidFill>
                    <a:srgbClr val="000000"/>
                  </a:solidFill>
                  <a:latin typeface="Calibri" panose="020F0502020204030204" pitchFamily="34" charset="0"/>
                  <a:cs typeface="Calibri" panose="020F0502020204030204" pitchFamily="34" charset="0"/>
                </a:rPr>
                <a:t> in liver disease and rarely associated with liver toxicity</a:t>
              </a:r>
              <a:endParaRPr lang="en-US" sz="2000" spc="-62" dirty="0">
                <a:solidFill>
                  <a:srgbClr val="000000"/>
                </a:solidFill>
                <a:latin typeface="Calibri" panose="020F0502020204030204" pitchFamily="34" charset="0"/>
                <a:ea typeface="Open Sans"/>
                <a:cs typeface="Calibri" panose="020F0502020204030204" pitchFamily="34" charset="0"/>
              </a:endParaRPr>
            </a:p>
            <a:p>
              <a:pPr marL="337185" lvl="1" indent="-168275">
                <a:buFont typeface="Arial"/>
                <a:buChar char="•"/>
              </a:pPr>
              <a:r>
                <a:rPr lang="en-US" sz="2000" spc="-62" dirty="0">
                  <a:solidFill>
                    <a:srgbClr val="000000"/>
                  </a:solidFill>
                  <a:latin typeface="Calibri" panose="020F0502020204030204" pitchFamily="34" charset="0"/>
                  <a:cs typeface="Calibri" panose="020F0502020204030204" pitchFamily="34" charset="0"/>
                </a:rPr>
                <a:t> Statins improve cardiovascular outcomes, decreased all-cause mortality, and liver cancer</a:t>
              </a:r>
              <a:endParaRPr lang="en-US" sz="2000" spc="-62" dirty="0">
                <a:solidFill>
                  <a:srgbClr val="000000"/>
                </a:solidFill>
                <a:latin typeface="Calibri" panose="020F0502020204030204" pitchFamily="34" charset="0"/>
                <a:ea typeface="Open Sans"/>
                <a:cs typeface="Calibri" panose="020F0502020204030204" pitchFamily="34" charset="0"/>
              </a:endParaRPr>
            </a:p>
          </p:txBody>
        </p:sp>
        <p:sp>
          <p:nvSpPr>
            <p:cNvPr id="15" name="TextBox 23">
              <a:extLst>
                <a:ext uri="{FF2B5EF4-FFF2-40B4-BE49-F238E27FC236}">
                  <a16:creationId xmlns:a16="http://schemas.microsoft.com/office/drawing/2014/main" id="{72EDD787-57BD-92DD-3344-9C6FBC67B9FA}"/>
                </a:ext>
              </a:extLst>
            </p:cNvPr>
            <p:cNvSpPr txBox="1"/>
            <p:nvPr/>
          </p:nvSpPr>
          <p:spPr>
            <a:xfrm>
              <a:off x="2038288" y="2933287"/>
              <a:ext cx="7631905" cy="1358190"/>
            </a:xfrm>
            <a:prstGeom prst="rect">
              <a:avLst/>
            </a:prstGeom>
          </p:spPr>
          <p:txBody>
            <a:bodyPr wrap="square" lIns="0" tIns="0" rIns="0" bIns="0" rtlCol="0" anchor="t">
              <a:spAutoFit/>
            </a:bodyPr>
            <a:lstStyle/>
            <a:p>
              <a:endParaRPr lang="en-US" sz="2000" spc="-62" dirty="0">
                <a:solidFill>
                  <a:srgbClr val="000000"/>
                </a:solidFill>
                <a:latin typeface="Calibri" panose="020F0502020204030204" pitchFamily="34" charset="0"/>
                <a:ea typeface="Open Sans"/>
                <a:cs typeface="Calibri" panose="020F0502020204030204" pitchFamily="34" charset="0"/>
              </a:endParaRPr>
            </a:p>
            <a:p>
              <a:pPr algn="l"/>
              <a:r>
                <a:rPr lang="en-US" sz="2000" b="1" spc="-61" dirty="0">
                  <a:solidFill>
                    <a:srgbClr val="000000"/>
                  </a:solidFill>
                  <a:latin typeface="Calibri" panose="020F0502020204030204" pitchFamily="34" charset="0"/>
                  <a:cs typeface="Calibri" panose="020F0502020204030204" pitchFamily="34" charset="0"/>
                </a:rPr>
                <a:t>Diabetes</a:t>
              </a:r>
              <a:endParaRPr lang="en-US" sz="2000" b="1" spc="-61" dirty="0">
                <a:solidFill>
                  <a:srgbClr val="000000"/>
                </a:solidFill>
                <a:latin typeface="Calibri" panose="020F0502020204030204" pitchFamily="34" charset="0"/>
                <a:ea typeface="Open Sans Bold"/>
                <a:cs typeface="Calibri" panose="020F0502020204030204" pitchFamily="34" charset="0"/>
              </a:endParaRPr>
            </a:p>
            <a:p>
              <a:pPr marL="337185" lvl="1" indent="-168275" algn="l">
                <a:buFont typeface="Arial"/>
                <a:buChar char="•"/>
              </a:pPr>
              <a:r>
                <a:rPr lang="en-US" sz="2000" spc="-61" dirty="0">
                  <a:solidFill>
                    <a:srgbClr val="000000"/>
                  </a:solidFill>
                  <a:latin typeface="Calibri" panose="020F0502020204030204" pitchFamily="34" charset="0"/>
                  <a:cs typeface="Calibri" panose="020F0502020204030204" pitchFamily="34" charset="0"/>
                </a:rPr>
                <a:t>Metformin can promote weight loss, may improve liver enzymes, possible anti-cancer effects</a:t>
              </a:r>
              <a:endParaRPr lang="en-US" sz="2000" spc="-61" dirty="0">
                <a:solidFill>
                  <a:srgbClr val="000000"/>
                </a:solidFill>
                <a:latin typeface="Calibri" panose="020F0502020204030204" pitchFamily="34" charset="0"/>
                <a:ea typeface="Open Sans"/>
                <a:cs typeface="Calibri" panose="020F0502020204030204" pitchFamily="34" charset="0"/>
              </a:endParaRPr>
            </a:p>
            <a:p>
              <a:pPr marL="337185" lvl="1" indent="-168275">
                <a:buFont typeface="Arial"/>
                <a:buChar char="•"/>
              </a:pPr>
              <a:r>
                <a:rPr lang="en-US" sz="2000" spc="-62" dirty="0">
                  <a:solidFill>
                    <a:srgbClr val="000000"/>
                  </a:solidFill>
                  <a:latin typeface="Calibri" panose="020F0502020204030204" pitchFamily="34" charset="0"/>
                  <a:cs typeface="Calibri" panose="020F0502020204030204" pitchFamily="34" charset="0"/>
                </a:rPr>
                <a:t>GLP-1 containing regimens (semaglutide/tirzepatide) or SGLT-2i promote weight loss, protect kidneys and improve CV outcomes. </a:t>
              </a:r>
              <a:endParaRPr lang="en-US" sz="2000" spc="-62" dirty="0">
                <a:solidFill>
                  <a:srgbClr val="000000"/>
                </a:solidFill>
                <a:latin typeface="Calibri" panose="020F0502020204030204" pitchFamily="34" charset="0"/>
                <a:ea typeface="Open Sans"/>
                <a:cs typeface="Calibri" panose="020F0502020204030204" pitchFamily="34" charset="0"/>
              </a:endParaRPr>
            </a:p>
          </p:txBody>
        </p:sp>
        <p:sp>
          <p:nvSpPr>
            <p:cNvPr id="16" name="TextBox 25">
              <a:extLst>
                <a:ext uri="{FF2B5EF4-FFF2-40B4-BE49-F238E27FC236}">
                  <a16:creationId xmlns:a16="http://schemas.microsoft.com/office/drawing/2014/main" id="{1EFF8E9D-5064-C0A3-10E5-6E0A794FD9D9}"/>
                </a:ext>
              </a:extLst>
            </p:cNvPr>
            <p:cNvSpPr txBox="1"/>
            <p:nvPr/>
          </p:nvSpPr>
          <p:spPr>
            <a:xfrm>
              <a:off x="2064599" y="4743856"/>
              <a:ext cx="7584335" cy="543276"/>
            </a:xfrm>
            <a:prstGeom prst="rect">
              <a:avLst/>
            </a:prstGeom>
          </p:spPr>
          <p:txBody>
            <a:bodyPr wrap="square" lIns="0" tIns="0" rIns="0" bIns="0" rtlCol="0" anchor="t">
              <a:spAutoFit/>
            </a:bodyPr>
            <a:lstStyle/>
            <a:p>
              <a:r>
                <a:rPr lang="en-US" sz="2000" b="1" dirty="0">
                  <a:solidFill>
                    <a:srgbClr val="000000"/>
                  </a:solidFill>
                  <a:latin typeface="Calibri" panose="020F0502020204030204" pitchFamily="34" charset="0"/>
                  <a:cs typeface="Calibri" panose="020F0502020204030204" pitchFamily="34" charset="0"/>
                </a:rPr>
                <a:t>Obesity</a:t>
              </a:r>
              <a:endParaRPr lang="en-US" sz="2000" b="1" dirty="0">
                <a:solidFill>
                  <a:srgbClr val="000000"/>
                </a:solidFill>
                <a:latin typeface="Calibri" panose="020F0502020204030204" pitchFamily="34" charset="0"/>
                <a:ea typeface="Open Sans Bold"/>
                <a:cs typeface="Calibri" panose="020F0502020204030204" pitchFamily="34" charset="0"/>
              </a:endParaRPr>
            </a:p>
            <a:p>
              <a:r>
                <a:rPr lang="en-US" sz="2000" dirty="0">
                  <a:solidFill>
                    <a:srgbClr val="000000"/>
                  </a:solidFill>
                  <a:latin typeface="Calibri" panose="020F0502020204030204" pitchFamily="34" charset="0"/>
                  <a:cs typeface="Calibri" panose="020F0502020204030204" pitchFamily="34" charset="0"/>
                </a:rPr>
                <a:t>GLP1-RA (</a:t>
              </a:r>
              <a:r>
                <a:rPr lang="en-US" sz="2000" dirty="0" err="1">
                  <a:solidFill>
                    <a:srgbClr val="000000"/>
                  </a:solidFill>
                  <a:latin typeface="Calibri" panose="020F0502020204030204" pitchFamily="34" charset="0"/>
                  <a:cs typeface="Calibri" panose="020F0502020204030204" pitchFamily="34" charset="0"/>
                </a:rPr>
                <a:t>semaglutide</a:t>
              </a:r>
              <a:r>
                <a:rPr lang="en-US" sz="2000" dirty="0">
                  <a:solidFill>
                    <a:srgbClr val="000000"/>
                  </a:solidFill>
                  <a:latin typeface="Calibri" panose="020F0502020204030204" pitchFamily="34" charset="0"/>
                  <a:cs typeface="Calibri" panose="020F0502020204030204" pitchFamily="34" charset="0"/>
                </a:rPr>
                <a:t> or </a:t>
              </a:r>
              <a:r>
                <a:rPr lang="en-US" sz="2000" dirty="0" err="1">
                  <a:solidFill>
                    <a:srgbClr val="000000"/>
                  </a:solidFill>
                  <a:latin typeface="Calibri" panose="020F0502020204030204" pitchFamily="34" charset="0"/>
                  <a:cs typeface="Calibri" panose="020F0502020204030204" pitchFamily="34" charset="0"/>
                </a:rPr>
                <a:t>tirzepatide</a:t>
              </a:r>
              <a:r>
                <a:rPr lang="en-US" sz="2000" dirty="0">
                  <a:solidFill>
                    <a:srgbClr val="000000"/>
                  </a:solidFill>
                  <a:latin typeface="Calibri" panose="020F0502020204030204" pitchFamily="34" charset="0"/>
                  <a:cs typeface="Calibri" panose="020F0502020204030204" pitchFamily="34" charset="0"/>
                </a:rPr>
                <a:t>) may improve MASLD through weight loss</a:t>
              </a:r>
              <a:endParaRPr lang="en-US" sz="2000" dirty="0">
                <a:solidFill>
                  <a:srgbClr val="000000"/>
                </a:solidFill>
                <a:latin typeface="Calibri" panose="020F0502020204030204" pitchFamily="34" charset="0"/>
                <a:ea typeface="Open Sans"/>
                <a:cs typeface="Calibri" panose="020F0502020204030204" pitchFamily="34" charset="0"/>
              </a:endParaRPr>
            </a:p>
          </p:txBody>
        </p:sp>
      </p:grpSp>
      <p:sp>
        <p:nvSpPr>
          <p:cNvPr id="52" name="TextBox 51">
            <a:extLst>
              <a:ext uri="{FF2B5EF4-FFF2-40B4-BE49-F238E27FC236}">
                <a16:creationId xmlns:a16="http://schemas.microsoft.com/office/drawing/2014/main" id="{06FA9220-8864-0870-8F01-231D0B53F5C9}"/>
              </a:ext>
            </a:extLst>
          </p:cNvPr>
          <p:cNvSpPr txBox="1"/>
          <p:nvPr/>
        </p:nvSpPr>
        <p:spPr>
          <a:xfrm>
            <a:off x="7171094" y="5995428"/>
            <a:ext cx="52578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Rinella et al. Hepatology, 2023, </a:t>
            </a:r>
            <a:r>
              <a:rPr lang="en-US" sz="1400" dirty="0">
                <a:solidFill>
                  <a:prstClr val="black"/>
                </a:solidFill>
                <a:latin typeface="Calibri" panose="020F0502020204030204" pitchFamily="34" charset="0"/>
                <a:cs typeface="Calibri" panose="020F0502020204030204" pitchFamily="34" charset="0"/>
              </a:rPr>
              <a:t>Arnett et al. J Am Coll </a:t>
            </a:r>
            <a:r>
              <a:rPr lang="en-US" sz="1400" dirty="0" err="1">
                <a:solidFill>
                  <a:prstClr val="black"/>
                </a:solidFill>
                <a:latin typeface="Calibri" panose="020F0502020204030204" pitchFamily="34" charset="0"/>
                <a:cs typeface="Calibri" panose="020F0502020204030204" pitchFamily="34" charset="0"/>
              </a:rPr>
              <a:t>Cardiol</a:t>
            </a:r>
            <a:r>
              <a:rPr lang="en-US" sz="1400" dirty="0">
                <a:solidFill>
                  <a:prstClr val="black"/>
                </a:solidFill>
                <a:latin typeface="Calibri" panose="020F0502020204030204" pitchFamily="34" charset="0"/>
                <a:cs typeface="Calibri" panose="020F0502020204030204" pitchFamily="34" charset="0"/>
              </a:rPr>
              <a:t>., 2019</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987499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4CFEBDA-062E-735F-CF34-5318F9DCCA80}"/>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0A6A7521-BC7C-2536-AE3D-B51FDA4FF8AF}"/>
              </a:ext>
            </a:extLst>
          </p:cNvPr>
          <p:cNvSpPr>
            <a:spLocks noGrp="1"/>
          </p:cNvSpPr>
          <p:nvPr>
            <p:ph type="sldNum" sz="quarter" idx="13"/>
          </p:nvPr>
        </p:nvSpPr>
        <p:spPr/>
        <p:txBody>
          <a:bodyPr/>
          <a:lstStyle/>
          <a:p>
            <a:fld id="{7BCC8D0D-EAEC-449D-9161-023DFF90F2E2}" type="slidenum">
              <a:rPr lang="en-US" smtClean="0"/>
              <a:pPr/>
              <a:t>2</a:t>
            </a:fld>
            <a:endParaRPr lang="en-US" dirty="0"/>
          </a:p>
        </p:txBody>
      </p:sp>
      <p:sp>
        <p:nvSpPr>
          <p:cNvPr id="32" name="Rectangle: Rounded Corners 18">
            <a:extLst>
              <a:ext uri="{FF2B5EF4-FFF2-40B4-BE49-F238E27FC236}">
                <a16:creationId xmlns:a16="http://schemas.microsoft.com/office/drawing/2014/main" id="{8DB1E148-83F8-EAF2-9C7A-82720B7E3AAA}"/>
              </a:ext>
            </a:extLst>
          </p:cNvPr>
          <p:cNvSpPr/>
          <p:nvPr/>
        </p:nvSpPr>
        <p:spPr>
          <a:xfrm>
            <a:off x="6193164" y="1200026"/>
            <a:ext cx="4556701" cy="119913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Rectangle: Rounded Corners 17">
            <a:extLst>
              <a:ext uri="{FF2B5EF4-FFF2-40B4-BE49-F238E27FC236}">
                <a16:creationId xmlns:a16="http://schemas.microsoft.com/office/drawing/2014/main" id="{0E04A2E9-3EB4-00B3-C7CC-3740D185A206}"/>
              </a:ext>
            </a:extLst>
          </p:cNvPr>
          <p:cNvSpPr/>
          <p:nvPr/>
        </p:nvSpPr>
        <p:spPr>
          <a:xfrm>
            <a:off x="1636462" y="1200026"/>
            <a:ext cx="4359198" cy="119913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 name="Rectangle: Rounded Corners 16">
            <a:extLst>
              <a:ext uri="{FF2B5EF4-FFF2-40B4-BE49-F238E27FC236}">
                <a16:creationId xmlns:a16="http://schemas.microsoft.com/office/drawing/2014/main" id="{04001E5C-BF12-8C5E-4275-0D5CF5E13C8A}"/>
              </a:ext>
            </a:extLst>
          </p:cNvPr>
          <p:cNvSpPr/>
          <p:nvPr/>
        </p:nvSpPr>
        <p:spPr>
          <a:xfrm>
            <a:off x="7871949" y="2808274"/>
            <a:ext cx="3061313" cy="323060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5" name="Rectangle: Rounded Corners 13">
            <a:extLst>
              <a:ext uri="{FF2B5EF4-FFF2-40B4-BE49-F238E27FC236}">
                <a16:creationId xmlns:a16="http://schemas.microsoft.com/office/drawing/2014/main" id="{6F7D4D00-4A13-4F1F-3652-0EC245FFEC5A}"/>
              </a:ext>
            </a:extLst>
          </p:cNvPr>
          <p:cNvSpPr/>
          <p:nvPr/>
        </p:nvSpPr>
        <p:spPr>
          <a:xfrm>
            <a:off x="4655454" y="2808274"/>
            <a:ext cx="3061313" cy="323060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 name="Rectangle: Rounded Corners 2">
            <a:extLst>
              <a:ext uri="{FF2B5EF4-FFF2-40B4-BE49-F238E27FC236}">
                <a16:creationId xmlns:a16="http://schemas.microsoft.com/office/drawing/2014/main" id="{CFB59EBD-7AD8-EDB8-FA0E-0D66108EBF9E}"/>
              </a:ext>
            </a:extLst>
          </p:cNvPr>
          <p:cNvSpPr/>
          <p:nvPr/>
        </p:nvSpPr>
        <p:spPr>
          <a:xfrm>
            <a:off x="1410743" y="2836489"/>
            <a:ext cx="3061313" cy="323060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7" name="TextBox 2">
            <a:extLst>
              <a:ext uri="{FF2B5EF4-FFF2-40B4-BE49-F238E27FC236}">
                <a16:creationId xmlns:a16="http://schemas.microsoft.com/office/drawing/2014/main" id="{FC5B8ECF-963C-6F8E-AA34-A0F4BB421710}"/>
              </a:ext>
            </a:extLst>
          </p:cNvPr>
          <p:cNvSpPr txBox="1"/>
          <p:nvPr/>
        </p:nvSpPr>
        <p:spPr>
          <a:xfrm>
            <a:off x="3042361" y="317565"/>
            <a:ext cx="6865269" cy="643381"/>
          </a:xfrm>
          <a:prstGeom prst="rect">
            <a:avLst/>
          </a:prstGeom>
        </p:spPr>
        <p:txBody>
          <a:bodyPr wrap="square" lIns="0" tIns="0" rIns="0" bIns="0" rtlCol="0" anchor="t">
            <a:spAutoFit/>
          </a:bodyPr>
          <a:lstStyle/>
          <a:p>
            <a:pPr>
              <a:lnSpc>
                <a:spcPts val="5026"/>
              </a:lnSpc>
            </a:pPr>
            <a:r>
              <a:rPr lang="en-US" sz="4799" b="1" spc="24" dirty="0">
                <a:latin typeface="Calibri"/>
                <a:cs typeface="Calibri"/>
              </a:rPr>
              <a:t>BRIDGE “ground rules”</a:t>
            </a:r>
            <a:endParaRPr lang="en-US" sz="4799" b="1" spc="24" dirty="0">
              <a:latin typeface="Calibri"/>
              <a:ea typeface="Open Sans 1 Bold"/>
              <a:cs typeface="Calibri"/>
            </a:endParaRPr>
          </a:p>
        </p:txBody>
      </p:sp>
      <p:grpSp>
        <p:nvGrpSpPr>
          <p:cNvPr id="38" name="Group 37">
            <a:extLst>
              <a:ext uri="{FF2B5EF4-FFF2-40B4-BE49-F238E27FC236}">
                <a16:creationId xmlns:a16="http://schemas.microsoft.com/office/drawing/2014/main" id="{9D3259F1-D352-6621-36FA-5257C77E8C50}"/>
              </a:ext>
            </a:extLst>
          </p:cNvPr>
          <p:cNvGrpSpPr/>
          <p:nvPr/>
        </p:nvGrpSpPr>
        <p:grpSpPr>
          <a:xfrm>
            <a:off x="1530339" y="1284729"/>
            <a:ext cx="9312363" cy="4754424"/>
            <a:chOff x="2844845" y="2258095"/>
            <a:chExt cx="12988261" cy="6970882"/>
          </a:xfrm>
        </p:grpSpPr>
        <p:sp>
          <p:nvSpPr>
            <p:cNvPr id="39" name="Freeform 4">
              <a:extLst>
                <a:ext uri="{FF2B5EF4-FFF2-40B4-BE49-F238E27FC236}">
                  <a16:creationId xmlns:a16="http://schemas.microsoft.com/office/drawing/2014/main" id="{278C7886-BCBE-1D28-FBE2-032CF4D39DE7}"/>
                </a:ext>
              </a:extLst>
            </p:cNvPr>
            <p:cNvSpPr/>
            <p:nvPr/>
          </p:nvSpPr>
          <p:spPr>
            <a:xfrm>
              <a:off x="7129083" y="2434187"/>
              <a:ext cx="1109235" cy="1109235"/>
            </a:xfrm>
            <a:custGeom>
              <a:avLst/>
              <a:gdLst/>
              <a:ahLst/>
              <a:cxnLst/>
              <a:rect l="l" t="t" r="r" b="b"/>
              <a:pathLst>
                <a:path w="788789" h="788789">
                  <a:moveTo>
                    <a:pt x="0" y="0"/>
                  </a:moveTo>
                  <a:lnTo>
                    <a:pt x="788789" y="0"/>
                  </a:lnTo>
                  <a:lnTo>
                    <a:pt x="788789" y="788790"/>
                  </a:lnTo>
                  <a:lnTo>
                    <a:pt x="0" y="7887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p>
          </p:txBody>
        </p:sp>
        <p:sp>
          <p:nvSpPr>
            <p:cNvPr id="40" name="Freeform 5">
              <a:extLst>
                <a:ext uri="{FF2B5EF4-FFF2-40B4-BE49-F238E27FC236}">
                  <a16:creationId xmlns:a16="http://schemas.microsoft.com/office/drawing/2014/main" id="{601F2DA8-96F7-1055-159D-4C5E95D7161B}"/>
                </a:ext>
              </a:extLst>
            </p:cNvPr>
            <p:cNvSpPr/>
            <p:nvPr/>
          </p:nvSpPr>
          <p:spPr>
            <a:xfrm>
              <a:off x="14431722" y="2424561"/>
              <a:ext cx="1134849" cy="1096550"/>
            </a:xfrm>
            <a:custGeom>
              <a:avLst/>
              <a:gdLst/>
              <a:ahLst/>
              <a:cxnLst/>
              <a:rect l="l" t="t" r="r" b="b"/>
              <a:pathLst>
                <a:path w="807004" h="779768">
                  <a:moveTo>
                    <a:pt x="0" y="0"/>
                  </a:moveTo>
                  <a:lnTo>
                    <a:pt x="807004" y="0"/>
                  </a:lnTo>
                  <a:lnTo>
                    <a:pt x="807004" y="779768"/>
                  </a:lnTo>
                  <a:lnTo>
                    <a:pt x="0" y="779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p>
          </p:txBody>
        </p:sp>
        <p:sp>
          <p:nvSpPr>
            <p:cNvPr id="41" name="Freeform 6">
              <a:extLst>
                <a:ext uri="{FF2B5EF4-FFF2-40B4-BE49-F238E27FC236}">
                  <a16:creationId xmlns:a16="http://schemas.microsoft.com/office/drawing/2014/main" id="{14D10518-9732-EBE0-F426-13EFFE64634B}"/>
                </a:ext>
              </a:extLst>
            </p:cNvPr>
            <p:cNvSpPr/>
            <p:nvPr/>
          </p:nvSpPr>
          <p:spPr>
            <a:xfrm>
              <a:off x="3440637" y="7423382"/>
              <a:ext cx="1962603" cy="1805595"/>
            </a:xfrm>
            <a:custGeom>
              <a:avLst/>
              <a:gdLst/>
              <a:ahLst/>
              <a:cxnLst/>
              <a:rect l="l" t="t" r="r" b="b"/>
              <a:pathLst>
                <a:path w="1395629" h="1283979">
                  <a:moveTo>
                    <a:pt x="0" y="0"/>
                  </a:moveTo>
                  <a:lnTo>
                    <a:pt x="1395629" y="0"/>
                  </a:lnTo>
                  <a:lnTo>
                    <a:pt x="1395629" y="1283978"/>
                  </a:lnTo>
                  <a:lnTo>
                    <a:pt x="0" y="12839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42" name="TextBox 7">
              <a:extLst>
                <a:ext uri="{FF2B5EF4-FFF2-40B4-BE49-F238E27FC236}">
                  <a16:creationId xmlns:a16="http://schemas.microsoft.com/office/drawing/2014/main" id="{F45ECC27-E385-B161-A643-519ADB0568F6}"/>
                </a:ext>
              </a:extLst>
            </p:cNvPr>
            <p:cNvSpPr txBox="1"/>
            <p:nvPr/>
          </p:nvSpPr>
          <p:spPr>
            <a:xfrm>
              <a:off x="3488719" y="2534321"/>
              <a:ext cx="3453296" cy="777105"/>
            </a:xfrm>
            <a:prstGeom prst="rect">
              <a:avLst/>
            </a:prstGeom>
          </p:spPr>
          <p:txBody>
            <a:bodyPr wrap="square" lIns="0" tIns="0" rIns="0" bIns="0" rtlCol="0" anchor="t">
              <a:spAutoFit/>
            </a:bodyPr>
            <a:lstStyle/>
            <a:p>
              <a:pPr algn="ctr">
                <a:lnSpc>
                  <a:spcPts val="2025"/>
                </a:lnSpc>
                <a:spcBef>
                  <a:spcPct val="0"/>
                </a:spcBef>
              </a:pPr>
              <a:r>
                <a:rPr lang="en-US" sz="2399" spc="9" dirty="0">
                  <a:latin typeface="Calibri"/>
                  <a:cs typeface="Calibri"/>
                </a:rPr>
                <a:t>Try your best to be on time</a:t>
              </a:r>
              <a:endParaRPr lang="en-US" sz="2399" spc="9" dirty="0">
                <a:latin typeface="Calibri"/>
                <a:ea typeface="Open Sans 1"/>
                <a:cs typeface="Calibri"/>
              </a:endParaRPr>
            </a:p>
          </p:txBody>
        </p:sp>
        <p:sp>
          <p:nvSpPr>
            <p:cNvPr id="43" name="TextBox 8">
              <a:extLst>
                <a:ext uri="{FF2B5EF4-FFF2-40B4-BE49-F238E27FC236}">
                  <a16:creationId xmlns:a16="http://schemas.microsoft.com/office/drawing/2014/main" id="{3E253FAD-F0E2-86E3-670C-1BA018CA9EFB}"/>
                </a:ext>
              </a:extLst>
            </p:cNvPr>
            <p:cNvSpPr txBox="1"/>
            <p:nvPr/>
          </p:nvSpPr>
          <p:spPr>
            <a:xfrm>
              <a:off x="9686606" y="2258095"/>
              <a:ext cx="4623363" cy="1410183"/>
            </a:xfrm>
            <a:prstGeom prst="rect">
              <a:avLst/>
            </a:prstGeom>
          </p:spPr>
          <p:txBody>
            <a:bodyPr wrap="square" lIns="0" tIns="0" rIns="0" bIns="0" rtlCol="0" anchor="t">
              <a:spAutoFit/>
            </a:bodyPr>
            <a:lstStyle/>
            <a:p>
              <a:pPr algn="ctr">
                <a:lnSpc>
                  <a:spcPts val="2531"/>
                </a:lnSpc>
              </a:pPr>
              <a:r>
                <a:rPr lang="en-US" sz="2133" b="1" spc="9">
                  <a:latin typeface="Calibri"/>
                  <a:cs typeface="Calibri"/>
                </a:rPr>
                <a:t>Encourage attendance at all 6 sessions</a:t>
              </a:r>
              <a:r>
                <a:rPr lang="en-US" sz="2133" spc="9">
                  <a:latin typeface="Calibri"/>
                  <a:cs typeface="Calibri"/>
                </a:rPr>
                <a:t>-- no penalty for missed sessions</a:t>
              </a:r>
              <a:endParaRPr lang="en-US" sz="2133" spc="9">
                <a:latin typeface="Calibri"/>
                <a:ea typeface="Open Sans 1"/>
                <a:cs typeface="Calibri"/>
              </a:endParaRPr>
            </a:p>
          </p:txBody>
        </p:sp>
        <p:sp>
          <p:nvSpPr>
            <p:cNvPr id="44" name="Freeform 9">
              <a:extLst>
                <a:ext uri="{FF2B5EF4-FFF2-40B4-BE49-F238E27FC236}">
                  <a16:creationId xmlns:a16="http://schemas.microsoft.com/office/drawing/2014/main" id="{DB432BDB-269B-B08B-97FF-4A71C6FF1B91}"/>
                </a:ext>
              </a:extLst>
            </p:cNvPr>
            <p:cNvSpPr/>
            <p:nvPr/>
          </p:nvSpPr>
          <p:spPr>
            <a:xfrm>
              <a:off x="13450096" y="7270447"/>
              <a:ext cx="1046091" cy="1743486"/>
            </a:xfrm>
            <a:custGeom>
              <a:avLst/>
              <a:gdLst/>
              <a:ahLst/>
              <a:cxnLst/>
              <a:rect l="l" t="t" r="r" b="b"/>
              <a:pathLst>
                <a:path w="743887" h="1239812">
                  <a:moveTo>
                    <a:pt x="0" y="0"/>
                  </a:moveTo>
                  <a:lnTo>
                    <a:pt x="743887" y="0"/>
                  </a:lnTo>
                  <a:lnTo>
                    <a:pt x="743887" y="1239813"/>
                  </a:lnTo>
                  <a:lnTo>
                    <a:pt x="0" y="12398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800"/>
            </a:p>
          </p:txBody>
        </p:sp>
        <p:sp>
          <p:nvSpPr>
            <p:cNvPr id="45" name="TextBox 10">
              <a:extLst>
                <a:ext uri="{FF2B5EF4-FFF2-40B4-BE49-F238E27FC236}">
                  <a16:creationId xmlns:a16="http://schemas.microsoft.com/office/drawing/2014/main" id="{445F1133-ECC2-6493-2CDF-01E090CC0F91}"/>
                </a:ext>
              </a:extLst>
            </p:cNvPr>
            <p:cNvSpPr txBox="1"/>
            <p:nvPr/>
          </p:nvSpPr>
          <p:spPr>
            <a:xfrm>
              <a:off x="12020232" y="4961868"/>
              <a:ext cx="3812874" cy="1880243"/>
            </a:xfrm>
            <a:prstGeom prst="rect">
              <a:avLst/>
            </a:prstGeom>
          </p:spPr>
          <p:txBody>
            <a:bodyPr wrap="square" lIns="0" tIns="0" rIns="0" bIns="0" rtlCol="0" anchor="t">
              <a:spAutoFit/>
            </a:bodyPr>
            <a:lstStyle/>
            <a:p>
              <a:pPr algn="ctr">
                <a:lnSpc>
                  <a:spcPts val="2531"/>
                </a:lnSpc>
              </a:pPr>
              <a:r>
                <a:rPr lang="en-US" sz="2133" spc="9">
                  <a:latin typeface="Calibri"/>
                  <a:cs typeface="Calibri"/>
                </a:rPr>
                <a:t>Participation by all members is encouraged </a:t>
              </a:r>
            </a:p>
            <a:p>
              <a:pPr algn="ctr">
                <a:lnSpc>
                  <a:spcPts val="2531"/>
                </a:lnSpc>
              </a:pPr>
              <a:endParaRPr lang="en-US" sz="2133" spc="9">
                <a:latin typeface="Calibri"/>
                <a:cs typeface="Calibri"/>
              </a:endParaRPr>
            </a:p>
            <a:p>
              <a:pPr algn="ctr">
                <a:lnSpc>
                  <a:spcPts val="2531"/>
                </a:lnSpc>
              </a:pPr>
              <a:r>
                <a:rPr lang="en-US" sz="2133" b="1" spc="9">
                  <a:latin typeface="Calibri"/>
                  <a:cs typeface="Calibri"/>
                </a:rPr>
                <a:t>Mute during didactics</a:t>
              </a:r>
            </a:p>
          </p:txBody>
        </p:sp>
        <p:sp>
          <p:nvSpPr>
            <p:cNvPr id="46" name="TextBox 11">
              <a:extLst>
                <a:ext uri="{FF2B5EF4-FFF2-40B4-BE49-F238E27FC236}">
                  <a16:creationId xmlns:a16="http://schemas.microsoft.com/office/drawing/2014/main" id="{0BECACB4-D01E-5ED2-1268-7774F261BC83}"/>
                </a:ext>
              </a:extLst>
            </p:cNvPr>
            <p:cNvSpPr txBox="1"/>
            <p:nvPr/>
          </p:nvSpPr>
          <p:spPr>
            <a:xfrm>
              <a:off x="2844845" y="5036461"/>
              <a:ext cx="3711581" cy="1410183"/>
            </a:xfrm>
            <a:prstGeom prst="rect">
              <a:avLst/>
            </a:prstGeom>
          </p:spPr>
          <p:txBody>
            <a:bodyPr wrap="square" lIns="0" tIns="0" rIns="0" bIns="0" rtlCol="0" anchor="t">
              <a:spAutoFit/>
            </a:bodyPr>
            <a:lstStyle/>
            <a:p>
              <a:pPr algn="ctr">
                <a:lnSpc>
                  <a:spcPts val="2537"/>
                </a:lnSpc>
              </a:pPr>
              <a:r>
                <a:rPr lang="en-US" sz="2133" spc="9">
                  <a:solidFill>
                    <a:srgbClr val="C00000"/>
                  </a:solidFill>
                  <a:latin typeface="Calibri"/>
                  <a:cs typeface="Calibri"/>
                </a:rPr>
                <a:t>For Q&amp;A: Please focus questions on behavioral aspects of liver health</a:t>
              </a:r>
              <a:endParaRPr lang="en-US" sz="2133" spc="9">
                <a:latin typeface="Calibri"/>
                <a:ea typeface="Open Sans 1"/>
                <a:cs typeface="Calibri"/>
              </a:endParaRPr>
            </a:p>
          </p:txBody>
        </p:sp>
        <p:sp>
          <p:nvSpPr>
            <p:cNvPr id="47" name="Freeform 12">
              <a:extLst>
                <a:ext uri="{FF2B5EF4-FFF2-40B4-BE49-F238E27FC236}">
                  <a16:creationId xmlns:a16="http://schemas.microsoft.com/office/drawing/2014/main" id="{D837F038-CA73-3964-E91B-AD4E781C6F80}"/>
                </a:ext>
              </a:extLst>
            </p:cNvPr>
            <p:cNvSpPr/>
            <p:nvPr/>
          </p:nvSpPr>
          <p:spPr>
            <a:xfrm>
              <a:off x="8564356" y="7529542"/>
              <a:ext cx="1288316" cy="1383425"/>
            </a:xfrm>
            <a:custGeom>
              <a:avLst/>
              <a:gdLst/>
              <a:ahLst/>
              <a:cxnLst/>
              <a:rect l="l" t="t" r="r" b="b"/>
              <a:pathLst>
                <a:path w="916135" h="983769">
                  <a:moveTo>
                    <a:pt x="0" y="0"/>
                  </a:moveTo>
                  <a:lnTo>
                    <a:pt x="916135" y="0"/>
                  </a:lnTo>
                  <a:lnTo>
                    <a:pt x="916135" y="983768"/>
                  </a:lnTo>
                  <a:lnTo>
                    <a:pt x="0" y="9837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800"/>
            </a:p>
          </p:txBody>
        </p:sp>
        <p:sp>
          <p:nvSpPr>
            <p:cNvPr id="48" name="TextBox 13">
              <a:extLst>
                <a:ext uri="{FF2B5EF4-FFF2-40B4-BE49-F238E27FC236}">
                  <a16:creationId xmlns:a16="http://schemas.microsoft.com/office/drawing/2014/main" id="{5E79D5A6-C034-2DEC-9BB1-F3DAE7E916F8}"/>
                </a:ext>
              </a:extLst>
            </p:cNvPr>
            <p:cNvSpPr txBox="1"/>
            <p:nvPr/>
          </p:nvSpPr>
          <p:spPr>
            <a:xfrm>
              <a:off x="7738725" y="4559150"/>
              <a:ext cx="3091637" cy="2427958"/>
            </a:xfrm>
            <a:prstGeom prst="rect">
              <a:avLst/>
            </a:prstGeom>
          </p:spPr>
          <p:txBody>
            <a:bodyPr wrap="square" lIns="0" tIns="0" rIns="0" bIns="0" rtlCol="0" anchor="t">
              <a:spAutoFit/>
            </a:bodyPr>
            <a:lstStyle/>
            <a:p>
              <a:pPr algn="ctr">
                <a:lnSpc>
                  <a:spcPts val="2617"/>
                </a:lnSpc>
              </a:pPr>
              <a:r>
                <a:rPr lang="en-US" sz="2133" spc="10">
                  <a:solidFill>
                    <a:srgbClr val="323232"/>
                  </a:solidFill>
                  <a:latin typeface="Calibri"/>
                  <a:cs typeface="Calibri"/>
                </a:rPr>
                <a:t>During group discussion</a:t>
              </a:r>
              <a:r>
                <a:rPr lang="en-US" sz="2133" spc="10">
                  <a:solidFill>
                    <a:srgbClr val="C00000"/>
                  </a:solidFill>
                  <a:latin typeface="Calibri"/>
                  <a:cs typeface="Calibri"/>
                </a:rPr>
                <a:t> </a:t>
              </a:r>
              <a:r>
                <a:rPr lang="en-US" sz="2133" b="1" u="sng" spc="10">
                  <a:solidFill>
                    <a:srgbClr val="C00000"/>
                  </a:solidFill>
                  <a:latin typeface="Calibri"/>
                  <a:cs typeface="Calibri"/>
                </a:rPr>
                <a:t>Please provide support, not advice (unless asked)</a:t>
              </a:r>
              <a:endParaRPr lang="en-US" sz="2133" spc="10">
                <a:solidFill>
                  <a:srgbClr val="323232"/>
                </a:solidFill>
                <a:latin typeface="Calibri"/>
                <a:ea typeface="Open Sans 1"/>
                <a:cs typeface="Calibri"/>
              </a:endParaRPr>
            </a:p>
          </p:txBody>
        </p:sp>
      </p:grpSp>
      <p:sp>
        <p:nvSpPr>
          <p:cNvPr id="50" name="AutoShape 4">
            <a:extLst>
              <a:ext uri="{FF2B5EF4-FFF2-40B4-BE49-F238E27FC236}">
                <a16:creationId xmlns:a16="http://schemas.microsoft.com/office/drawing/2014/main" id="{A78EE938-62D3-0905-49AE-A4461DC5188E}"/>
              </a:ext>
            </a:extLst>
          </p:cNvPr>
          <p:cNvSpPr/>
          <p:nvPr/>
        </p:nvSpPr>
        <p:spPr>
          <a:xfrm rot="23839" flipV="1">
            <a:off x="1639080" y="938965"/>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147366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DEE90-231A-1518-0EA2-525926090E0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1E2BEA28-9322-D35D-8B83-F568A4EE6EED}"/>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AB2BAF34-AA2E-504F-C90A-23F4A2B2B628}"/>
              </a:ext>
            </a:extLst>
          </p:cNvPr>
          <p:cNvSpPr>
            <a:spLocks noGrp="1"/>
          </p:cNvSpPr>
          <p:nvPr>
            <p:ph type="sldNum" sz="quarter" idx="13"/>
          </p:nvPr>
        </p:nvSpPr>
        <p:spPr/>
        <p:txBody>
          <a:bodyPr/>
          <a:lstStyle/>
          <a:p>
            <a:fld id="{7BCC8D0D-EAEC-449D-9161-023DFF90F2E2}" type="slidenum">
              <a:rPr lang="en-US" smtClean="0"/>
              <a:pPr/>
              <a:t>20</a:t>
            </a:fld>
            <a:endParaRPr lang="en-US" dirty="0"/>
          </a:p>
        </p:txBody>
      </p:sp>
      <p:sp>
        <p:nvSpPr>
          <p:cNvPr id="4" name="TextBox 2">
            <a:extLst>
              <a:ext uri="{FF2B5EF4-FFF2-40B4-BE49-F238E27FC236}">
                <a16:creationId xmlns:a16="http://schemas.microsoft.com/office/drawing/2014/main" id="{7EC0533C-C21A-D38A-9E57-74A04CAC4A57}"/>
              </a:ext>
            </a:extLst>
          </p:cNvPr>
          <p:cNvSpPr txBox="1"/>
          <p:nvPr/>
        </p:nvSpPr>
        <p:spPr>
          <a:xfrm>
            <a:off x="1516263" y="308336"/>
            <a:ext cx="9159474" cy="615553"/>
          </a:xfrm>
          <a:prstGeom prst="rect">
            <a:avLst/>
          </a:prstGeom>
        </p:spPr>
        <p:txBody>
          <a:bodyPr wrap="square" lIns="0" tIns="0" rIns="0" bIns="0" rtlCol="0" anchor="t">
            <a:spAutoFit/>
          </a:bodyPr>
          <a:lstStyle/>
          <a:p>
            <a:pPr>
              <a:lnSpc>
                <a:spcPts val="4751"/>
              </a:lnSpc>
            </a:pPr>
            <a:r>
              <a:rPr lang="en-US" sz="4399" b="1" spc="-175" dirty="0">
                <a:latin typeface="Calibri" panose="020F0502020204030204" pitchFamily="34" charset="0"/>
                <a:cs typeface="Calibri" panose="020F0502020204030204" pitchFamily="34" charset="0"/>
              </a:rPr>
              <a:t>Medications and Clinical Research Studies?</a:t>
            </a:r>
          </a:p>
        </p:txBody>
      </p:sp>
      <p:sp>
        <p:nvSpPr>
          <p:cNvPr id="5" name="TextBox 3">
            <a:extLst>
              <a:ext uri="{FF2B5EF4-FFF2-40B4-BE49-F238E27FC236}">
                <a16:creationId xmlns:a16="http://schemas.microsoft.com/office/drawing/2014/main" id="{12484B4E-B796-21A0-617E-F44D568B0468}"/>
              </a:ext>
            </a:extLst>
          </p:cNvPr>
          <p:cNvSpPr txBox="1"/>
          <p:nvPr/>
        </p:nvSpPr>
        <p:spPr>
          <a:xfrm>
            <a:off x="362810" y="1626087"/>
            <a:ext cx="9062587" cy="3729611"/>
          </a:xfrm>
          <a:prstGeom prst="rect">
            <a:avLst/>
          </a:prstGeom>
        </p:spPr>
        <p:txBody>
          <a:bodyPr wrap="square" lIns="0" tIns="0" rIns="0" bIns="0" rtlCol="0" anchor="t">
            <a:spAutoFit/>
          </a:bodyPr>
          <a:lstStyle/>
          <a:p>
            <a:pPr marL="506603" lvl="1" indent="-253302">
              <a:lnSpc>
                <a:spcPts val="3023"/>
              </a:lnSpc>
              <a:buFont typeface="Arial"/>
              <a:buChar char="•"/>
            </a:pPr>
            <a:r>
              <a:rPr lang="en-US" sz="2799" spc="-111" dirty="0">
                <a:solidFill>
                  <a:srgbClr val="000000"/>
                </a:solidFill>
                <a:latin typeface="Calibri" panose="020F0502020204030204" pitchFamily="34" charset="0"/>
                <a:cs typeface="Calibri" panose="020F0502020204030204" pitchFamily="34" charset="0"/>
              </a:rPr>
              <a:t>Vitamin E is prescribed for MASLD </a:t>
            </a:r>
          </a:p>
          <a:p>
            <a:pPr marL="963689" lvl="2" indent="-321230">
              <a:lnSpc>
                <a:spcPts val="3023"/>
              </a:lnSpc>
              <a:buFont typeface="Arial"/>
              <a:buChar char="⚬"/>
            </a:pPr>
            <a:r>
              <a:rPr lang="en-US" sz="2799" spc="-111" dirty="0">
                <a:solidFill>
                  <a:srgbClr val="000000"/>
                </a:solidFill>
                <a:latin typeface="Calibri" panose="020F0502020204030204" pitchFamily="34" charset="0"/>
                <a:cs typeface="Calibri" panose="020F0502020204030204" pitchFamily="34" charset="0"/>
              </a:rPr>
              <a:t>Anti-oxidant that helps protect liver cells</a:t>
            </a:r>
          </a:p>
          <a:p>
            <a:pPr marL="963689" lvl="2" indent="-321230">
              <a:lnSpc>
                <a:spcPts val="3023"/>
              </a:lnSpc>
            </a:pPr>
            <a:endParaRPr lang="en-US" sz="2799" spc="-111" dirty="0">
              <a:solidFill>
                <a:srgbClr val="000000"/>
              </a:solidFill>
              <a:latin typeface="Calibri" panose="020F0502020204030204" pitchFamily="34" charset="0"/>
              <a:cs typeface="Calibri" panose="020F0502020204030204" pitchFamily="34" charset="0"/>
            </a:endParaRPr>
          </a:p>
          <a:p>
            <a:pPr marL="506603" lvl="1" indent="-253302">
              <a:lnSpc>
                <a:spcPts val="3023"/>
              </a:lnSpc>
              <a:buFont typeface="Arial"/>
              <a:buChar char="•"/>
            </a:pPr>
            <a:r>
              <a:rPr lang="en-US" sz="2799" spc="-111" dirty="0">
                <a:solidFill>
                  <a:srgbClr val="000000"/>
                </a:solidFill>
                <a:latin typeface="Calibri" panose="020F0502020204030204" pitchFamily="34" charset="0"/>
                <a:cs typeface="Calibri" panose="020F0502020204030204" pitchFamily="34" charset="0"/>
              </a:rPr>
              <a:t>Medications for steatohepatitis and to reverse liver fibrosis are currently being studied in people with cirrhosis</a:t>
            </a:r>
          </a:p>
          <a:p>
            <a:pPr marL="506603" lvl="1" indent="-253302">
              <a:lnSpc>
                <a:spcPts val="3023"/>
              </a:lnSpc>
            </a:pPr>
            <a:endParaRPr lang="en-US" sz="2799" spc="-111" dirty="0">
              <a:solidFill>
                <a:srgbClr val="000000"/>
              </a:solidFill>
              <a:latin typeface="Calibri" panose="020F0502020204030204" pitchFamily="34" charset="0"/>
              <a:cs typeface="Calibri" panose="020F0502020204030204" pitchFamily="34" charset="0"/>
            </a:endParaRPr>
          </a:p>
          <a:p>
            <a:pPr marL="506603" lvl="1" indent="-253302">
              <a:lnSpc>
                <a:spcPts val="3023"/>
              </a:lnSpc>
              <a:buFont typeface="Arial"/>
              <a:buChar char="•"/>
            </a:pPr>
            <a:r>
              <a:rPr lang="en-US" sz="2799" spc="-111" dirty="0">
                <a:solidFill>
                  <a:srgbClr val="000000"/>
                </a:solidFill>
                <a:latin typeface="Calibri" panose="020F0502020204030204" pitchFamily="34" charset="0"/>
                <a:cs typeface="Calibri" panose="020F0502020204030204" pitchFamily="34" charset="0"/>
              </a:rPr>
              <a:t>UCSF has research studies </a:t>
            </a:r>
          </a:p>
          <a:p>
            <a:pPr marL="891317" lvl="2" indent="-297106">
              <a:lnSpc>
                <a:spcPts val="2591"/>
              </a:lnSpc>
              <a:buFont typeface="Arial"/>
              <a:buChar char="⚬"/>
            </a:pPr>
            <a:r>
              <a:rPr lang="en-US" sz="2399" spc="-95" dirty="0">
                <a:solidFill>
                  <a:srgbClr val="000000"/>
                </a:solidFill>
                <a:latin typeface="Calibri" panose="020F0502020204030204" pitchFamily="34" charset="0"/>
                <a:cs typeface="Calibri" panose="020F0502020204030204" pitchFamily="34" charset="0"/>
              </a:rPr>
              <a:t>If you are interested in being part of a research study, you can discuss with your hepatology provider</a:t>
            </a:r>
          </a:p>
          <a:p>
            <a:pPr marL="1039870" lvl="2" indent="-346623">
              <a:lnSpc>
                <a:spcPts val="3023"/>
              </a:lnSpc>
            </a:pPr>
            <a:endParaRPr lang="en-US" sz="2399" spc="-95" dirty="0">
              <a:solidFill>
                <a:srgbClr val="000000"/>
              </a:solidFill>
              <a:latin typeface="Calibri" panose="020F0502020204030204" pitchFamily="34" charset="0"/>
              <a:cs typeface="Calibri" panose="020F0502020204030204" pitchFamily="34" charset="0"/>
            </a:endParaRPr>
          </a:p>
        </p:txBody>
      </p:sp>
      <p:sp>
        <p:nvSpPr>
          <p:cNvPr id="6" name="Freeform 4">
            <a:extLst>
              <a:ext uri="{FF2B5EF4-FFF2-40B4-BE49-F238E27FC236}">
                <a16:creationId xmlns:a16="http://schemas.microsoft.com/office/drawing/2014/main" id="{850510A4-1D40-1E6F-C4EF-D1C8CC786309}"/>
              </a:ext>
            </a:extLst>
          </p:cNvPr>
          <p:cNvSpPr/>
          <p:nvPr/>
        </p:nvSpPr>
        <p:spPr>
          <a:xfrm>
            <a:off x="9776453" y="1626087"/>
            <a:ext cx="2412372" cy="2963694"/>
          </a:xfrm>
          <a:custGeom>
            <a:avLst/>
            <a:gdLst/>
            <a:ahLst/>
            <a:cxnLst/>
            <a:rect l="l" t="t" r="r" b="b"/>
            <a:pathLst>
              <a:path w="3619500" h="4446699">
                <a:moveTo>
                  <a:pt x="0" y="0"/>
                </a:moveTo>
                <a:lnTo>
                  <a:pt x="3619500" y="0"/>
                </a:lnTo>
                <a:lnTo>
                  <a:pt x="3619500" y="4446698"/>
                </a:lnTo>
                <a:lnTo>
                  <a:pt x="0" y="4446698"/>
                </a:lnTo>
                <a:lnTo>
                  <a:pt x="0" y="0"/>
                </a:lnTo>
                <a:close/>
              </a:path>
            </a:pathLst>
          </a:custGeom>
          <a:blipFill>
            <a:blip r:embed="rId3"/>
            <a:stretch>
              <a:fillRect t="-123" b="-123"/>
            </a:stretch>
          </a:blipFill>
        </p:spPr>
        <p:txBody>
          <a:bodyPr/>
          <a:lstStyle/>
          <a:p>
            <a:endParaRPr lang="en-US" sz="800">
              <a:latin typeface="Calibri" panose="020F0502020204030204" pitchFamily="34" charset="0"/>
              <a:cs typeface="Calibri" panose="020F0502020204030204" pitchFamily="34" charset="0"/>
            </a:endParaRPr>
          </a:p>
        </p:txBody>
      </p:sp>
      <p:sp>
        <p:nvSpPr>
          <p:cNvPr id="8" name="TextBox 6">
            <a:extLst>
              <a:ext uri="{FF2B5EF4-FFF2-40B4-BE49-F238E27FC236}">
                <a16:creationId xmlns:a16="http://schemas.microsoft.com/office/drawing/2014/main" id="{D409398B-7B7D-9425-4429-A20980FDE431}"/>
              </a:ext>
            </a:extLst>
          </p:cNvPr>
          <p:cNvSpPr txBox="1"/>
          <p:nvPr/>
        </p:nvSpPr>
        <p:spPr>
          <a:xfrm>
            <a:off x="10182473" y="5869624"/>
            <a:ext cx="3306219" cy="272510"/>
          </a:xfrm>
          <a:prstGeom prst="rect">
            <a:avLst/>
          </a:prstGeom>
        </p:spPr>
        <p:txBody>
          <a:bodyPr lIns="0" tIns="0" rIns="0" bIns="0" rtlCol="0" anchor="t">
            <a:spAutoFit/>
          </a:bodyPr>
          <a:lstStyle/>
          <a:p>
            <a:pPr>
              <a:lnSpc>
                <a:spcPts val="2159"/>
              </a:lnSpc>
            </a:pPr>
            <a:r>
              <a:rPr lang="en-US" sz="1600" spc="-71" dirty="0">
                <a:solidFill>
                  <a:srgbClr val="000000"/>
                </a:solidFill>
                <a:latin typeface="Calibri" panose="020F0502020204030204" pitchFamily="34" charset="0"/>
                <a:cs typeface="Calibri" panose="020F0502020204030204" pitchFamily="34" charset="0"/>
              </a:rPr>
              <a:t>Sanyal A et al. NEJM 2010</a:t>
            </a:r>
          </a:p>
        </p:txBody>
      </p:sp>
      <p:sp>
        <p:nvSpPr>
          <p:cNvPr id="9" name="AutoShape 4">
            <a:extLst>
              <a:ext uri="{FF2B5EF4-FFF2-40B4-BE49-F238E27FC236}">
                <a16:creationId xmlns:a16="http://schemas.microsoft.com/office/drawing/2014/main" id="{D8320038-93E8-1DB8-9033-06DE6D88C16B}"/>
              </a:ext>
            </a:extLst>
          </p:cNvPr>
          <p:cNvSpPr/>
          <p:nvPr/>
        </p:nvSpPr>
        <p:spPr>
          <a:xfrm rot="23839" flipV="1">
            <a:off x="1913422" y="880791"/>
            <a:ext cx="8268904" cy="70822"/>
          </a:xfrm>
          <a:prstGeom prst="line">
            <a:avLst/>
          </a:prstGeom>
          <a:ln w="47625" cap="rnd">
            <a:solidFill>
              <a:srgbClr val="A5300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49389506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166F4-6C7A-B10B-7A8D-976C1F21F8A7}"/>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8FCEBA-C743-4C4D-26EC-503A6F4B5074}"/>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35AD1F5C-AD3B-4E3A-20B0-7A3E8CC2D6DE}"/>
              </a:ext>
            </a:extLst>
          </p:cNvPr>
          <p:cNvSpPr>
            <a:spLocks noGrp="1"/>
          </p:cNvSpPr>
          <p:nvPr>
            <p:ph type="sldNum" sz="quarter" idx="13"/>
          </p:nvPr>
        </p:nvSpPr>
        <p:spPr/>
        <p:txBody>
          <a:bodyPr/>
          <a:lstStyle/>
          <a:p>
            <a:fld id="{7BCC8D0D-EAEC-449D-9161-023DFF90F2E2}" type="slidenum">
              <a:rPr lang="en-US" smtClean="0"/>
              <a:pPr/>
              <a:t>21</a:t>
            </a:fld>
            <a:endParaRPr lang="en-US" dirty="0"/>
          </a:p>
        </p:txBody>
      </p:sp>
      <p:sp>
        <p:nvSpPr>
          <p:cNvPr id="4" name="Title 1">
            <a:extLst>
              <a:ext uri="{FF2B5EF4-FFF2-40B4-BE49-F238E27FC236}">
                <a16:creationId xmlns:a16="http://schemas.microsoft.com/office/drawing/2014/main" id="{2C3BFAF0-571F-D768-1C7C-880F051BE967}"/>
              </a:ext>
            </a:extLst>
          </p:cNvPr>
          <p:cNvSpPr txBox="1">
            <a:spLocks/>
          </p:cNvSpPr>
          <p:nvPr/>
        </p:nvSpPr>
        <p:spPr>
          <a:xfrm>
            <a:off x="1222989" y="21278"/>
            <a:ext cx="10512862" cy="1325218"/>
          </a:xfrm>
          <a:prstGeom prst="rect">
            <a:avLst/>
          </a:prstGeom>
        </p:spPr>
        <p:txBody>
          <a:bodyPr>
            <a:normAutofit/>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sz="3599">
                <a:latin typeface="Calibri" panose="020F0502020204030204" pitchFamily="34" charset="0"/>
                <a:ea typeface="Calibri Light"/>
                <a:cs typeface="Calibri" panose="020F0502020204030204" pitchFamily="34" charset="0"/>
              </a:rPr>
              <a:t>Research Studies at UCSF for people with cirrhosis</a:t>
            </a:r>
            <a:endParaRPr lang="en-US" sz="3599">
              <a:latin typeface="Calibri" panose="020F0502020204030204" pitchFamily="34" charset="0"/>
              <a:cs typeface="Calibri" panose="020F0502020204030204" pitchFamily="34" charset="0"/>
            </a:endParaRPr>
          </a:p>
        </p:txBody>
      </p:sp>
      <p:graphicFrame>
        <p:nvGraphicFramePr>
          <p:cNvPr id="5" name="Content Placeholder 4">
            <a:extLst>
              <a:ext uri="{FF2B5EF4-FFF2-40B4-BE49-F238E27FC236}">
                <a16:creationId xmlns:a16="http://schemas.microsoft.com/office/drawing/2014/main" id="{BA204015-A416-A875-0468-4F65A6FC9530}"/>
              </a:ext>
            </a:extLst>
          </p:cNvPr>
          <p:cNvGraphicFramePr>
            <a:graphicFrameLocks/>
          </p:cNvGraphicFramePr>
          <p:nvPr>
            <p:extLst>
              <p:ext uri="{D42A27DB-BD31-4B8C-83A1-F6EECF244321}">
                <p14:modId xmlns:p14="http://schemas.microsoft.com/office/powerpoint/2010/main" val="337381490"/>
              </p:ext>
            </p:extLst>
          </p:nvPr>
        </p:nvGraphicFramePr>
        <p:xfrm>
          <a:off x="634317" y="611698"/>
          <a:ext cx="10920190" cy="5552427"/>
        </p:xfrm>
        <a:graphic>
          <a:graphicData uri="http://schemas.openxmlformats.org/drawingml/2006/table">
            <a:tbl>
              <a:tblPr firstRow="1" bandRow="1">
                <a:tableStyleId>{5C22544A-7EE6-4342-B048-85BDC9FD1C3A}</a:tableStyleId>
              </a:tblPr>
              <a:tblGrid>
                <a:gridCol w="3655262">
                  <a:extLst>
                    <a:ext uri="{9D8B030D-6E8A-4147-A177-3AD203B41FA5}">
                      <a16:colId xmlns:a16="http://schemas.microsoft.com/office/drawing/2014/main" val="2625033709"/>
                    </a:ext>
                  </a:extLst>
                </a:gridCol>
                <a:gridCol w="1790466">
                  <a:extLst>
                    <a:ext uri="{9D8B030D-6E8A-4147-A177-3AD203B41FA5}">
                      <a16:colId xmlns:a16="http://schemas.microsoft.com/office/drawing/2014/main" val="1935936804"/>
                    </a:ext>
                  </a:extLst>
                </a:gridCol>
                <a:gridCol w="1585864">
                  <a:extLst>
                    <a:ext uri="{9D8B030D-6E8A-4147-A177-3AD203B41FA5}">
                      <a16:colId xmlns:a16="http://schemas.microsoft.com/office/drawing/2014/main" val="3554341212"/>
                    </a:ext>
                  </a:extLst>
                </a:gridCol>
                <a:gridCol w="2167001">
                  <a:extLst>
                    <a:ext uri="{9D8B030D-6E8A-4147-A177-3AD203B41FA5}">
                      <a16:colId xmlns:a16="http://schemas.microsoft.com/office/drawing/2014/main" val="375077640"/>
                    </a:ext>
                  </a:extLst>
                </a:gridCol>
                <a:gridCol w="1721597">
                  <a:extLst>
                    <a:ext uri="{9D8B030D-6E8A-4147-A177-3AD203B41FA5}">
                      <a16:colId xmlns:a16="http://schemas.microsoft.com/office/drawing/2014/main" val="3518925009"/>
                    </a:ext>
                  </a:extLst>
                </a:gridCol>
              </a:tblGrid>
              <a:tr h="741487">
                <a:tc>
                  <a:txBody>
                    <a:bodyPr/>
                    <a:lstStyle/>
                    <a:p>
                      <a:pPr lvl="0">
                        <a:buNone/>
                      </a:pPr>
                      <a:r>
                        <a:rPr lang="en-US" sz="2100">
                          <a:effectLst/>
                          <a:latin typeface="Calibri" panose="020F0502020204030204" pitchFamily="34" charset="0"/>
                          <a:cs typeface="Calibri" panose="020F0502020204030204" pitchFamily="34" charset="0"/>
                        </a:rPr>
                        <a:t>Name of study</a:t>
                      </a:r>
                    </a:p>
                  </a:txBody>
                  <a:tcPr marL="91416" marR="91416" marT="45708" marB="45708" anchor="ctr"/>
                </a:tc>
                <a:tc>
                  <a:txBody>
                    <a:bodyPr/>
                    <a:lstStyle/>
                    <a:p>
                      <a:pPr lvl="0">
                        <a:buNone/>
                      </a:pPr>
                      <a:r>
                        <a:rPr lang="en-US" sz="2100">
                          <a:effectLst/>
                          <a:latin typeface="Calibri" panose="020F0502020204030204" pitchFamily="34" charset="0"/>
                          <a:cs typeface="Calibri" panose="020F0502020204030204" pitchFamily="34" charset="0"/>
                        </a:rPr>
                        <a:t>Diagnosis</a:t>
                      </a:r>
                    </a:p>
                  </a:txBody>
                  <a:tcPr marL="91416" marR="91416" marT="45708" marB="45708" anchor="ctr"/>
                </a:tc>
                <a:tc>
                  <a:txBody>
                    <a:bodyPr/>
                    <a:lstStyle/>
                    <a:p>
                      <a:pPr lvl="0">
                        <a:buNone/>
                      </a:pPr>
                      <a:r>
                        <a:rPr lang="en-US" sz="2100" dirty="0">
                          <a:effectLst/>
                          <a:latin typeface="Calibri" panose="020F0502020204030204" pitchFamily="34" charset="0"/>
                          <a:cs typeface="Calibri" panose="020F0502020204030204" pitchFamily="34" charset="0"/>
                        </a:rPr>
                        <a:t>Medication</a:t>
                      </a:r>
                    </a:p>
                  </a:txBody>
                  <a:tcPr marL="91416" marR="91416" marT="45708" marB="45708" anchor="ctr"/>
                </a:tc>
                <a:tc>
                  <a:txBody>
                    <a:bodyPr/>
                    <a:lstStyle/>
                    <a:p>
                      <a:pPr lvl="0">
                        <a:buNone/>
                      </a:pPr>
                      <a:r>
                        <a:rPr lang="en-US" sz="2100" dirty="0">
                          <a:effectLst/>
                          <a:latin typeface="Calibri" panose="020F0502020204030204" pitchFamily="34" charset="0"/>
                          <a:cs typeface="Calibri" panose="020F0502020204030204" pitchFamily="34" charset="0"/>
                        </a:rPr>
                        <a:t>Compensation?</a:t>
                      </a:r>
                    </a:p>
                  </a:txBody>
                  <a:tcPr marL="91416" marR="91416" marT="45708" marB="45708" anchor="ctr"/>
                </a:tc>
                <a:tc>
                  <a:txBody>
                    <a:bodyPr/>
                    <a:lstStyle/>
                    <a:p>
                      <a:pPr lvl="0">
                        <a:buNone/>
                      </a:pPr>
                      <a:r>
                        <a:rPr lang="en-US" sz="2100">
                          <a:effectLst/>
                          <a:latin typeface="Calibri" panose="020F0502020204030204" pitchFamily="34" charset="0"/>
                          <a:cs typeface="Calibri" panose="020F0502020204030204" pitchFamily="34" charset="0"/>
                        </a:rPr>
                        <a:t>Principal investigator</a:t>
                      </a:r>
                    </a:p>
                  </a:txBody>
                  <a:tcPr marL="91416" marR="91416" marT="45708" marB="45708" anchor="ctr"/>
                </a:tc>
                <a:extLst>
                  <a:ext uri="{0D108BD9-81ED-4DB2-BD59-A6C34878D82A}">
                    <a16:rowId xmlns:a16="http://schemas.microsoft.com/office/drawing/2014/main" val="823165428"/>
                  </a:ext>
                </a:extLst>
              </a:tr>
              <a:tr h="1066522">
                <a:tc>
                  <a:txBody>
                    <a:bodyPr/>
                    <a:lstStyle/>
                    <a:p>
                      <a:r>
                        <a:rPr lang="en-US" sz="2100" dirty="0">
                          <a:effectLst/>
                          <a:latin typeface="Calibri" panose="020F0502020204030204" pitchFamily="34" charset="0"/>
                          <a:cs typeface="Calibri" panose="020F0502020204030204" pitchFamily="34" charset="0"/>
                        </a:rPr>
                        <a:t>Madrigal clinical trial</a:t>
                      </a:r>
                    </a:p>
                    <a:p>
                      <a:r>
                        <a:rPr lang="en-US" sz="2100" dirty="0">
                          <a:effectLst/>
                          <a:latin typeface="Calibri" panose="020F0502020204030204" pitchFamily="34" charset="0"/>
                          <a:cs typeface="Calibri" panose="020F0502020204030204" pitchFamily="34" charset="0"/>
                        </a:rPr>
                        <a:t>Effect of </a:t>
                      </a:r>
                      <a:r>
                        <a:rPr lang="en-US" sz="2100" dirty="0" err="1">
                          <a:effectLst/>
                          <a:latin typeface="Calibri" panose="020F0502020204030204" pitchFamily="34" charset="0"/>
                          <a:cs typeface="Calibri" panose="020F0502020204030204" pitchFamily="34" charset="0"/>
                        </a:rPr>
                        <a:t>resmetirom</a:t>
                      </a:r>
                      <a:r>
                        <a:rPr lang="en-US" sz="2100" dirty="0">
                          <a:effectLst/>
                          <a:latin typeface="Calibri" panose="020F0502020204030204" pitchFamily="34" charset="0"/>
                          <a:cs typeface="Calibri" panose="020F0502020204030204" pitchFamily="34" charset="0"/>
                        </a:rPr>
                        <a:t> in patients with MASH cirrhosis</a:t>
                      </a:r>
                    </a:p>
                  </a:txBody>
                  <a:tcPr marL="91416" marR="91416" marT="45708" marB="45708" anchor="ctr"/>
                </a:tc>
                <a:tc>
                  <a:txBody>
                    <a:bodyPr/>
                    <a:lstStyle/>
                    <a:p>
                      <a:r>
                        <a:rPr lang="en-US" sz="2100">
                          <a:effectLst/>
                          <a:latin typeface="Calibri" panose="020F0502020204030204" pitchFamily="34" charset="0"/>
                          <a:cs typeface="Calibri" panose="020F0502020204030204" pitchFamily="34" charset="0"/>
                        </a:rPr>
                        <a:t>MASH cirrhosis</a:t>
                      </a:r>
                    </a:p>
                  </a:txBody>
                  <a:tcPr marL="91416" marR="91416" marT="45708" marB="45708" anchor="ctr"/>
                </a:tc>
                <a:tc>
                  <a:txBody>
                    <a:bodyPr/>
                    <a:lstStyle/>
                    <a:p>
                      <a:r>
                        <a:rPr lang="en-US" sz="2100" err="1">
                          <a:effectLst/>
                          <a:latin typeface="Calibri" panose="020F0502020204030204" pitchFamily="34" charset="0"/>
                          <a:cs typeface="Calibri" panose="020F0502020204030204" pitchFamily="34" charset="0"/>
                        </a:rPr>
                        <a:t>Resmetirom</a:t>
                      </a:r>
                      <a:endParaRPr lang="en-US" sz="2100">
                        <a:effectLst/>
                        <a:latin typeface="Calibri" panose="020F0502020204030204" pitchFamily="34" charset="0"/>
                        <a:cs typeface="Calibri" panose="020F0502020204030204" pitchFamily="34" charset="0"/>
                      </a:endParaRPr>
                    </a:p>
                  </a:txBody>
                  <a:tcPr marL="91416" marR="91416" marT="45708" marB="45708" anchor="ctr"/>
                </a:tc>
                <a:tc>
                  <a:txBody>
                    <a:bodyPr/>
                    <a:lstStyle/>
                    <a:p>
                      <a:r>
                        <a:rPr lang="en-US" sz="2100" dirty="0">
                          <a:effectLst/>
                          <a:latin typeface="Calibri" panose="020F0502020204030204" pitchFamily="34" charset="0"/>
                          <a:cs typeface="Calibri" panose="020F0502020204030204" pitchFamily="34" charset="0"/>
                        </a:rPr>
                        <a:t>Closed enrollment</a:t>
                      </a:r>
                    </a:p>
                  </a:txBody>
                  <a:tcPr marL="91416" marR="91416" marT="45708" marB="45708" anchor="ctr"/>
                </a:tc>
                <a:tc>
                  <a:txBody>
                    <a:bodyPr/>
                    <a:lstStyle/>
                    <a:p>
                      <a:pPr lvl="0">
                        <a:buNone/>
                      </a:pPr>
                      <a:r>
                        <a:rPr lang="en-US" sz="2100">
                          <a:effectLst/>
                          <a:latin typeface="Calibri" panose="020F0502020204030204" pitchFamily="34" charset="0"/>
                          <a:cs typeface="Calibri" panose="020F0502020204030204" pitchFamily="34" charset="0"/>
                        </a:rPr>
                        <a:t>Dr. Hameed</a:t>
                      </a:r>
                    </a:p>
                  </a:txBody>
                  <a:tcPr marL="91416" marR="91416" marT="45708" marB="45708" anchor="ctr"/>
                </a:tc>
                <a:extLst>
                  <a:ext uri="{0D108BD9-81ED-4DB2-BD59-A6C34878D82A}">
                    <a16:rowId xmlns:a16="http://schemas.microsoft.com/office/drawing/2014/main" val="4242542839"/>
                  </a:ext>
                </a:extLst>
              </a:tr>
              <a:tr h="1066522">
                <a:tc>
                  <a:txBody>
                    <a:bodyPr/>
                    <a:lstStyle/>
                    <a:p>
                      <a:pPr lvl="0">
                        <a:buNone/>
                      </a:pPr>
                      <a:r>
                        <a:rPr lang="en-US" sz="2100" b="0" i="0" u="none" strike="noStrike" noProof="0">
                          <a:solidFill>
                            <a:srgbClr val="000000"/>
                          </a:solidFill>
                          <a:effectLst/>
                          <a:latin typeface="Calibri" panose="020F0502020204030204" pitchFamily="34" charset="0"/>
                          <a:cs typeface="Calibri" panose="020F0502020204030204" pitchFamily="34" charset="0"/>
                        </a:rPr>
                        <a:t>GOLDMINE study</a:t>
                      </a:r>
                    </a:p>
                  </a:txBody>
                  <a:tcPr marL="91416" marR="91416" marT="45708" marB="45708" anchor="ctr"/>
                </a:tc>
                <a:tc>
                  <a:txBody>
                    <a:bodyPr/>
                    <a:lstStyle/>
                    <a:p>
                      <a:pPr lvl="0">
                        <a:buNone/>
                      </a:pPr>
                      <a:r>
                        <a:rPr lang="en-US" sz="2100" b="0" i="0" u="none" strike="noStrike" noProof="0">
                          <a:solidFill>
                            <a:srgbClr val="000000"/>
                          </a:solidFill>
                          <a:effectLst/>
                          <a:latin typeface="Calibri" panose="020F0502020204030204" pitchFamily="34" charset="0"/>
                          <a:cs typeface="Calibri" panose="020F0502020204030204" pitchFamily="34" charset="0"/>
                        </a:rPr>
                        <a:t>MASLD/MASH Cirrhosis</a:t>
                      </a:r>
                      <a:endParaRPr lang="en-US" sz="2100">
                        <a:latin typeface="Calibri" panose="020F0502020204030204" pitchFamily="34" charset="0"/>
                        <a:cs typeface="Calibri" panose="020F0502020204030204" pitchFamily="34" charset="0"/>
                      </a:endParaRPr>
                    </a:p>
                  </a:txBody>
                  <a:tcPr marL="91416" marR="91416" marT="45708" marB="45708" anchor="ctr"/>
                </a:tc>
                <a:tc>
                  <a:txBody>
                    <a:bodyPr/>
                    <a:lstStyle/>
                    <a:p>
                      <a:pPr lvl="0">
                        <a:buNone/>
                      </a:pPr>
                      <a:r>
                        <a:rPr lang="en-US" sz="2100">
                          <a:effectLst/>
                          <a:latin typeface="Calibri" panose="020F0502020204030204" pitchFamily="34" charset="0"/>
                          <a:cs typeface="Calibri" panose="020F0502020204030204" pitchFamily="34" charset="0"/>
                        </a:rPr>
                        <a:t>N/A</a:t>
                      </a:r>
                    </a:p>
                  </a:txBody>
                  <a:tcPr marL="91416" marR="91416" marT="45708" marB="45708" anchor="ctr"/>
                </a:tc>
                <a:tc>
                  <a:txBody>
                    <a:bodyPr/>
                    <a:lstStyle/>
                    <a:p>
                      <a:pPr lvl="0">
                        <a:buNone/>
                      </a:pPr>
                      <a:r>
                        <a:rPr lang="en-US" sz="2100">
                          <a:effectLst/>
                          <a:latin typeface="Calibri" panose="020F0502020204030204" pitchFamily="34" charset="0"/>
                          <a:cs typeface="Calibri" panose="020F0502020204030204" pitchFamily="34" charset="0"/>
                        </a:rPr>
                        <a:t>$50 a visit + $50 for each MRE scan</a:t>
                      </a:r>
                    </a:p>
                  </a:txBody>
                  <a:tcPr marL="91416" marR="91416" marT="45708" marB="45708" anchor="ctr"/>
                </a:tc>
                <a:tc>
                  <a:txBody>
                    <a:bodyPr/>
                    <a:lstStyle/>
                    <a:p>
                      <a:pPr lvl="0">
                        <a:buNone/>
                      </a:pPr>
                      <a:r>
                        <a:rPr lang="en-US" sz="2100">
                          <a:effectLst/>
                          <a:latin typeface="Calibri" panose="020F0502020204030204" pitchFamily="34" charset="0"/>
                          <a:cs typeface="Calibri" panose="020F0502020204030204" pitchFamily="34" charset="0"/>
                        </a:rPr>
                        <a:t>Dr. Hameed</a:t>
                      </a:r>
                    </a:p>
                  </a:txBody>
                  <a:tcPr marL="91416" marR="91416" marT="45708" marB="45708" anchor="ctr"/>
                </a:tc>
                <a:extLst>
                  <a:ext uri="{0D108BD9-81ED-4DB2-BD59-A6C34878D82A}">
                    <a16:rowId xmlns:a16="http://schemas.microsoft.com/office/drawing/2014/main" val="4252464142"/>
                  </a:ext>
                </a:extLst>
              </a:tr>
              <a:tr h="1066522">
                <a:tc>
                  <a:txBody>
                    <a:bodyPr/>
                    <a:lstStyle/>
                    <a:p>
                      <a:pPr lvl="0">
                        <a:buNone/>
                      </a:pPr>
                      <a:r>
                        <a:rPr lang="en-US" sz="2100" b="0" i="0" u="none" strike="noStrike" noProof="0">
                          <a:solidFill>
                            <a:srgbClr val="000000"/>
                          </a:solidFill>
                          <a:effectLst/>
                          <a:latin typeface="Calibri" panose="020F0502020204030204" pitchFamily="34" charset="0"/>
                          <a:cs typeface="Calibri" panose="020F0502020204030204" pitchFamily="34" charset="0"/>
                        </a:rPr>
                        <a:t>Liver Cirrhosis Network (LCN)</a:t>
                      </a:r>
                      <a:endParaRPr lang="en-US" sz="2100">
                        <a:latin typeface="Calibri" panose="020F0502020204030204" pitchFamily="34" charset="0"/>
                        <a:cs typeface="Calibri" panose="020F0502020204030204" pitchFamily="34" charset="0"/>
                      </a:endParaRPr>
                    </a:p>
                  </a:txBody>
                  <a:tcPr marL="91416" marR="91416" marT="45708" marB="45708" anchor="ctr"/>
                </a:tc>
                <a:tc>
                  <a:txBody>
                    <a:bodyPr/>
                    <a:lstStyle/>
                    <a:p>
                      <a:pPr lvl="0">
                        <a:buNone/>
                      </a:pPr>
                      <a:r>
                        <a:rPr lang="en-US" sz="2100" b="0" i="0" u="none" strike="noStrike" noProof="0">
                          <a:solidFill>
                            <a:srgbClr val="000000"/>
                          </a:solidFill>
                          <a:effectLst/>
                          <a:latin typeface="Calibri" panose="020F0502020204030204" pitchFamily="34" charset="0"/>
                          <a:cs typeface="Calibri" panose="020F0502020204030204" pitchFamily="34" charset="0"/>
                        </a:rPr>
                        <a:t>Cirrhosis due to any etiology </a:t>
                      </a:r>
                      <a:endParaRPr lang="en-US" sz="2100">
                        <a:latin typeface="Calibri" panose="020F0502020204030204" pitchFamily="34" charset="0"/>
                        <a:cs typeface="Calibri" panose="020F0502020204030204" pitchFamily="34" charset="0"/>
                      </a:endParaRPr>
                    </a:p>
                  </a:txBody>
                  <a:tcPr marL="91416" marR="91416" marT="45708" marB="45708" anchor="ctr"/>
                </a:tc>
                <a:tc>
                  <a:txBody>
                    <a:bodyPr/>
                    <a:lstStyle/>
                    <a:p>
                      <a:pPr lvl="0">
                        <a:buNone/>
                      </a:pPr>
                      <a:r>
                        <a:rPr lang="en-US" sz="2100">
                          <a:effectLst/>
                          <a:latin typeface="Calibri" panose="020F0502020204030204" pitchFamily="34" charset="0"/>
                          <a:cs typeface="Calibri" panose="020F0502020204030204" pitchFamily="34" charset="0"/>
                        </a:rPr>
                        <a:t>N/A</a:t>
                      </a:r>
                    </a:p>
                  </a:txBody>
                  <a:tcPr marL="91416" marR="91416" marT="45708" marB="45708" anchor="ctr"/>
                </a:tc>
                <a:tc>
                  <a:txBody>
                    <a:bodyPr/>
                    <a:lstStyle/>
                    <a:p>
                      <a:pPr lvl="0">
                        <a:buNone/>
                      </a:pPr>
                      <a:r>
                        <a:rPr lang="en-US" sz="2100" dirty="0">
                          <a:effectLst/>
                          <a:latin typeface="Calibri" panose="020F0502020204030204" pitchFamily="34" charset="0"/>
                          <a:cs typeface="Calibri" panose="020F0502020204030204" pitchFamily="34" charset="0"/>
                        </a:rPr>
                        <a:t>no</a:t>
                      </a:r>
                    </a:p>
                  </a:txBody>
                  <a:tcPr marL="91416" marR="91416" marT="45708" marB="45708" anchor="ctr"/>
                </a:tc>
                <a:tc>
                  <a:txBody>
                    <a:bodyPr/>
                    <a:lstStyle/>
                    <a:p>
                      <a:pPr lvl="0">
                        <a:buNone/>
                      </a:pPr>
                      <a:r>
                        <a:rPr lang="en-US" sz="2100">
                          <a:effectLst/>
                          <a:latin typeface="Calibri" panose="020F0502020204030204" pitchFamily="34" charset="0"/>
                          <a:cs typeface="Calibri" panose="020F0502020204030204" pitchFamily="34" charset="0"/>
                        </a:rPr>
                        <a:t>Dr. Hameed</a:t>
                      </a:r>
                      <a:endParaRPr lang="en-US" sz="2100" err="1">
                        <a:effectLst/>
                        <a:latin typeface="Calibri" panose="020F0502020204030204" pitchFamily="34" charset="0"/>
                        <a:cs typeface="Calibri" panose="020F0502020204030204" pitchFamily="34" charset="0"/>
                      </a:endParaRPr>
                    </a:p>
                  </a:txBody>
                  <a:tcPr marL="91416" marR="91416" marT="45708" marB="45708" anchor="ctr"/>
                </a:tc>
                <a:extLst>
                  <a:ext uri="{0D108BD9-81ED-4DB2-BD59-A6C34878D82A}">
                    <a16:rowId xmlns:a16="http://schemas.microsoft.com/office/drawing/2014/main" val="3378002621"/>
                  </a:ext>
                </a:extLst>
              </a:tr>
              <a:tr h="1611374">
                <a:tc>
                  <a:txBody>
                    <a:bodyPr/>
                    <a:lstStyle/>
                    <a:p>
                      <a:pPr lvl="0">
                        <a:buNone/>
                      </a:pPr>
                      <a:r>
                        <a:rPr lang="en-US" sz="2100" b="0" i="0" u="none" strike="noStrike" noProof="0" dirty="0" err="1">
                          <a:solidFill>
                            <a:srgbClr val="000000"/>
                          </a:solidFill>
                          <a:effectLst/>
                          <a:latin typeface="Calibri" panose="020F0502020204030204" pitchFamily="34" charset="0"/>
                          <a:cs typeface="Calibri" panose="020F0502020204030204" pitchFamily="34" charset="0"/>
                        </a:rPr>
                        <a:t>Akero</a:t>
                      </a:r>
                      <a:r>
                        <a:rPr lang="en-US" sz="2100" b="0" i="0" u="none" strike="noStrike" noProof="0" dirty="0">
                          <a:solidFill>
                            <a:srgbClr val="000000"/>
                          </a:solidFill>
                          <a:effectLst/>
                          <a:latin typeface="Calibri" panose="020F0502020204030204" pitchFamily="34" charset="0"/>
                          <a:cs typeface="Calibri" panose="020F0502020204030204" pitchFamily="34" charset="0"/>
                        </a:rPr>
                        <a:t> clinical trial</a:t>
                      </a:r>
                    </a:p>
                    <a:p>
                      <a:pPr lvl="0">
                        <a:buNone/>
                      </a:pPr>
                      <a:r>
                        <a:rPr lang="en-US" sz="2100" b="0" i="0" u="none" strike="noStrike" noProof="0" dirty="0">
                          <a:solidFill>
                            <a:srgbClr val="000000"/>
                          </a:solidFill>
                          <a:effectLst/>
                          <a:latin typeface="Calibri" panose="020F0502020204030204" pitchFamily="34" charset="0"/>
                          <a:cs typeface="Calibri" panose="020F0502020204030204" pitchFamily="34" charset="0"/>
                        </a:rPr>
                        <a:t>Effect of </a:t>
                      </a:r>
                      <a:r>
                        <a:rPr lang="en-US" sz="2100" b="0" i="0" u="none" strike="noStrike" noProof="0" dirty="0" err="1">
                          <a:solidFill>
                            <a:srgbClr val="000000"/>
                          </a:solidFill>
                          <a:effectLst/>
                          <a:latin typeface="Calibri" panose="020F0502020204030204" pitchFamily="34" charset="0"/>
                          <a:cs typeface="Calibri" panose="020F0502020204030204" pitchFamily="34" charset="0"/>
                        </a:rPr>
                        <a:t>efruxifermin</a:t>
                      </a:r>
                      <a:r>
                        <a:rPr lang="en-US" sz="2100" b="0" i="0" u="none" strike="noStrike" noProof="0" dirty="0">
                          <a:solidFill>
                            <a:srgbClr val="000000"/>
                          </a:solidFill>
                          <a:effectLst/>
                          <a:latin typeface="Calibri" panose="020F0502020204030204" pitchFamily="34" charset="0"/>
                          <a:cs typeface="Calibri" panose="020F0502020204030204" pitchFamily="34" charset="0"/>
                        </a:rPr>
                        <a:t> in patients with MASH cirrhosis</a:t>
                      </a:r>
                      <a:endParaRPr lang="en-US" sz="2100" dirty="0">
                        <a:latin typeface="Calibri" panose="020F0502020204030204" pitchFamily="34" charset="0"/>
                        <a:cs typeface="Calibri" panose="020F0502020204030204" pitchFamily="34" charset="0"/>
                      </a:endParaRPr>
                    </a:p>
                  </a:txBody>
                  <a:tcPr marL="91416" marR="91416" marT="45708" marB="45708" anchor="ctr"/>
                </a:tc>
                <a:tc>
                  <a:txBody>
                    <a:bodyPr/>
                    <a:lstStyle/>
                    <a:p>
                      <a:pPr lvl="0">
                        <a:buNone/>
                      </a:pPr>
                      <a:r>
                        <a:rPr lang="en-US" sz="2100" b="0" i="0" u="none" strike="noStrike" noProof="0" dirty="0">
                          <a:solidFill>
                            <a:srgbClr val="000000"/>
                          </a:solidFill>
                          <a:effectLst/>
                          <a:latin typeface="Calibri" panose="020F0502020204030204" pitchFamily="34" charset="0"/>
                          <a:cs typeface="Calibri" panose="020F0502020204030204" pitchFamily="34" charset="0"/>
                        </a:rPr>
                        <a:t>MASH with stage 2,3 and compensated cirrhosis</a:t>
                      </a:r>
                      <a:endParaRPr lang="en-US" sz="2100" dirty="0">
                        <a:latin typeface="Calibri" panose="020F0502020204030204" pitchFamily="34" charset="0"/>
                        <a:cs typeface="Calibri" panose="020F0502020204030204" pitchFamily="34" charset="0"/>
                      </a:endParaRPr>
                    </a:p>
                  </a:txBody>
                  <a:tcPr marL="91416" marR="91416" marT="45708" marB="45708" anchor="ctr"/>
                </a:tc>
                <a:tc>
                  <a:txBody>
                    <a:bodyPr/>
                    <a:lstStyle/>
                    <a:p>
                      <a:pPr lvl="0">
                        <a:buNone/>
                      </a:pPr>
                      <a:r>
                        <a:rPr lang="en-US" sz="2100" b="0" i="0" u="none" strike="noStrike" noProof="0" dirty="0" err="1">
                          <a:solidFill>
                            <a:srgbClr val="000000"/>
                          </a:solidFill>
                          <a:effectLst/>
                          <a:latin typeface="Calibri" panose="020F0502020204030204" pitchFamily="34" charset="0"/>
                          <a:cs typeface="Calibri" panose="020F0502020204030204" pitchFamily="34" charset="0"/>
                        </a:rPr>
                        <a:t>efruxifermin</a:t>
                      </a:r>
                      <a:endParaRPr lang="en-US" sz="2100" dirty="0">
                        <a:latin typeface="Calibri" panose="020F0502020204030204" pitchFamily="34" charset="0"/>
                        <a:cs typeface="Calibri" panose="020F0502020204030204" pitchFamily="34" charset="0"/>
                      </a:endParaRPr>
                    </a:p>
                  </a:txBody>
                  <a:tcPr marL="91416" marR="91416" marT="45708" marB="45708" anchor="ctr"/>
                </a:tc>
                <a:tc>
                  <a:txBody>
                    <a:bodyPr/>
                    <a:lstStyle/>
                    <a:p>
                      <a:pPr lvl="0">
                        <a:buNone/>
                      </a:pPr>
                      <a:r>
                        <a:rPr lang="en-US" sz="2100" dirty="0">
                          <a:effectLst/>
                          <a:latin typeface="Calibri" panose="020F0502020204030204" pitchFamily="34" charset="0"/>
                          <a:cs typeface="Calibri" panose="020F0502020204030204" pitchFamily="34" charset="0"/>
                        </a:rPr>
                        <a:t>no</a:t>
                      </a:r>
                    </a:p>
                  </a:txBody>
                  <a:tcPr marL="91416" marR="91416" marT="45708" marB="45708" anchor="ctr"/>
                </a:tc>
                <a:tc>
                  <a:txBody>
                    <a:bodyPr/>
                    <a:lstStyle/>
                    <a:p>
                      <a:pPr lvl="0">
                        <a:buNone/>
                      </a:pPr>
                      <a:r>
                        <a:rPr lang="en-US" sz="2100" dirty="0">
                          <a:effectLst/>
                          <a:latin typeface="Calibri" panose="020F0502020204030204" pitchFamily="34" charset="0"/>
                          <a:cs typeface="Calibri" panose="020F0502020204030204" pitchFamily="34" charset="0"/>
                        </a:rPr>
                        <a:t>Dr. Hameed</a:t>
                      </a:r>
                    </a:p>
                  </a:txBody>
                  <a:tcPr marL="91416" marR="91416" marT="45708" marB="45708" anchor="ctr"/>
                </a:tc>
                <a:extLst>
                  <a:ext uri="{0D108BD9-81ED-4DB2-BD59-A6C34878D82A}">
                    <a16:rowId xmlns:a16="http://schemas.microsoft.com/office/drawing/2014/main" val="3102267430"/>
                  </a:ext>
                </a:extLst>
              </a:tr>
            </a:tbl>
          </a:graphicData>
        </a:graphic>
      </p:graphicFrame>
    </p:spTree>
    <p:extLst>
      <p:ext uri="{BB962C8B-B14F-4D97-AF65-F5344CB8AC3E}">
        <p14:creationId xmlns:p14="http://schemas.microsoft.com/office/powerpoint/2010/main" val="23329362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0AB5246-FDF6-401E-D293-22ED66CC393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CD3252D-ABBA-ABAF-72D8-D30FBF54CEEF}"/>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935A58C8-438E-CA20-532C-8D3982313ADB}"/>
              </a:ext>
            </a:extLst>
          </p:cNvPr>
          <p:cNvSpPr>
            <a:spLocks noGrp="1"/>
          </p:cNvSpPr>
          <p:nvPr>
            <p:ph type="sldNum" sz="quarter" idx="13"/>
          </p:nvPr>
        </p:nvSpPr>
        <p:spPr/>
        <p:txBody>
          <a:bodyPr/>
          <a:lstStyle/>
          <a:p>
            <a:fld id="{7BCC8D0D-EAEC-449D-9161-023DFF90F2E2}" type="slidenum">
              <a:rPr lang="en-US" smtClean="0"/>
              <a:pPr/>
              <a:t>22</a:t>
            </a:fld>
            <a:endParaRPr lang="en-US" dirty="0"/>
          </a:p>
        </p:txBody>
      </p:sp>
      <p:sp>
        <p:nvSpPr>
          <p:cNvPr id="4" name="TextBox 2">
            <a:extLst>
              <a:ext uri="{FF2B5EF4-FFF2-40B4-BE49-F238E27FC236}">
                <a16:creationId xmlns:a16="http://schemas.microsoft.com/office/drawing/2014/main" id="{53FE5FE8-C779-F01B-605D-6CF471213767}"/>
              </a:ext>
            </a:extLst>
          </p:cNvPr>
          <p:cNvSpPr txBox="1"/>
          <p:nvPr/>
        </p:nvSpPr>
        <p:spPr>
          <a:xfrm>
            <a:off x="378248" y="240322"/>
            <a:ext cx="11540195" cy="615553"/>
          </a:xfrm>
          <a:prstGeom prst="rect">
            <a:avLst/>
          </a:prstGeom>
        </p:spPr>
        <p:txBody>
          <a:bodyPr lIns="0" tIns="0" rIns="0" bIns="0" rtlCol="0" anchor="t">
            <a:spAutoFit/>
          </a:bodyPr>
          <a:lstStyle/>
          <a:p>
            <a:pPr algn="ctr">
              <a:lnSpc>
                <a:spcPts val="4751"/>
              </a:lnSpc>
            </a:pPr>
            <a:r>
              <a:rPr lang="en-US" sz="4399" b="1" spc="-175" dirty="0">
                <a:latin typeface="Calibri"/>
                <a:cs typeface="Calibri"/>
              </a:rPr>
              <a:t>Collaborative care is key--with you at the center</a:t>
            </a:r>
          </a:p>
        </p:txBody>
      </p:sp>
      <p:grpSp>
        <p:nvGrpSpPr>
          <p:cNvPr id="5" name="Group 3">
            <a:extLst>
              <a:ext uri="{FF2B5EF4-FFF2-40B4-BE49-F238E27FC236}">
                <a16:creationId xmlns:a16="http://schemas.microsoft.com/office/drawing/2014/main" id="{52B022C2-AFE0-E9C3-059F-1FCF0BF9A2C5}"/>
              </a:ext>
            </a:extLst>
          </p:cNvPr>
          <p:cNvGrpSpPr/>
          <p:nvPr/>
        </p:nvGrpSpPr>
        <p:grpSpPr>
          <a:xfrm>
            <a:off x="1035600" y="1449518"/>
            <a:ext cx="5436669" cy="3661598"/>
            <a:chOff x="-1097171" y="-19050"/>
            <a:chExt cx="10876171" cy="7325106"/>
          </a:xfrm>
        </p:grpSpPr>
        <p:sp>
          <p:nvSpPr>
            <p:cNvPr id="6" name="Freeform 4">
              <a:extLst>
                <a:ext uri="{FF2B5EF4-FFF2-40B4-BE49-F238E27FC236}">
                  <a16:creationId xmlns:a16="http://schemas.microsoft.com/office/drawing/2014/main" id="{42FDC341-33B6-0F9C-5D1D-E7D5CEBE3D16}"/>
                </a:ext>
              </a:extLst>
            </p:cNvPr>
            <p:cNvSpPr/>
            <p:nvPr/>
          </p:nvSpPr>
          <p:spPr>
            <a:xfrm>
              <a:off x="-1084471" y="12699"/>
              <a:ext cx="10850771" cy="7280529"/>
            </a:xfrm>
            <a:custGeom>
              <a:avLst/>
              <a:gdLst/>
              <a:ahLst/>
              <a:cxnLst/>
              <a:rect l="l" t="t" r="r" b="b"/>
              <a:pathLst>
                <a:path w="9753600" h="7280529">
                  <a:moveTo>
                    <a:pt x="0" y="3640328"/>
                  </a:moveTo>
                  <a:cubicBezTo>
                    <a:pt x="0" y="1629791"/>
                    <a:pt x="2183384" y="0"/>
                    <a:pt x="4876800" y="0"/>
                  </a:cubicBezTo>
                  <a:cubicBezTo>
                    <a:pt x="7570216" y="0"/>
                    <a:pt x="9753600" y="1629791"/>
                    <a:pt x="9753600" y="3640328"/>
                  </a:cubicBezTo>
                  <a:cubicBezTo>
                    <a:pt x="9753600" y="5650866"/>
                    <a:pt x="7570216" y="7280529"/>
                    <a:pt x="4876800" y="7280529"/>
                  </a:cubicBezTo>
                  <a:cubicBezTo>
                    <a:pt x="2183384" y="7280529"/>
                    <a:pt x="0" y="5650738"/>
                    <a:pt x="0" y="3640328"/>
                  </a:cubicBezTo>
                  <a:close/>
                </a:path>
              </a:pathLst>
            </a:custGeom>
            <a:solidFill>
              <a:srgbClr val="00FA00">
                <a:alpha val="33725"/>
              </a:srgbClr>
            </a:solidFill>
          </p:spPr>
          <p:txBody>
            <a:bodyPr/>
            <a:lstStyle/>
            <a:p>
              <a:endParaRPr lang="en-US" sz="800"/>
            </a:p>
          </p:txBody>
        </p:sp>
        <p:sp>
          <p:nvSpPr>
            <p:cNvPr id="7" name="Freeform 5">
              <a:extLst>
                <a:ext uri="{FF2B5EF4-FFF2-40B4-BE49-F238E27FC236}">
                  <a16:creationId xmlns:a16="http://schemas.microsoft.com/office/drawing/2014/main" id="{038D192D-8A84-C0B4-4332-DACD7AF14D48}"/>
                </a:ext>
              </a:extLst>
            </p:cNvPr>
            <p:cNvSpPr/>
            <p:nvPr/>
          </p:nvSpPr>
          <p:spPr>
            <a:xfrm>
              <a:off x="-1097171" y="-1"/>
              <a:ext cx="10876171" cy="7306057"/>
            </a:xfrm>
            <a:custGeom>
              <a:avLst/>
              <a:gdLst/>
              <a:ahLst/>
              <a:cxnLst/>
              <a:rect l="l" t="t" r="r" b="b"/>
              <a:pathLst>
                <a:path w="9779000" h="7306056">
                  <a:moveTo>
                    <a:pt x="0" y="3653028"/>
                  </a:moveTo>
                  <a:cubicBezTo>
                    <a:pt x="0" y="1632331"/>
                    <a:pt x="2192782" y="0"/>
                    <a:pt x="4889500" y="0"/>
                  </a:cubicBezTo>
                  <a:cubicBezTo>
                    <a:pt x="7586218" y="0"/>
                    <a:pt x="9779000" y="1632331"/>
                    <a:pt x="9779000" y="3653028"/>
                  </a:cubicBezTo>
                  <a:lnTo>
                    <a:pt x="9766300" y="3653028"/>
                  </a:lnTo>
                  <a:lnTo>
                    <a:pt x="9779000" y="3653028"/>
                  </a:lnTo>
                  <a:cubicBezTo>
                    <a:pt x="9779000" y="5673725"/>
                    <a:pt x="7586218" y="7306056"/>
                    <a:pt x="4889500" y="7306056"/>
                  </a:cubicBezTo>
                  <a:lnTo>
                    <a:pt x="4889500" y="7293356"/>
                  </a:lnTo>
                  <a:lnTo>
                    <a:pt x="4889500" y="7306056"/>
                  </a:lnTo>
                  <a:cubicBezTo>
                    <a:pt x="2192782" y="7305929"/>
                    <a:pt x="0" y="5673725"/>
                    <a:pt x="0" y="3653028"/>
                  </a:cubicBezTo>
                  <a:lnTo>
                    <a:pt x="12700" y="3653028"/>
                  </a:lnTo>
                  <a:lnTo>
                    <a:pt x="25400" y="3653028"/>
                  </a:lnTo>
                  <a:lnTo>
                    <a:pt x="12700" y="3653028"/>
                  </a:lnTo>
                  <a:lnTo>
                    <a:pt x="0" y="3653028"/>
                  </a:lnTo>
                  <a:moveTo>
                    <a:pt x="25400" y="3653028"/>
                  </a:moveTo>
                  <a:cubicBezTo>
                    <a:pt x="25400" y="3660013"/>
                    <a:pt x="19685" y="3665728"/>
                    <a:pt x="12700" y="3665728"/>
                  </a:cubicBezTo>
                  <a:cubicBezTo>
                    <a:pt x="5715" y="3665728"/>
                    <a:pt x="0" y="3660013"/>
                    <a:pt x="0" y="3653028"/>
                  </a:cubicBezTo>
                  <a:cubicBezTo>
                    <a:pt x="0" y="3646043"/>
                    <a:pt x="5715" y="3640328"/>
                    <a:pt x="12700" y="3640328"/>
                  </a:cubicBezTo>
                  <a:cubicBezTo>
                    <a:pt x="19685" y="3640328"/>
                    <a:pt x="25400" y="3646043"/>
                    <a:pt x="25400" y="3653028"/>
                  </a:cubicBezTo>
                  <a:cubicBezTo>
                    <a:pt x="25400" y="5653278"/>
                    <a:pt x="2199386" y="7280656"/>
                    <a:pt x="4889500" y="7280656"/>
                  </a:cubicBezTo>
                  <a:cubicBezTo>
                    <a:pt x="7579614" y="7280656"/>
                    <a:pt x="9753600" y="5653278"/>
                    <a:pt x="9753600" y="3653028"/>
                  </a:cubicBezTo>
                  <a:cubicBezTo>
                    <a:pt x="9753600" y="1652778"/>
                    <a:pt x="7579614" y="25400"/>
                    <a:pt x="4889500" y="25400"/>
                  </a:cubicBezTo>
                  <a:lnTo>
                    <a:pt x="4889500" y="12700"/>
                  </a:lnTo>
                  <a:lnTo>
                    <a:pt x="4889500" y="25400"/>
                  </a:lnTo>
                  <a:cubicBezTo>
                    <a:pt x="2199386" y="25400"/>
                    <a:pt x="25400" y="1652778"/>
                    <a:pt x="25400" y="3653028"/>
                  </a:cubicBezTo>
                  <a:close/>
                </a:path>
              </a:pathLst>
            </a:custGeom>
            <a:solidFill>
              <a:srgbClr val="000000"/>
            </a:solidFill>
          </p:spPr>
          <p:txBody>
            <a:bodyPr/>
            <a:lstStyle/>
            <a:p>
              <a:endParaRPr lang="en-US" sz="800"/>
            </a:p>
          </p:txBody>
        </p:sp>
        <p:sp>
          <p:nvSpPr>
            <p:cNvPr id="8" name="TextBox 6">
              <a:extLst>
                <a:ext uri="{FF2B5EF4-FFF2-40B4-BE49-F238E27FC236}">
                  <a16:creationId xmlns:a16="http://schemas.microsoft.com/office/drawing/2014/main" id="{94A7E84E-D44B-2AB8-BFD8-73AA42AA2621}"/>
                </a:ext>
              </a:extLst>
            </p:cNvPr>
            <p:cNvSpPr txBox="1"/>
            <p:nvPr/>
          </p:nvSpPr>
          <p:spPr>
            <a:xfrm>
              <a:off x="-832112" y="-19050"/>
              <a:ext cx="10611112" cy="7325033"/>
            </a:xfrm>
            <a:prstGeom prst="rect">
              <a:avLst/>
            </a:prstGeom>
          </p:spPr>
          <p:txBody>
            <a:bodyPr lIns="33858" tIns="33858" rIns="33858" bIns="33858" rtlCol="0" anchor="ctr"/>
            <a:lstStyle/>
            <a:p>
              <a:pPr algn="ctr">
                <a:lnSpc>
                  <a:spcPts val="2399"/>
                </a:lnSpc>
              </a:pPr>
              <a:r>
                <a:rPr lang="en-US" sz="2933" u="sng">
                  <a:solidFill>
                    <a:srgbClr val="000000"/>
                  </a:solidFill>
                  <a:latin typeface="Calibri"/>
                  <a:cs typeface="Calibri"/>
                </a:rPr>
                <a:t>Primary care provider</a:t>
              </a:r>
            </a:p>
            <a:p>
              <a:pPr algn="ctr">
                <a:lnSpc>
                  <a:spcPts val="2399"/>
                </a:lnSpc>
              </a:pPr>
              <a:endParaRPr lang="en-US" sz="2933" u="sng">
                <a:solidFill>
                  <a:srgbClr val="000000"/>
                </a:solidFill>
                <a:latin typeface="Calibri"/>
                <a:cs typeface="Calibri"/>
              </a:endParaRPr>
            </a:p>
            <a:p>
              <a:pPr algn="ctr">
                <a:lnSpc>
                  <a:spcPts val="2399"/>
                </a:lnSpc>
              </a:pPr>
              <a:endParaRPr lang="en-US" sz="2933" u="sng">
                <a:solidFill>
                  <a:srgbClr val="000000"/>
                </a:solidFill>
                <a:latin typeface="Calibri"/>
                <a:cs typeface="Calibri"/>
              </a:endParaRPr>
            </a:p>
            <a:p>
              <a:pPr algn="ctr">
                <a:lnSpc>
                  <a:spcPts val="2399"/>
                </a:lnSpc>
              </a:pPr>
              <a:r>
                <a:rPr lang="en-US" sz="2933">
                  <a:solidFill>
                    <a:srgbClr val="000000"/>
                  </a:solidFill>
                  <a:latin typeface="Calibri"/>
                  <a:cs typeface="Calibri"/>
                </a:rPr>
                <a:t>Manages metabolic factors</a:t>
              </a:r>
            </a:p>
            <a:p>
              <a:pPr algn="ctr">
                <a:lnSpc>
                  <a:spcPts val="2399"/>
                </a:lnSpc>
              </a:pPr>
              <a:r>
                <a:rPr lang="en-US" sz="2933">
                  <a:solidFill>
                    <a:srgbClr val="000000"/>
                  </a:solidFill>
                  <a:latin typeface="Calibri"/>
                  <a:cs typeface="Calibri"/>
                </a:rPr>
                <a:t>Lifestyle counseling</a:t>
              </a:r>
            </a:p>
          </p:txBody>
        </p:sp>
      </p:grpSp>
      <p:grpSp>
        <p:nvGrpSpPr>
          <p:cNvPr id="9" name="Group 7">
            <a:extLst>
              <a:ext uri="{FF2B5EF4-FFF2-40B4-BE49-F238E27FC236}">
                <a16:creationId xmlns:a16="http://schemas.microsoft.com/office/drawing/2014/main" id="{12B0C71A-9FB4-0714-40C8-2882D90E8048}"/>
              </a:ext>
            </a:extLst>
          </p:cNvPr>
          <p:cNvGrpSpPr/>
          <p:nvPr/>
        </p:nvGrpSpPr>
        <p:grpSpPr>
          <a:xfrm>
            <a:off x="5734143" y="1444761"/>
            <a:ext cx="5134225" cy="3740950"/>
            <a:chOff x="0" y="-184142"/>
            <a:chExt cx="10271124" cy="7483848"/>
          </a:xfrm>
        </p:grpSpPr>
        <p:sp>
          <p:nvSpPr>
            <p:cNvPr id="10" name="Freeform 8">
              <a:extLst>
                <a:ext uri="{FF2B5EF4-FFF2-40B4-BE49-F238E27FC236}">
                  <a16:creationId xmlns:a16="http://schemas.microsoft.com/office/drawing/2014/main" id="{CEA3B391-0401-ACD2-BAD9-3481844409D8}"/>
                </a:ext>
              </a:extLst>
            </p:cNvPr>
            <p:cNvSpPr/>
            <p:nvPr/>
          </p:nvSpPr>
          <p:spPr>
            <a:xfrm>
              <a:off x="9525" y="-174694"/>
              <a:ext cx="10261599" cy="7464876"/>
            </a:xfrm>
            <a:custGeom>
              <a:avLst/>
              <a:gdLst/>
              <a:ahLst/>
              <a:cxnLst/>
              <a:rect l="l" t="t" r="r" b="b"/>
              <a:pathLst>
                <a:path w="9753600" h="7280656">
                  <a:moveTo>
                    <a:pt x="0" y="3640328"/>
                  </a:moveTo>
                  <a:cubicBezTo>
                    <a:pt x="0" y="1629791"/>
                    <a:pt x="2183384" y="0"/>
                    <a:pt x="4876800" y="0"/>
                  </a:cubicBezTo>
                  <a:cubicBezTo>
                    <a:pt x="7570216" y="0"/>
                    <a:pt x="9753600" y="1629791"/>
                    <a:pt x="9753600" y="3640328"/>
                  </a:cubicBezTo>
                  <a:cubicBezTo>
                    <a:pt x="9753600" y="5650866"/>
                    <a:pt x="7570216" y="7280656"/>
                    <a:pt x="4876800" y="7280656"/>
                  </a:cubicBezTo>
                  <a:cubicBezTo>
                    <a:pt x="2183384" y="7280656"/>
                    <a:pt x="0" y="5650738"/>
                    <a:pt x="0" y="3640328"/>
                  </a:cubicBezTo>
                  <a:close/>
                </a:path>
              </a:pathLst>
            </a:custGeom>
            <a:solidFill>
              <a:srgbClr val="CB46CE">
                <a:alpha val="60000"/>
              </a:srgbClr>
            </a:solidFill>
          </p:spPr>
          <p:txBody>
            <a:bodyPr/>
            <a:lstStyle/>
            <a:p>
              <a:endParaRPr lang="en-US" sz="800"/>
            </a:p>
          </p:txBody>
        </p:sp>
        <p:sp>
          <p:nvSpPr>
            <p:cNvPr id="11" name="Freeform 9">
              <a:extLst>
                <a:ext uri="{FF2B5EF4-FFF2-40B4-BE49-F238E27FC236}">
                  <a16:creationId xmlns:a16="http://schemas.microsoft.com/office/drawing/2014/main" id="{C2DDD400-8EEE-CB5B-0516-4DC711FE3011}"/>
                </a:ext>
              </a:extLst>
            </p:cNvPr>
            <p:cNvSpPr/>
            <p:nvPr/>
          </p:nvSpPr>
          <p:spPr>
            <a:xfrm>
              <a:off x="0" y="-184142"/>
              <a:ext cx="10261599" cy="7483848"/>
            </a:xfrm>
            <a:custGeom>
              <a:avLst/>
              <a:gdLst/>
              <a:ahLst/>
              <a:cxnLst/>
              <a:rect l="l" t="t" r="r" b="b"/>
              <a:pathLst>
                <a:path w="9772650" h="7299706">
                  <a:moveTo>
                    <a:pt x="0" y="3649853"/>
                  </a:moveTo>
                  <a:cubicBezTo>
                    <a:pt x="0" y="1631696"/>
                    <a:pt x="2190496" y="0"/>
                    <a:pt x="4886325" y="0"/>
                  </a:cubicBezTo>
                  <a:cubicBezTo>
                    <a:pt x="7582154" y="0"/>
                    <a:pt x="9772650" y="1631696"/>
                    <a:pt x="9772650" y="3649853"/>
                  </a:cubicBezTo>
                  <a:lnTo>
                    <a:pt x="9763125" y="3649853"/>
                  </a:lnTo>
                  <a:lnTo>
                    <a:pt x="9772650" y="3649853"/>
                  </a:lnTo>
                  <a:cubicBezTo>
                    <a:pt x="9772650" y="5668010"/>
                    <a:pt x="7582154" y="7299706"/>
                    <a:pt x="4886325" y="7299706"/>
                  </a:cubicBezTo>
                  <a:lnTo>
                    <a:pt x="4886325" y="7290181"/>
                  </a:lnTo>
                  <a:lnTo>
                    <a:pt x="4886325" y="7299706"/>
                  </a:lnTo>
                  <a:cubicBezTo>
                    <a:pt x="2190496" y="7299579"/>
                    <a:pt x="0" y="5668010"/>
                    <a:pt x="0" y="3649853"/>
                  </a:cubicBezTo>
                  <a:lnTo>
                    <a:pt x="9525" y="3649853"/>
                  </a:lnTo>
                  <a:lnTo>
                    <a:pt x="19050" y="3649853"/>
                  </a:lnTo>
                  <a:lnTo>
                    <a:pt x="9525" y="3649853"/>
                  </a:lnTo>
                  <a:lnTo>
                    <a:pt x="0" y="3649853"/>
                  </a:lnTo>
                  <a:moveTo>
                    <a:pt x="19050" y="3649853"/>
                  </a:moveTo>
                  <a:cubicBezTo>
                    <a:pt x="19050" y="3655060"/>
                    <a:pt x="14732" y="3659378"/>
                    <a:pt x="9525" y="3659378"/>
                  </a:cubicBezTo>
                  <a:cubicBezTo>
                    <a:pt x="4318" y="3659378"/>
                    <a:pt x="0" y="3655060"/>
                    <a:pt x="0" y="3649853"/>
                  </a:cubicBezTo>
                  <a:cubicBezTo>
                    <a:pt x="0" y="3644647"/>
                    <a:pt x="4318" y="3640328"/>
                    <a:pt x="9525" y="3640328"/>
                  </a:cubicBezTo>
                  <a:cubicBezTo>
                    <a:pt x="14732" y="3640328"/>
                    <a:pt x="19050" y="3644646"/>
                    <a:pt x="19050" y="3649853"/>
                  </a:cubicBezTo>
                  <a:cubicBezTo>
                    <a:pt x="19050" y="5652643"/>
                    <a:pt x="2195449" y="7280656"/>
                    <a:pt x="4886325" y="7280656"/>
                  </a:cubicBezTo>
                  <a:cubicBezTo>
                    <a:pt x="7577201" y="7280656"/>
                    <a:pt x="9753600" y="5652643"/>
                    <a:pt x="9753600" y="3649853"/>
                  </a:cubicBezTo>
                  <a:cubicBezTo>
                    <a:pt x="9753600" y="1647063"/>
                    <a:pt x="7577201" y="19050"/>
                    <a:pt x="4886325" y="19050"/>
                  </a:cubicBezTo>
                  <a:lnTo>
                    <a:pt x="4886325" y="9525"/>
                  </a:lnTo>
                  <a:lnTo>
                    <a:pt x="4886325" y="19050"/>
                  </a:lnTo>
                  <a:cubicBezTo>
                    <a:pt x="2195449" y="19050"/>
                    <a:pt x="19050" y="1646936"/>
                    <a:pt x="19050" y="3649853"/>
                  </a:cubicBezTo>
                  <a:close/>
                </a:path>
              </a:pathLst>
            </a:custGeom>
            <a:solidFill>
              <a:srgbClr val="000000"/>
            </a:solidFill>
          </p:spPr>
          <p:txBody>
            <a:bodyPr/>
            <a:lstStyle/>
            <a:p>
              <a:endParaRPr lang="en-US" sz="800"/>
            </a:p>
          </p:txBody>
        </p:sp>
        <p:sp>
          <p:nvSpPr>
            <p:cNvPr id="12" name="TextBox 10">
              <a:extLst>
                <a:ext uri="{FF2B5EF4-FFF2-40B4-BE49-F238E27FC236}">
                  <a16:creationId xmlns:a16="http://schemas.microsoft.com/office/drawing/2014/main" id="{C9236A5B-6EB2-C6EA-B86C-647BA002880E}"/>
                </a:ext>
              </a:extLst>
            </p:cNvPr>
            <p:cNvSpPr txBox="1"/>
            <p:nvPr/>
          </p:nvSpPr>
          <p:spPr>
            <a:xfrm>
              <a:off x="0" y="-19050"/>
              <a:ext cx="9772650" cy="7318682"/>
            </a:xfrm>
            <a:prstGeom prst="rect">
              <a:avLst/>
            </a:prstGeom>
          </p:spPr>
          <p:txBody>
            <a:bodyPr lIns="33858" tIns="33858" rIns="33858" bIns="33858" rtlCol="0" anchor="ctr"/>
            <a:lstStyle/>
            <a:p>
              <a:pPr algn="ctr">
                <a:lnSpc>
                  <a:spcPts val="2399"/>
                </a:lnSpc>
              </a:pPr>
              <a:r>
                <a:rPr lang="en-US" sz="2666" u="sng">
                  <a:solidFill>
                    <a:srgbClr val="000000"/>
                  </a:solidFill>
                  <a:latin typeface="Calibri"/>
                  <a:cs typeface="Calibri"/>
                </a:rPr>
                <a:t>Hepatology provider</a:t>
              </a:r>
            </a:p>
            <a:p>
              <a:pPr algn="ctr">
                <a:lnSpc>
                  <a:spcPts val="2399"/>
                </a:lnSpc>
              </a:pPr>
              <a:endParaRPr lang="en-US" sz="2666" u="sng">
                <a:solidFill>
                  <a:srgbClr val="000000"/>
                </a:solidFill>
                <a:latin typeface="Calibri"/>
                <a:cs typeface="Calibri"/>
              </a:endParaRPr>
            </a:p>
            <a:p>
              <a:pPr algn="ctr">
                <a:lnSpc>
                  <a:spcPts val="2399"/>
                </a:lnSpc>
              </a:pPr>
              <a:endParaRPr lang="en-US" sz="2666" u="sng">
                <a:solidFill>
                  <a:srgbClr val="000000"/>
                </a:solidFill>
                <a:latin typeface="Calibri"/>
                <a:cs typeface="Calibri"/>
              </a:endParaRPr>
            </a:p>
            <a:p>
              <a:pPr algn="ctr">
                <a:lnSpc>
                  <a:spcPts val="2399"/>
                </a:lnSpc>
              </a:pPr>
              <a:r>
                <a:rPr lang="en-US" sz="2666">
                  <a:solidFill>
                    <a:srgbClr val="000000"/>
                  </a:solidFill>
                  <a:latin typeface="Calibri"/>
                  <a:cs typeface="Calibri"/>
                </a:rPr>
                <a:t>Cirrhosis management</a:t>
              </a:r>
            </a:p>
            <a:p>
              <a:pPr algn="ctr">
                <a:lnSpc>
                  <a:spcPts val="2399"/>
                </a:lnSpc>
              </a:pPr>
              <a:r>
                <a:rPr lang="en-US" sz="2666">
                  <a:solidFill>
                    <a:srgbClr val="000000"/>
                  </a:solidFill>
                  <a:latin typeface="Calibri"/>
                  <a:cs typeface="Calibri"/>
                </a:rPr>
                <a:t>Lifestyle counseling</a:t>
              </a:r>
            </a:p>
          </p:txBody>
        </p:sp>
      </p:grpSp>
      <p:sp>
        <p:nvSpPr>
          <p:cNvPr id="13" name="TextBox 11">
            <a:extLst>
              <a:ext uri="{FF2B5EF4-FFF2-40B4-BE49-F238E27FC236}">
                <a16:creationId xmlns:a16="http://schemas.microsoft.com/office/drawing/2014/main" id="{B9A4F140-9732-1671-9B99-D30462D3E986}"/>
              </a:ext>
            </a:extLst>
          </p:cNvPr>
          <p:cNvSpPr txBox="1"/>
          <p:nvPr/>
        </p:nvSpPr>
        <p:spPr>
          <a:xfrm>
            <a:off x="9525602" y="5998333"/>
            <a:ext cx="3016734" cy="210827"/>
          </a:xfrm>
          <a:prstGeom prst="rect">
            <a:avLst/>
          </a:prstGeom>
        </p:spPr>
        <p:txBody>
          <a:bodyPr lIns="0" tIns="0" rIns="0" bIns="0" rtlCol="0" anchor="t">
            <a:spAutoFit/>
          </a:bodyPr>
          <a:lstStyle/>
          <a:p>
            <a:pPr>
              <a:lnSpc>
                <a:spcPts val="1680"/>
              </a:lnSpc>
            </a:pPr>
            <a:r>
              <a:rPr lang="en-US" sz="1400" dirty="0">
                <a:solidFill>
                  <a:srgbClr val="000000"/>
                </a:solidFill>
                <a:latin typeface="Calibri"/>
                <a:cs typeface="Calibri"/>
              </a:rPr>
              <a:t>Adapted from Brandman, CLD, 2019.</a:t>
            </a:r>
          </a:p>
        </p:txBody>
      </p:sp>
      <p:sp>
        <p:nvSpPr>
          <p:cNvPr id="15" name="TextBox 13">
            <a:extLst>
              <a:ext uri="{FF2B5EF4-FFF2-40B4-BE49-F238E27FC236}">
                <a16:creationId xmlns:a16="http://schemas.microsoft.com/office/drawing/2014/main" id="{0F0843FE-7D9F-BFB6-6D1E-85B6A73A3CA0}"/>
              </a:ext>
            </a:extLst>
          </p:cNvPr>
          <p:cNvSpPr txBox="1"/>
          <p:nvPr/>
        </p:nvSpPr>
        <p:spPr>
          <a:xfrm>
            <a:off x="5854501" y="3078339"/>
            <a:ext cx="900140" cy="421782"/>
          </a:xfrm>
          <a:prstGeom prst="rect">
            <a:avLst/>
          </a:prstGeom>
        </p:spPr>
        <p:txBody>
          <a:bodyPr lIns="0" tIns="0" rIns="0" bIns="0" rtlCol="0" anchor="t">
            <a:spAutoFit/>
          </a:bodyPr>
          <a:lstStyle/>
          <a:p>
            <a:pPr>
              <a:lnSpc>
                <a:spcPts val="3359"/>
              </a:lnSpc>
            </a:pPr>
            <a:r>
              <a:rPr lang="en-US" sz="2799" spc="17">
                <a:solidFill>
                  <a:srgbClr val="FFFFFF"/>
                </a:solidFill>
                <a:latin typeface="Calibri"/>
                <a:cs typeface="Calibri"/>
              </a:rPr>
              <a:t>YOU</a:t>
            </a:r>
          </a:p>
        </p:txBody>
      </p:sp>
      <p:sp>
        <p:nvSpPr>
          <p:cNvPr id="16" name="AutoShape 4">
            <a:extLst>
              <a:ext uri="{FF2B5EF4-FFF2-40B4-BE49-F238E27FC236}">
                <a16:creationId xmlns:a16="http://schemas.microsoft.com/office/drawing/2014/main" id="{679B2FC8-9CC6-A0F1-7962-CAED6F76C827}"/>
              </a:ext>
            </a:extLst>
          </p:cNvPr>
          <p:cNvSpPr/>
          <p:nvPr/>
        </p:nvSpPr>
        <p:spPr>
          <a:xfrm rot="23839" flipV="1">
            <a:off x="1937485" y="834130"/>
            <a:ext cx="8268904" cy="70822"/>
          </a:xfrm>
          <a:prstGeom prst="line">
            <a:avLst/>
          </a:prstGeom>
          <a:ln w="47625" cap="rnd">
            <a:solidFill>
              <a:srgbClr val="A5300F"/>
            </a:solidFill>
            <a:prstDash val="solid"/>
            <a:headEnd type="none" w="sm" len="sm"/>
            <a:tailEnd type="none" w="sm" len="sm"/>
          </a:ln>
        </p:spPr>
        <p:txBody>
          <a:bodyPr/>
          <a:lstStyle/>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845046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09844-A6C9-B898-2ACC-DF7943C60A2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E4DD8E-24CB-30C8-55A0-34FF14F89FDC}"/>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CF13F78C-13BF-071C-FE33-E56A8183FFF2}"/>
              </a:ext>
            </a:extLst>
          </p:cNvPr>
          <p:cNvSpPr>
            <a:spLocks noGrp="1"/>
          </p:cNvSpPr>
          <p:nvPr>
            <p:ph type="sldNum" sz="quarter" idx="13"/>
          </p:nvPr>
        </p:nvSpPr>
        <p:spPr/>
        <p:txBody>
          <a:bodyPr/>
          <a:lstStyle/>
          <a:p>
            <a:fld id="{7BCC8D0D-EAEC-449D-9161-023DFF90F2E2}" type="slidenum">
              <a:rPr lang="en-US" smtClean="0"/>
              <a:pPr/>
              <a:t>23</a:t>
            </a:fld>
            <a:endParaRPr lang="en-US" dirty="0"/>
          </a:p>
        </p:txBody>
      </p:sp>
      <p:sp>
        <p:nvSpPr>
          <p:cNvPr id="4" name="TextBox 2">
            <a:extLst>
              <a:ext uri="{FF2B5EF4-FFF2-40B4-BE49-F238E27FC236}">
                <a16:creationId xmlns:a16="http://schemas.microsoft.com/office/drawing/2014/main" id="{20483BA6-DE15-98BB-AD76-49D6ACBD6E55}"/>
              </a:ext>
            </a:extLst>
          </p:cNvPr>
          <p:cNvSpPr txBox="1"/>
          <p:nvPr/>
        </p:nvSpPr>
        <p:spPr>
          <a:xfrm>
            <a:off x="898926" y="254679"/>
            <a:ext cx="10390973" cy="615553"/>
          </a:xfrm>
          <a:prstGeom prst="rect">
            <a:avLst/>
          </a:prstGeom>
        </p:spPr>
        <p:txBody>
          <a:bodyPr lIns="0" tIns="0" rIns="0" bIns="0" rtlCol="0" anchor="t">
            <a:spAutoFit/>
          </a:bodyPr>
          <a:lstStyle/>
          <a:p>
            <a:pPr algn="ctr">
              <a:lnSpc>
                <a:spcPts val="4751"/>
              </a:lnSpc>
            </a:pPr>
            <a:r>
              <a:rPr lang="en-US" sz="4399" b="1" spc="-175" dirty="0">
                <a:latin typeface="Calibri" panose="020F0502020204030204" pitchFamily="34" charset="0"/>
                <a:cs typeface="Calibri" panose="020F0502020204030204" pitchFamily="34" charset="0"/>
              </a:rPr>
              <a:t>Key Points of BRIDGE Sessions 1-2</a:t>
            </a:r>
          </a:p>
        </p:txBody>
      </p:sp>
      <p:sp>
        <p:nvSpPr>
          <p:cNvPr id="6" name="TextBox 8">
            <a:extLst>
              <a:ext uri="{FF2B5EF4-FFF2-40B4-BE49-F238E27FC236}">
                <a16:creationId xmlns:a16="http://schemas.microsoft.com/office/drawing/2014/main" id="{E33DBE69-EE44-8FE6-F54A-ABF39FD3FC55}"/>
              </a:ext>
            </a:extLst>
          </p:cNvPr>
          <p:cNvSpPr txBox="1"/>
          <p:nvPr/>
        </p:nvSpPr>
        <p:spPr>
          <a:xfrm>
            <a:off x="690891" y="1090662"/>
            <a:ext cx="10644908" cy="1354025"/>
          </a:xfrm>
          <a:prstGeom prst="rect">
            <a:avLst/>
          </a:prstGeom>
        </p:spPr>
        <p:txBody>
          <a:bodyPr wrap="square" lIns="0" tIns="0" rIns="0" bIns="0" rtlCol="0" anchor="t">
            <a:spAutoFit/>
          </a:bodyPr>
          <a:lstStyle/>
          <a:p>
            <a:pPr marL="427778" lvl="1" indent="-213889">
              <a:buFont typeface="Arial"/>
              <a:buChar char="•"/>
            </a:pPr>
            <a:r>
              <a:rPr lang="en-US" sz="2933" spc="-94">
                <a:solidFill>
                  <a:srgbClr val="000000"/>
                </a:solidFill>
                <a:latin typeface="Calibri" panose="020F0502020204030204" pitchFamily="34" charset="0"/>
                <a:cs typeface="Calibri" panose="020F0502020204030204" pitchFamily="34" charset="0"/>
              </a:rPr>
              <a:t>The clinical course of cirrhosis is highly variable, often based on type of liver disease and genetic factors</a:t>
            </a:r>
          </a:p>
          <a:p>
            <a:pPr algn="l"/>
            <a:endParaRPr lang="en-US" sz="2933" spc="-92">
              <a:solidFill>
                <a:srgbClr val="000000"/>
              </a:solidFill>
              <a:latin typeface="Calibri" panose="020F0502020204030204" pitchFamily="34" charset="0"/>
              <a:cs typeface="Calibri" panose="020F0502020204030204" pitchFamily="34" charset="0"/>
            </a:endParaRPr>
          </a:p>
        </p:txBody>
      </p:sp>
      <p:sp>
        <p:nvSpPr>
          <p:cNvPr id="7" name="TextBox 2">
            <a:extLst>
              <a:ext uri="{FF2B5EF4-FFF2-40B4-BE49-F238E27FC236}">
                <a16:creationId xmlns:a16="http://schemas.microsoft.com/office/drawing/2014/main" id="{AA1021A5-6DFA-8BC6-8019-A792C3860FD2}"/>
              </a:ext>
            </a:extLst>
          </p:cNvPr>
          <p:cNvSpPr txBox="1"/>
          <p:nvPr/>
        </p:nvSpPr>
        <p:spPr>
          <a:xfrm>
            <a:off x="5281824" y="2643730"/>
            <a:ext cx="6551493" cy="3610732"/>
          </a:xfrm>
          <a:prstGeom prst="rect">
            <a:avLst/>
          </a:prstGeom>
        </p:spPr>
        <p:txBody>
          <a:bodyPr wrap="square" lIns="0" tIns="0" rIns="0" bIns="0" rtlCol="0" anchor="t">
            <a:spAutoFit/>
          </a:bodyPr>
          <a:lstStyle/>
          <a:p>
            <a:pPr marL="518030" lvl="1" indent="-259015">
              <a:buFont typeface="Arial"/>
              <a:buChar char="•"/>
            </a:pPr>
            <a:r>
              <a:rPr lang="en-US" sz="2933" spc="-95" dirty="0">
                <a:solidFill>
                  <a:srgbClr val="000000"/>
                </a:solidFill>
                <a:latin typeface="Calibri" panose="020F0502020204030204" pitchFamily="34" charset="0"/>
                <a:cs typeface="Calibri" panose="020F0502020204030204" pitchFamily="34" charset="0"/>
              </a:rPr>
              <a:t>Cirrhosis is a risk factor for liver cancer, and screening is recommended indefinitely</a:t>
            </a:r>
          </a:p>
          <a:p>
            <a:pPr marL="518030" lvl="1" indent="-259015">
              <a:buFont typeface="Arial"/>
              <a:buChar char="•"/>
            </a:pPr>
            <a:r>
              <a:rPr lang="en-US" sz="2933" spc="-95" dirty="0">
                <a:solidFill>
                  <a:srgbClr val="000000"/>
                </a:solidFill>
                <a:latin typeface="Calibri" panose="020F0502020204030204" pitchFamily="34" charset="0"/>
                <a:cs typeface="Calibri" panose="020F0502020204030204" pitchFamily="34" charset="0"/>
              </a:rPr>
              <a:t>Follow up with hepatology provider  regularly </a:t>
            </a:r>
          </a:p>
          <a:p>
            <a:pPr marL="518030" lvl="1" indent="-259015">
              <a:buFont typeface="Arial"/>
              <a:buChar char="•"/>
            </a:pPr>
            <a:r>
              <a:rPr lang="en-US" sz="2933" spc="-95" dirty="0">
                <a:solidFill>
                  <a:srgbClr val="000000"/>
                </a:solidFill>
                <a:latin typeface="Calibri" panose="020F0502020204030204" pitchFamily="34" charset="0"/>
                <a:cs typeface="Calibri" panose="020F0502020204030204" pitchFamily="34" charset="0"/>
              </a:rPr>
              <a:t>Follow up with other providers to manage metabolic syndrome factors, if present</a:t>
            </a:r>
          </a:p>
          <a:p>
            <a:pPr marL="518030" lvl="1" indent="-259015">
              <a:buFont typeface="Arial"/>
              <a:buChar char="•"/>
            </a:pPr>
            <a:endParaRPr lang="en-US" sz="2933" spc="-95" dirty="0">
              <a:solidFill>
                <a:srgbClr val="000000"/>
              </a:solidFill>
              <a:latin typeface="Calibri" panose="020F0502020204030204" pitchFamily="34" charset="0"/>
              <a:cs typeface="Calibri" panose="020F0502020204030204" pitchFamily="34" charset="0"/>
            </a:endParaRPr>
          </a:p>
          <a:p>
            <a:endParaRPr lang="en-US" sz="2933" spc="-95" dirty="0">
              <a:solidFill>
                <a:srgbClr val="000000"/>
              </a:solidFill>
              <a:latin typeface="Calibri" panose="020F0502020204030204" pitchFamily="34" charset="0"/>
              <a:cs typeface="Calibri" panose="020F0502020204030204" pitchFamily="34" charset="0"/>
            </a:endParaRPr>
          </a:p>
        </p:txBody>
      </p:sp>
      <p:sp>
        <p:nvSpPr>
          <p:cNvPr id="8" name="Freeform 5">
            <a:extLst>
              <a:ext uri="{FF2B5EF4-FFF2-40B4-BE49-F238E27FC236}">
                <a16:creationId xmlns:a16="http://schemas.microsoft.com/office/drawing/2014/main" id="{EE426343-327A-0197-6AF5-64E5D0FD863B}"/>
              </a:ext>
            </a:extLst>
          </p:cNvPr>
          <p:cNvSpPr/>
          <p:nvPr/>
        </p:nvSpPr>
        <p:spPr>
          <a:xfrm>
            <a:off x="898926" y="2601727"/>
            <a:ext cx="4012154" cy="2640912"/>
          </a:xfrm>
          <a:custGeom>
            <a:avLst/>
            <a:gdLst/>
            <a:ahLst/>
            <a:cxnLst/>
            <a:rect l="l" t="t" r="r" b="b"/>
            <a:pathLst>
              <a:path w="6058471" h="3824410">
                <a:moveTo>
                  <a:pt x="0" y="0"/>
                </a:moveTo>
                <a:lnTo>
                  <a:pt x="6058471" y="0"/>
                </a:lnTo>
                <a:lnTo>
                  <a:pt x="6058471" y="3824410"/>
                </a:lnTo>
                <a:lnTo>
                  <a:pt x="0" y="38244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Calibri" panose="020F0502020204030204" pitchFamily="34" charset="0"/>
              <a:cs typeface="Calibri" panose="020F0502020204030204" pitchFamily="34" charset="0"/>
            </a:endParaRPr>
          </a:p>
        </p:txBody>
      </p:sp>
      <p:sp>
        <p:nvSpPr>
          <p:cNvPr id="9" name="AutoShape 4">
            <a:extLst>
              <a:ext uri="{FF2B5EF4-FFF2-40B4-BE49-F238E27FC236}">
                <a16:creationId xmlns:a16="http://schemas.microsoft.com/office/drawing/2014/main" id="{7E21B7FC-8C00-469A-F1C1-F9FE4A0F7064}"/>
              </a:ext>
            </a:extLst>
          </p:cNvPr>
          <p:cNvSpPr/>
          <p:nvPr/>
        </p:nvSpPr>
        <p:spPr>
          <a:xfrm rot="23839" flipV="1">
            <a:off x="1937485" y="834130"/>
            <a:ext cx="8268904" cy="70822"/>
          </a:xfrm>
          <a:prstGeom prst="line">
            <a:avLst/>
          </a:prstGeom>
          <a:ln w="47625" cap="rnd">
            <a:solidFill>
              <a:srgbClr val="A5300F"/>
            </a:solidFill>
            <a:prstDash val="solid"/>
            <a:headEnd type="none" w="sm" len="sm"/>
            <a:tailEnd type="none" w="sm" len="sm"/>
          </a:ln>
        </p:spPr>
        <p:txBody>
          <a:bodyPr/>
          <a:lstStyle/>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964703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CB4B1-606D-F2F2-836E-7C96A20D4DCC}"/>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0DA1C2-D16D-D633-B14B-A19A97EF4656}"/>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8E93B028-F0DA-082A-06B5-DEF33FD7E4C8}"/>
              </a:ext>
            </a:extLst>
          </p:cNvPr>
          <p:cNvSpPr>
            <a:spLocks noGrp="1"/>
          </p:cNvSpPr>
          <p:nvPr>
            <p:ph type="sldNum" sz="quarter" idx="13"/>
          </p:nvPr>
        </p:nvSpPr>
        <p:spPr/>
        <p:txBody>
          <a:bodyPr/>
          <a:lstStyle/>
          <a:p>
            <a:fld id="{7BCC8D0D-EAEC-449D-9161-023DFF90F2E2}" type="slidenum">
              <a:rPr lang="en-US" smtClean="0"/>
              <a:pPr/>
              <a:t>24</a:t>
            </a:fld>
            <a:endParaRPr lang="en-US" dirty="0"/>
          </a:p>
        </p:txBody>
      </p:sp>
      <p:sp>
        <p:nvSpPr>
          <p:cNvPr id="4" name="TextBox 3">
            <a:extLst>
              <a:ext uri="{FF2B5EF4-FFF2-40B4-BE49-F238E27FC236}">
                <a16:creationId xmlns:a16="http://schemas.microsoft.com/office/drawing/2014/main" id="{30ED2473-7DDB-A5E4-6688-322D0FE89D89}"/>
              </a:ext>
            </a:extLst>
          </p:cNvPr>
          <p:cNvSpPr txBox="1"/>
          <p:nvPr/>
        </p:nvSpPr>
        <p:spPr>
          <a:xfrm>
            <a:off x="253934" y="134364"/>
            <a:ext cx="11934891" cy="615553"/>
          </a:xfrm>
          <a:prstGeom prst="rect">
            <a:avLst/>
          </a:prstGeom>
        </p:spPr>
        <p:txBody>
          <a:bodyPr wrap="square" lIns="0" tIns="0" rIns="0" bIns="0" rtlCol="0" anchor="t">
            <a:spAutoFit/>
          </a:bodyPr>
          <a:lstStyle/>
          <a:p>
            <a:pPr algn="ctr">
              <a:lnSpc>
                <a:spcPts val="4751"/>
              </a:lnSpc>
            </a:pPr>
            <a:r>
              <a:rPr lang="en-US" sz="4399" b="1" spc="-175" dirty="0">
                <a:latin typeface="Calibri"/>
                <a:cs typeface="Calibri"/>
              </a:rPr>
              <a:t>Key Points of BRIDGE Sessions 1-2</a:t>
            </a:r>
          </a:p>
        </p:txBody>
      </p:sp>
      <p:sp>
        <p:nvSpPr>
          <p:cNvPr id="6" name="Freeform 7">
            <a:extLst>
              <a:ext uri="{FF2B5EF4-FFF2-40B4-BE49-F238E27FC236}">
                <a16:creationId xmlns:a16="http://schemas.microsoft.com/office/drawing/2014/main" id="{53B36EC1-3CEF-74A5-3CA9-02E57254D94B}"/>
              </a:ext>
            </a:extLst>
          </p:cNvPr>
          <p:cNvSpPr/>
          <p:nvPr/>
        </p:nvSpPr>
        <p:spPr>
          <a:xfrm>
            <a:off x="6443942" y="3370115"/>
            <a:ext cx="2088235" cy="2051691"/>
          </a:xfrm>
          <a:custGeom>
            <a:avLst/>
            <a:gdLst/>
            <a:ahLst/>
            <a:cxnLst/>
            <a:rect l="l" t="t" r="r" b="b"/>
            <a:pathLst>
              <a:path w="3133168" h="3078338">
                <a:moveTo>
                  <a:pt x="0" y="0"/>
                </a:moveTo>
                <a:lnTo>
                  <a:pt x="3133168" y="0"/>
                </a:lnTo>
                <a:lnTo>
                  <a:pt x="3133168" y="3078338"/>
                </a:lnTo>
                <a:lnTo>
                  <a:pt x="0" y="3078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800"/>
          </a:p>
        </p:txBody>
      </p:sp>
      <p:sp>
        <p:nvSpPr>
          <p:cNvPr id="7" name="TextBox 10">
            <a:extLst>
              <a:ext uri="{FF2B5EF4-FFF2-40B4-BE49-F238E27FC236}">
                <a16:creationId xmlns:a16="http://schemas.microsoft.com/office/drawing/2014/main" id="{4FBD33C1-FA97-1B9F-C5A7-08C495BE608E}"/>
              </a:ext>
            </a:extLst>
          </p:cNvPr>
          <p:cNvSpPr txBox="1"/>
          <p:nvPr/>
        </p:nvSpPr>
        <p:spPr>
          <a:xfrm>
            <a:off x="3605861" y="5300012"/>
            <a:ext cx="8582964" cy="820481"/>
          </a:xfrm>
          <a:prstGeom prst="rect">
            <a:avLst/>
          </a:prstGeom>
        </p:spPr>
        <p:txBody>
          <a:bodyPr wrap="square" lIns="0" tIns="0" rIns="0" bIns="0" rtlCol="0" anchor="t">
            <a:spAutoFit/>
          </a:bodyPr>
          <a:lstStyle/>
          <a:p>
            <a:pPr marL="518030" lvl="1" indent="-259015">
              <a:buFont typeface="Arial"/>
              <a:buChar char="•"/>
            </a:pPr>
            <a:endParaRPr lang="en-US" sz="2666" spc="-95" dirty="0">
              <a:solidFill>
                <a:srgbClr val="C00000"/>
              </a:solidFill>
              <a:latin typeface="Calibri"/>
              <a:cs typeface="Calibri"/>
            </a:endParaRPr>
          </a:p>
          <a:p>
            <a:pPr marL="259015" lvl="1"/>
            <a:r>
              <a:rPr lang="en-US" sz="2666" b="1" i="1" spc="-95" dirty="0">
                <a:solidFill>
                  <a:srgbClr val="C00000"/>
                </a:solidFill>
                <a:latin typeface="Calibri"/>
                <a:cs typeface="Calibri"/>
              </a:rPr>
              <a:t>You are an active participant in your liver management!</a:t>
            </a:r>
            <a:endParaRPr lang="en-US" sz="2666" b="1" i="1" spc="-95" dirty="0">
              <a:solidFill>
                <a:srgbClr val="C00000"/>
              </a:solidFill>
              <a:latin typeface="Calibri"/>
              <a:ea typeface="Open Sans Bold"/>
              <a:cs typeface="Calibri"/>
            </a:endParaRPr>
          </a:p>
        </p:txBody>
      </p:sp>
      <p:sp>
        <p:nvSpPr>
          <p:cNvPr id="8" name="Freeform 5">
            <a:extLst>
              <a:ext uri="{FF2B5EF4-FFF2-40B4-BE49-F238E27FC236}">
                <a16:creationId xmlns:a16="http://schemas.microsoft.com/office/drawing/2014/main" id="{D0D23FB9-EFE3-BAE6-4707-802849C30248}"/>
              </a:ext>
            </a:extLst>
          </p:cNvPr>
          <p:cNvSpPr/>
          <p:nvPr/>
        </p:nvSpPr>
        <p:spPr>
          <a:xfrm>
            <a:off x="1015735" y="1135497"/>
            <a:ext cx="1478020" cy="1587136"/>
          </a:xfrm>
          <a:custGeom>
            <a:avLst/>
            <a:gdLst/>
            <a:ahLst/>
            <a:cxnLst/>
            <a:rect l="l" t="t" r="r" b="b"/>
            <a:pathLst>
              <a:path w="2217608" h="2381324">
                <a:moveTo>
                  <a:pt x="0" y="0"/>
                </a:moveTo>
                <a:lnTo>
                  <a:pt x="2217608" y="0"/>
                </a:lnTo>
                <a:lnTo>
                  <a:pt x="2217608" y="2381324"/>
                </a:lnTo>
                <a:lnTo>
                  <a:pt x="0" y="23813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p>
        </p:txBody>
      </p:sp>
      <p:sp>
        <p:nvSpPr>
          <p:cNvPr id="9" name="Freeform 6">
            <a:extLst>
              <a:ext uri="{FF2B5EF4-FFF2-40B4-BE49-F238E27FC236}">
                <a16:creationId xmlns:a16="http://schemas.microsoft.com/office/drawing/2014/main" id="{652E500A-D65C-B0F1-3087-3FD3F64E959F}"/>
              </a:ext>
            </a:extLst>
          </p:cNvPr>
          <p:cNvSpPr/>
          <p:nvPr/>
        </p:nvSpPr>
        <p:spPr>
          <a:xfrm>
            <a:off x="2996419" y="1592578"/>
            <a:ext cx="1708895" cy="1624161"/>
          </a:xfrm>
          <a:custGeom>
            <a:avLst/>
            <a:gdLst/>
            <a:ahLst/>
            <a:cxnLst/>
            <a:rect l="l" t="t" r="r" b="b"/>
            <a:pathLst>
              <a:path w="2564010" h="2381324">
                <a:moveTo>
                  <a:pt x="0" y="0"/>
                </a:moveTo>
                <a:lnTo>
                  <a:pt x="2564010" y="0"/>
                </a:lnTo>
                <a:lnTo>
                  <a:pt x="2564010" y="2381324"/>
                </a:lnTo>
                <a:lnTo>
                  <a:pt x="0" y="23813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p>
        </p:txBody>
      </p:sp>
      <p:sp>
        <p:nvSpPr>
          <p:cNvPr id="10" name="TextBox 9">
            <a:extLst>
              <a:ext uri="{FF2B5EF4-FFF2-40B4-BE49-F238E27FC236}">
                <a16:creationId xmlns:a16="http://schemas.microsoft.com/office/drawing/2014/main" id="{7069EE66-271C-200E-C4FD-C81FDD769D73}"/>
              </a:ext>
            </a:extLst>
          </p:cNvPr>
          <p:cNvSpPr txBox="1"/>
          <p:nvPr/>
        </p:nvSpPr>
        <p:spPr>
          <a:xfrm>
            <a:off x="253934" y="3420902"/>
            <a:ext cx="5992838" cy="2461443"/>
          </a:xfrm>
          <a:prstGeom prst="rect">
            <a:avLst/>
          </a:prstGeom>
        </p:spPr>
        <p:txBody>
          <a:bodyPr wrap="square" lIns="0" tIns="0" rIns="0" bIns="0" rtlCol="0" anchor="t">
            <a:spAutoFit/>
          </a:bodyPr>
          <a:lstStyle/>
          <a:p>
            <a:pPr marL="639920" lvl="1" indent="-380905">
              <a:buFont typeface="Arial" panose="020B0604020202020204" pitchFamily="34" charset="0"/>
              <a:buChar char="•"/>
            </a:pPr>
            <a:r>
              <a:rPr lang="en-US" sz="2666" spc="-95" dirty="0">
                <a:solidFill>
                  <a:srgbClr val="000000"/>
                </a:solidFill>
                <a:latin typeface="Calibri" panose="020F0502020204030204" pitchFamily="34" charset="0"/>
                <a:cs typeface="Calibri" panose="020F0502020204030204" pitchFamily="34" charset="0"/>
              </a:rPr>
              <a:t>There’s a lot that you can do to improve liver and overall health outcomes</a:t>
            </a:r>
          </a:p>
          <a:p>
            <a:pPr marL="639920" lvl="1" indent="-380905">
              <a:buFont typeface="Arial" panose="020B0604020202020204" pitchFamily="34" charset="0"/>
              <a:buChar char="•"/>
            </a:pPr>
            <a:r>
              <a:rPr lang="en-US" sz="2666" spc="-95" dirty="0">
                <a:solidFill>
                  <a:srgbClr val="000000"/>
                </a:solidFill>
                <a:latin typeface="Calibri" panose="020F0502020204030204" pitchFamily="34" charset="0"/>
                <a:cs typeface="Calibri" panose="020F0502020204030204" pitchFamily="34" charset="0"/>
              </a:rPr>
              <a:t>No amount of alcohol is safe in cirrhosis</a:t>
            </a:r>
          </a:p>
          <a:p>
            <a:pPr marL="639920" lvl="1" indent="-380905">
              <a:buFont typeface="Arial" panose="020B0604020202020204" pitchFamily="34" charset="0"/>
              <a:buChar char="•"/>
            </a:pPr>
            <a:r>
              <a:rPr lang="en-US" sz="2666" spc="-95" dirty="0">
                <a:solidFill>
                  <a:srgbClr val="000000"/>
                </a:solidFill>
                <a:latin typeface="Calibri" panose="020F0502020204030204" pitchFamily="34" charset="0"/>
                <a:cs typeface="Calibri" panose="020F0502020204030204" pitchFamily="34" charset="0"/>
              </a:rPr>
              <a:t>Maintain healthy body weight/eating habits and regular physical activity</a:t>
            </a:r>
          </a:p>
          <a:p>
            <a:endParaRPr lang="en-US" sz="2666" spc="-95" dirty="0">
              <a:solidFill>
                <a:srgbClr val="00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6CE31DF-0953-A4FC-A093-4390E6537542}"/>
              </a:ext>
            </a:extLst>
          </p:cNvPr>
          <p:cNvSpPr txBox="1"/>
          <p:nvPr/>
        </p:nvSpPr>
        <p:spPr>
          <a:xfrm>
            <a:off x="4875530" y="1237071"/>
            <a:ext cx="7008574" cy="1323054"/>
          </a:xfrm>
          <a:prstGeom prst="rect">
            <a:avLst/>
          </a:prstGeom>
          <a:noFill/>
        </p:spPr>
        <p:txBody>
          <a:bodyPr wrap="square">
            <a:spAutoFit/>
          </a:bodyPr>
          <a:lstStyle/>
          <a:p>
            <a:pPr marL="518030" lvl="1" indent="-259015">
              <a:buFont typeface="Arial"/>
              <a:buChar char="•"/>
            </a:pPr>
            <a:r>
              <a:rPr lang="en-US" sz="2666" spc="-95" dirty="0">
                <a:solidFill>
                  <a:srgbClr val="000000"/>
                </a:solidFill>
                <a:latin typeface="Calibri"/>
                <a:cs typeface="Calibri"/>
              </a:rPr>
              <a:t>Cardiovascular disease is the #1 cause of death in people with cirrhosis due to MASLD and care is collaborative with your primary care provider</a:t>
            </a:r>
          </a:p>
        </p:txBody>
      </p:sp>
      <p:sp>
        <p:nvSpPr>
          <p:cNvPr id="12" name="Freeform 8">
            <a:extLst>
              <a:ext uri="{FF2B5EF4-FFF2-40B4-BE49-F238E27FC236}">
                <a16:creationId xmlns:a16="http://schemas.microsoft.com/office/drawing/2014/main" id="{B3FB4E26-F4BC-2FA7-FC58-5A7282C9CA28}"/>
              </a:ext>
            </a:extLst>
          </p:cNvPr>
          <p:cNvSpPr/>
          <p:nvPr/>
        </p:nvSpPr>
        <p:spPr>
          <a:xfrm>
            <a:off x="9407771" y="2818086"/>
            <a:ext cx="1708895" cy="1415404"/>
          </a:xfrm>
          <a:custGeom>
            <a:avLst/>
            <a:gdLst/>
            <a:ahLst/>
            <a:cxnLst/>
            <a:rect l="l" t="t" r="r" b="b"/>
            <a:pathLst>
              <a:path w="2941893" h="2941893">
                <a:moveTo>
                  <a:pt x="0" y="0"/>
                </a:moveTo>
                <a:lnTo>
                  <a:pt x="2941893" y="0"/>
                </a:lnTo>
                <a:lnTo>
                  <a:pt x="2941893" y="2941893"/>
                </a:lnTo>
                <a:lnTo>
                  <a:pt x="0" y="29418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800"/>
          </a:p>
        </p:txBody>
      </p:sp>
      <p:sp>
        <p:nvSpPr>
          <p:cNvPr id="13" name="AutoShape 4">
            <a:extLst>
              <a:ext uri="{FF2B5EF4-FFF2-40B4-BE49-F238E27FC236}">
                <a16:creationId xmlns:a16="http://schemas.microsoft.com/office/drawing/2014/main" id="{4AE82319-4DB3-9352-3142-0364A12EA514}"/>
              </a:ext>
            </a:extLst>
          </p:cNvPr>
          <p:cNvSpPr/>
          <p:nvPr/>
        </p:nvSpPr>
        <p:spPr>
          <a:xfrm rot="23839" flipV="1">
            <a:off x="2178115" y="713815"/>
            <a:ext cx="8268904" cy="70822"/>
          </a:xfrm>
          <a:prstGeom prst="line">
            <a:avLst/>
          </a:prstGeom>
          <a:ln w="47625" cap="rnd">
            <a:solidFill>
              <a:srgbClr val="A5300F"/>
            </a:solidFill>
            <a:prstDash val="solid"/>
            <a:headEnd type="none" w="sm" len="sm"/>
            <a:tailEnd type="none" w="sm" len="sm"/>
          </a:ln>
        </p:spPr>
        <p:txBody>
          <a:bodyPr/>
          <a:lstStyle/>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963019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1D391-F172-8D8C-5CA9-8B09F4C4AC7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6A6468E-845C-CBEE-0325-4D5160D060FF}"/>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7FE29645-B5AA-1432-C01F-D0001A28AA31}"/>
              </a:ext>
            </a:extLst>
          </p:cNvPr>
          <p:cNvSpPr>
            <a:spLocks noGrp="1"/>
          </p:cNvSpPr>
          <p:nvPr>
            <p:ph type="sldNum" sz="quarter" idx="13"/>
          </p:nvPr>
        </p:nvSpPr>
        <p:spPr/>
        <p:txBody>
          <a:bodyPr/>
          <a:lstStyle/>
          <a:p>
            <a:fld id="{7BCC8D0D-EAEC-449D-9161-023DFF90F2E2}" type="slidenum">
              <a:rPr lang="en-US" smtClean="0"/>
              <a:pPr/>
              <a:t>25</a:t>
            </a:fld>
            <a:endParaRPr lang="en-US" dirty="0"/>
          </a:p>
        </p:txBody>
      </p:sp>
      <p:sp>
        <p:nvSpPr>
          <p:cNvPr id="4" name="TextBox 2">
            <a:extLst>
              <a:ext uri="{FF2B5EF4-FFF2-40B4-BE49-F238E27FC236}">
                <a16:creationId xmlns:a16="http://schemas.microsoft.com/office/drawing/2014/main" id="{7FD499A0-43B9-EAA7-249E-9CA7602AE73D}"/>
              </a:ext>
            </a:extLst>
          </p:cNvPr>
          <p:cNvSpPr txBox="1"/>
          <p:nvPr/>
        </p:nvSpPr>
        <p:spPr>
          <a:xfrm>
            <a:off x="898926" y="110301"/>
            <a:ext cx="10390973" cy="615553"/>
          </a:xfrm>
          <a:prstGeom prst="rect">
            <a:avLst/>
          </a:prstGeom>
        </p:spPr>
        <p:txBody>
          <a:bodyPr lIns="0" tIns="0" rIns="0" bIns="0" rtlCol="0" anchor="t">
            <a:spAutoFit/>
          </a:bodyPr>
          <a:lstStyle/>
          <a:p>
            <a:pPr algn="ctr">
              <a:lnSpc>
                <a:spcPts val="4751"/>
              </a:lnSpc>
            </a:pPr>
            <a:r>
              <a:rPr lang="en-US" sz="4399" b="1" spc="-175" dirty="0">
                <a:latin typeface="Open Sans"/>
              </a:rPr>
              <a:t>Questions?</a:t>
            </a:r>
          </a:p>
        </p:txBody>
      </p:sp>
      <p:sp>
        <p:nvSpPr>
          <p:cNvPr id="5" name="Freeform 3">
            <a:extLst>
              <a:ext uri="{FF2B5EF4-FFF2-40B4-BE49-F238E27FC236}">
                <a16:creationId xmlns:a16="http://schemas.microsoft.com/office/drawing/2014/main" id="{5507CD8C-5CCD-D395-4527-D6F36956BBAE}"/>
              </a:ext>
            </a:extLst>
          </p:cNvPr>
          <p:cNvSpPr/>
          <p:nvPr/>
        </p:nvSpPr>
        <p:spPr>
          <a:xfrm>
            <a:off x="2739022" y="1164372"/>
            <a:ext cx="6710779" cy="4529256"/>
          </a:xfrm>
          <a:custGeom>
            <a:avLst/>
            <a:gdLst/>
            <a:ahLst/>
            <a:cxnLst/>
            <a:rect l="l" t="t" r="r" b="b"/>
            <a:pathLst>
              <a:path w="10068790" h="6795654">
                <a:moveTo>
                  <a:pt x="0" y="0"/>
                </a:moveTo>
                <a:lnTo>
                  <a:pt x="10068790" y="0"/>
                </a:lnTo>
                <a:lnTo>
                  <a:pt x="10068790" y="6795654"/>
                </a:lnTo>
                <a:lnTo>
                  <a:pt x="0" y="6795654"/>
                </a:lnTo>
                <a:lnTo>
                  <a:pt x="0" y="0"/>
                </a:lnTo>
                <a:close/>
              </a:path>
            </a:pathLst>
          </a:custGeom>
          <a:blipFill>
            <a:blip r:embed="rId2"/>
            <a:stretch>
              <a:fillRect/>
            </a:stretch>
          </a:blipFill>
        </p:spPr>
        <p:txBody>
          <a:bodyPr/>
          <a:lstStyle/>
          <a:p>
            <a:endParaRPr lang="en-US" sz="800"/>
          </a:p>
        </p:txBody>
      </p:sp>
    </p:spTree>
    <p:extLst>
      <p:ext uri="{BB962C8B-B14F-4D97-AF65-F5344CB8AC3E}">
        <p14:creationId xmlns:p14="http://schemas.microsoft.com/office/powerpoint/2010/main" val="40901752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8995B-FC43-1BDD-A379-C73496702C9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A982AC0E-D82E-7194-63AC-43D774FA1E6D}"/>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1795BD26-6F12-6CFD-0C0B-B424561A35FD}"/>
              </a:ext>
            </a:extLst>
          </p:cNvPr>
          <p:cNvSpPr>
            <a:spLocks noGrp="1"/>
          </p:cNvSpPr>
          <p:nvPr>
            <p:ph type="sldNum" sz="quarter" idx="13"/>
          </p:nvPr>
        </p:nvSpPr>
        <p:spPr/>
        <p:txBody>
          <a:bodyPr/>
          <a:lstStyle/>
          <a:p>
            <a:fld id="{7BCC8D0D-EAEC-449D-9161-023DFF90F2E2}" type="slidenum">
              <a:rPr lang="en-US" smtClean="0"/>
              <a:pPr/>
              <a:t>26</a:t>
            </a:fld>
            <a:endParaRPr lang="en-US" dirty="0"/>
          </a:p>
        </p:txBody>
      </p:sp>
      <p:sp>
        <p:nvSpPr>
          <p:cNvPr id="6" name="TextBox 5">
            <a:extLst>
              <a:ext uri="{FF2B5EF4-FFF2-40B4-BE49-F238E27FC236}">
                <a16:creationId xmlns:a16="http://schemas.microsoft.com/office/drawing/2014/main" id="{B6BB3784-9C0A-7436-B426-2C0E0671CFAE}"/>
              </a:ext>
            </a:extLst>
          </p:cNvPr>
          <p:cNvSpPr txBox="1"/>
          <p:nvPr/>
        </p:nvSpPr>
        <p:spPr>
          <a:xfrm>
            <a:off x="1479951" y="310691"/>
            <a:ext cx="9905999" cy="820738"/>
          </a:xfrm>
          <a:prstGeom prst="rect">
            <a:avLst/>
          </a:prstGeom>
        </p:spPr>
        <p:txBody>
          <a:bodyPr wrap="square" lIns="0" tIns="0" rIns="0" bIns="0" rtlCol="0" anchor="t">
            <a:spAutoFit/>
          </a:bodyPr>
          <a:lstStyle/>
          <a:p>
            <a:pPr algn="l">
              <a:lnSpc>
                <a:spcPts val="3207"/>
              </a:lnSpc>
            </a:pPr>
            <a:r>
              <a:rPr lang="en-US" sz="2969" b="1" spc="-118" dirty="0">
                <a:solidFill>
                  <a:srgbClr val="000000"/>
                </a:solidFill>
                <a:latin typeface="Calibri" panose="020F0502020204030204" pitchFamily="34" charset="0"/>
                <a:cs typeface="Calibri" panose="020F0502020204030204" pitchFamily="34" charset="0"/>
              </a:rPr>
              <a:t>Clarifying the values that drive our positive health habit goals </a:t>
            </a:r>
          </a:p>
          <a:p>
            <a:pPr algn="l">
              <a:lnSpc>
                <a:spcPts val="3207"/>
              </a:lnSpc>
            </a:pPr>
            <a:endParaRPr lang="en-US" sz="2969" spc="-118" dirty="0">
              <a:solidFill>
                <a:srgbClr val="000000"/>
              </a:solidFill>
              <a:latin typeface="Calibri" panose="020F0502020204030204" pitchFamily="34" charset="0"/>
              <a:cs typeface="Calibri" panose="020F0502020204030204" pitchFamily="34" charset="0"/>
            </a:endParaRPr>
          </a:p>
        </p:txBody>
      </p:sp>
      <p:sp>
        <p:nvSpPr>
          <p:cNvPr id="7" name="TextBox 4">
            <a:extLst>
              <a:ext uri="{FF2B5EF4-FFF2-40B4-BE49-F238E27FC236}">
                <a16:creationId xmlns:a16="http://schemas.microsoft.com/office/drawing/2014/main" id="{A54D1D51-96FA-4BEB-0DE9-A27FD4E3AEB8}"/>
              </a:ext>
            </a:extLst>
          </p:cNvPr>
          <p:cNvSpPr txBox="1"/>
          <p:nvPr/>
        </p:nvSpPr>
        <p:spPr>
          <a:xfrm>
            <a:off x="1143000" y="1005981"/>
            <a:ext cx="9905999" cy="5563511"/>
          </a:xfrm>
          <a:prstGeom prst="rect">
            <a:avLst/>
          </a:prstGeom>
        </p:spPr>
        <p:txBody>
          <a:bodyPr wrap="square" lIns="0" tIns="0" rIns="0" bIns="0" rtlCol="0" anchor="t">
            <a:spAutoFit/>
          </a:bodyPr>
          <a:lstStyle/>
          <a:p>
            <a:pPr algn="l">
              <a:lnSpc>
                <a:spcPts val="3000"/>
              </a:lnSpc>
            </a:pPr>
            <a:r>
              <a:rPr lang="en-US" sz="2400" u="sng" spc="11" dirty="0">
                <a:solidFill>
                  <a:srgbClr val="C00000"/>
                </a:solidFill>
                <a:latin typeface="Calibri" panose="020F0502020204030204" pitchFamily="34" charset="0"/>
                <a:cs typeface="Calibri" panose="020F0502020204030204" pitchFamily="34" charset="0"/>
              </a:rPr>
              <a:t>PAUSE.</a:t>
            </a:r>
          </a:p>
          <a:p>
            <a:pPr algn="l">
              <a:lnSpc>
                <a:spcPts val="3000"/>
              </a:lnSpc>
            </a:pPr>
            <a:r>
              <a:rPr lang="en-US" sz="2400" u="sng" spc="11" dirty="0">
                <a:solidFill>
                  <a:srgbClr val="C00000"/>
                </a:solidFill>
                <a:latin typeface="Calibri" panose="020F0502020204030204" pitchFamily="34" charset="0"/>
                <a:cs typeface="Calibri" panose="020F0502020204030204" pitchFamily="34" charset="0"/>
              </a:rPr>
              <a:t>NOTICE</a:t>
            </a:r>
            <a:r>
              <a:rPr lang="en-US" sz="2400" u="sng" spc="11" dirty="0">
                <a:solidFill>
                  <a:srgbClr val="000000"/>
                </a:solidFill>
                <a:latin typeface="Calibri" panose="020F0502020204030204" pitchFamily="34" charset="0"/>
                <a:cs typeface="Calibri" panose="020F0502020204030204" pitchFamily="34" charset="0"/>
              </a:rPr>
              <a:t>:</a:t>
            </a:r>
            <a:r>
              <a:rPr lang="en-US" sz="2400" spc="11" dirty="0">
                <a:solidFill>
                  <a:srgbClr val="000000"/>
                </a:solidFill>
                <a:latin typeface="Calibri" panose="020F0502020204030204" pitchFamily="34" charset="0"/>
                <a:cs typeface="Calibri" panose="020F0502020204030204" pitchFamily="34" charset="0"/>
              </a:rPr>
              <a:t>  My values*</a:t>
            </a:r>
          </a:p>
          <a:p>
            <a:pPr marL="128799" lvl="1" indent="-64400" algn="l">
              <a:lnSpc>
                <a:spcPts val="3000"/>
              </a:lnSpc>
              <a:buFont typeface="Arial"/>
              <a:buChar char="•"/>
            </a:pPr>
            <a:r>
              <a:rPr lang="en-US" sz="2400" spc="11" dirty="0">
                <a:solidFill>
                  <a:srgbClr val="FFFFFF"/>
                </a:solidFill>
                <a:latin typeface="Calibri" panose="020F0502020204030204" pitchFamily="34" charset="0"/>
                <a:cs typeface="Calibri" panose="020F0502020204030204" pitchFamily="34" charset="0"/>
              </a:rPr>
              <a:t>	</a:t>
            </a:r>
            <a:r>
              <a:rPr lang="en-US" sz="2400" spc="11" dirty="0">
                <a:solidFill>
                  <a:srgbClr val="000000"/>
                </a:solidFill>
                <a:latin typeface="Calibri" panose="020F0502020204030204" pitchFamily="34" charset="0"/>
                <a:cs typeface="Calibri" panose="020F0502020204030204" pitchFamily="34" charset="0"/>
              </a:rPr>
              <a:t>“What matters most to me?” </a:t>
            </a:r>
          </a:p>
          <a:p>
            <a:pPr marL="128799" lvl="1" indent="-64400" algn="l">
              <a:lnSpc>
                <a:spcPts val="3000"/>
              </a:lnSpc>
            </a:pPr>
            <a:r>
              <a:rPr lang="en-US" sz="2400" spc="11" dirty="0">
                <a:solidFill>
                  <a:srgbClr val="000000"/>
                </a:solidFill>
                <a:latin typeface="Calibri" panose="020F0502020204030204" pitchFamily="34" charset="0"/>
                <a:cs typeface="Calibri" panose="020F0502020204030204" pitchFamily="34" charset="0"/>
              </a:rPr>
              <a:t>	“What gives my life meaning?”</a:t>
            </a:r>
          </a:p>
          <a:p>
            <a:pPr marL="128799" lvl="1" indent="-64400" algn="l">
              <a:lnSpc>
                <a:spcPts val="3000"/>
              </a:lnSpc>
            </a:pPr>
            <a:r>
              <a:rPr lang="en-US" sz="2400" u="sng" spc="11" dirty="0">
                <a:solidFill>
                  <a:srgbClr val="C00000"/>
                </a:solidFill>
                <a:latin typeface="Calibri" panose="020F0502020204030204" pitchFamily="34" charset="0"/>
                <a:cs typeface="Calibri" panose="020F0502020204030204" pitchFamily="34" charset="0"/>
              </a:rPr>
              <a:t>CHOOSE</a:t>
            </a:r>
            <a:r>
              <a:rPr lang="en-US" sz="2400" spc="11" dirty="0">
                <a:solidFill>
                  <a:srgbClr val="C00000"/>
                </a:solidFill>
                <a:latin typeface="Calibri" panose="020F0502020204030204" pitchFamily="34" charset="0"/>
                <a:cs typeface="Calibri" panose="020F0502020204030204" pitchFamily="34" charset="0"/>
              </a:rPr>
              <a:t>: </a:t>
            </a:r>
          </a:p>
          <a:p>
            <a:pPr marL="257387" lvl="1" indent="-128693" algn="l">
              <a:lnSpc>
                <a:spcPts val="3000"/>
              </a:lnSpc>
              <a:buFont typeface="Arial"/>
              <a:buChar char="•"/>
            </a:pPr>
            <a:r>
              <a:rPr lang="en-US" sz="2400" spc="11" dirty="0">
                <a:solidFill>
                  <a:srgbClr val="000000"/>
                </a:solidFill>
                <a:latin typeface="Calibri" panose="020F0502020204030204" pitchFamily="34" charset="0"/>
                <a:cs typeface="Calibri" panose="020F0502020204030204" pitchFamily="34" charset="0"/>
              </a:rPr>
              <a:t>What health habits do I want to work on?</a:t>
            </a:r>
          </a:p>
          <a:p>
            <a:pPr marL="574548" lvl="2" indent="-191516" algn="l">
              <a:lnSpc>
                <a:spcPts val="2699"/>
              </a:lnSpc>
              <a:buFont typeface="Arial"/>
              <a:buChar char="⚬"/>
            </a:pPr>
            <a:r>
              <a:rPr lang="en-US" sz="2400" spc="10" dirty="0">
                <a:solidFill>
                  <a:srgbClr val="000000"/>
                </a:solidFill>
                <a:latin typeface="Calibri" panose="020F0502020204030204" pitchFamily="34" charset="0"/>
                <a:cs typeface="Calibri" panose="020F0502020204030204" pitchFamily="34" charset="0"/>
              </a:rPr>
              <a:t>Dietary habits? </a:t>
            </a:r>
          </a:p>
          <a:p>
            <a:pPr marL="574548" lvl="2" indent="-191516" algn="l">
              <a:lnSpc>
                <a:spcPts val="2699"/>
              </a:lnSpc>
              <a:buFont typeface="Arial"/>
              <a:buChar char="⚬"/>
            </a:pPr>
            <a:r>
              <a:rPr lang="en-US" sz="2400" spc="10" dirty="0">
                <a:solidFill>
                  <a:srgbClr val="000000"/>
                </a:solidFill>
                <a:latin typeface="Calibri" panose="020F0502020204030204" pitchFamily="34" charset="0"/>
                <a:cs typeface="Calibri" panose="020F0502020204030204" pitchFamily="34" charset="0"/>
              </a:rPr>
              <a:t>Physical activity? </a:t>
            </a:r>
          </a:p>
          <a:p>
            <a:pPr marL="574548" lvl="2" indent="-191516" algn="l">
              <a:lnSpc>
                <a:spcPts val="2699"/>
              </a:lnSpc>
              <a:buFont typeface="Arial"/>
              <a:buChar char="⚬"/>
            </a:pPr>
            <a:r>
              <a:rPr lang="en-US" sz="2400" spc="10" dirty="0">
                <a:solidFill>
                  <a:srgbClr val="000000"/>
                </a:solidFill>
                <a:latin typeface="Calibri" panose="020F0502020204030204" pitchFamily="34" charset="0"/>
                <a:cs typeface="Calibri" panose="020F0502020204030204" pitchFamily="34" charset="0"/>
              </a:rPr>
              <a:t>Sleep habits?</a:t>
            </a:r>
          </a:p>
          <a:p>
            <a:pPr marL="574548" lvl="2" indent="-191516" algn="l">
              <a:lnSpc>
                <a:spcPts val="2699"/>
              </a:lnSpc>
              <a:buFont typeface="Arial"/>
              <a:buChar char="⚬"/>
            </a:pPr>
            <a:r>
              <a:rPr lang="en-US" sz="2400" spc="10" dirty="0">
                <a:solidFill>
                  <a:srgbClr val="000000"/>
                </a:solidFill>
                <a:latin typeface="Calibri" panose="020F0502020204030204" pitchFamily="34" charset="0"/>
                <a:cs typeface="Calibri" panose="020F0502020204030204" pitchFamily="34" charset="0"/>
              </a:rPr>
              <a:t>Manage stress? (</a:t>
            </a:r>
            <a:r>
              <a:rPr lang="en-US" sz="2400" spc="10" dirty="0" err="1">
                <a:solidFill>
                  <a:srgbClr val="000000"/>
                </a:solidFill>
                <a:latin typeface="Calibri" panose="020F0502020204030204" pitchFamily="34" charset="0"/>
                <a:cs typeface="Calibri" panose="020F0502020204030204" pitchFamily="34" charset="0"/>
              </a:rPr>
              <a:t>ie</a:t>
            </a:r>
            <a:r>
              <a:rPr lang="en-US" sz="2400" spc="10" dirty="0">
                <a:solidFill>
                  <a:srgbClr val="000000"/>
                </a:solidFill>
                <a:latin typeface="Calibri" panose="020F0502020204030204" pitchFamily="34" charset="0"/>
                <a:cs typeface="Calibri" panose="020F0502020204030204" pitchFamily="34" charset="0"/>
              </a:rPr>
              <a:t> thinking patterns, self-compassion/asking for support from others)</a:t>
            </a:r>
          </a:p>
          <a:p>
            <a:pPr marL="257387" lvl="1" indent="-128693" algn="l">
              <a:lnSpc>
                <a:spcPts val="3000"/>
              </a:lnSpc>
              <a:buFont typeface="Arial"/>
              <a:buChar char="•"/>
            </a:pPr>
            <a:r>
              <a:rPr lang="en-US" sz="2400" spc="11" dirty="0">
                <a:solidFill>
                  <a:srgbClr val="000000"/>
                </a:solidFill>
                <a:latin typeface="Calibri" panose="020F0502020204030204" pitchFamily="34" charset="0"/>
                <a:cs typeface="Calibri" panose="020F0502020204030204" pitchFamily="34" charset="0"/>
              </a:rPr>
              <a:t>On a scale of 0-10, how important is it for me to start working on this?</a:t>
            </a:r>
          </a:p>
          <a:p>
            <a:pPr marL="257387" lvl="1" indent="-128693" algn="l">
              <a:lnSpc>
                <a:spcPts val="3000"/>
              </a:lnSpc>
              <a:buFont typeface="Arial"/>
              <a:buChar char="•"/>
            </a:pPr>
            <a:r>
              <a:rPr lang="en-US" sz="2400" spc="11" dirty="0">
                <a:solidFill>
                  <a:srgbClr val="000000"/>
                </a:solidFill>
                <a:latin typeface="Calibri" panose="020F0502020204030204" pitchFamily="34" charset="0"/>
                <a:cs typeface="Calibri" panose="020F0502020204030204" pitchFamily="34" charset="0"/>
              </a:rPr>
              <a:t>Use the </a:t>
            </a:r>
            <a:r>
              <a:rPr lang="en-US" sz="2400" spc="11" dirty="0">
                <a:solidFill>
                  <a:srgbClr val="C00000"/>
                </a:solidFill>
                <a:latin typeface="Calibri" panose="020F0502020204030204" pitchFamily="34" charset="0"/>
                <a:cs typeface="Calibri" panose="020F0502020204030204" pitchFamily="34" charset="0"/>
              </a:rPr>
              <a:t>BRIDGE Goal Tracker </a:t>
            </a:r>
            <a:r>
              <a:rPr lang="en-US" sz="2400" spc="11" dirty="0">
                <a:solidFill>
                  <a:srgbClr val="000000"/>
                </a:solidFill>
                <a:latin typeface="Calibri" panose="020F0502020204030204" pitchFamily="34" charset="0"/>
                <a:cs typeface="Calibri" panose="020F0502020204030204" pitchFamily="34" charset="0"/>
              </a:rPr>
              <a:t>tool to help you break your goals down into smaller actionable steps.</a:t>
            </a:r>
          </a:p>
          <a:p>
            <a:pPr marL="257387" lvl="1" indent="-128693" algn="l">
              <a:lnSpc>
                <a:spcPts val="3000"/>
              </a:lnSpc>
            </a:pPr>
            <a:endParaRPr lang="en-US" sz="2400" spc="11" dirty="0">
              <a:solidFill>
                <a:srgbClr val="000000"/>
              </a:solidFill>
              <a:latin typeface="Calibri" panose="020F0502020204030204" pitchFamily="34" charset="0"/>
              <a:cs typeface="Calibri" panose="020F0502020204030204" pitchFamily="34" charset="0"/>
            </a:endParaRPr>
          </a:p>
        </p:txBody>
      </p:sp>
      <p:grpSp>
        <p:nvGrpSpPr>
          <p:cNvPr id="8" name="Group 5">
            <a:extLst>
              <a:ext uri="{FF2B5EF4-FFF2-40B4-BE49-F238E27FC236}">
                <a16:creationId xmlns:a16="http://schemas.microsoft.com/office/drawing/2014/main" id="{143F9E56-F1D6-ED00-65D6-8F5021EB14A7}"/>
              </a:ext>
            </a:extLst>
          </p:cNvPr>
          <p:cNvGrpSpPr/>
          <p:nvPr/>
        </p:nvGrpSpPr>
        <p:grpSpPr>
          <a:xfrm>
            <a:off x="8534400" y="1173394"/>
            <a:ext cx="2851550" cy="2784998"/>
            <a:chOff x="0" y="0"/>
            <a:chExt cx="3028364" cy="3960886"/>
          </a:xfrm>
        </p:grpSpPr>
        <p:sp>
          <p:nvSpPr>
            <p:cNvPr id="9" name="Freeform 6">
              <a:extLst>
                <a:ext uri="{FF2B5EF4-FFF2-40B4-BE49-F238E27FC236}">
                  <a16:creationId xmlns:a16="http://schemas.microsoft.com/office/drawing/2014/main" id="{266AC85E-8986-46DD-A304-84BEFEDDE218}"/>
                </a:ext>
              </a:extLst>
            </p:cNvPr>
            <p:cNvSpPr/>
            <p:nvPr/>
          </p:nvSpPr>
          <p:spPr>
            <a:xfrm>
              <a:off x="0" y="0"/>
              <a:ext cx="3028364" cy="3960886"/>
            </a:xfrm>
            <a:custGeom>
              <a:avLst/>
              <a:gdLst/>
              <a:ahLst/>
              <a:cxnLst/>
              <a:rect l="l" t="t" r="r" b="b"/>
              <a:pathLst>
                <a:path w="3028364" h="3259317">
                  <a:moveTo>
                    <a:pt x="0" y="0"/>
                  </a:moveTo>
                  <a:lnTo>
                    <a:pt x="3028364" y="0"/>
                  </a:lnTo>
                  <a:lnTo>
                    <a:pt x="3028364" y="3259317"/>
                  </a:lnTo>
                  <a:lnTo>
                    <a:pt x="0" y="32593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10" name="TextBox 7">
              <a:extLst>
                <a:ext uri="{FF2B5EF4-FFF2-40B4-BE49-F238E27FC236}">
                  <a16:creationId xmlns:a16="http://schemas.microsoft.com/office/drawing/2014/main" id="{1931BF7C-B9D2-A39F-3B5C-B3D831FC4767}"/>
                </a:ext>
              </a:extLst>
            </p:cNvPr>
            <p:cNvSpPr txBox="1"/>
            <p:nvPr/>
          </p:nvSpPr>
          <p:spPr>
            <a:xfrm>
              <a:off x="96650" y="48326"/>
              <a:ext cx="2835064" cy="3501814"/>
            </a:xfrm>
            <a:prstGeom prst="rect">
              <a:avLst/>
            </a:prstGeom>
          </p:spPr>
          <p:txBody>
            <a:bodyPr lIns="0" tIns="0" rIns="0" bIns="0" rtlCol="0" anchor="t">
              <a:spAutoFit/>
            </a:bodyPr>
            <a:lstStyle/>
            <a:p>
              <a:pPr algn="l"/>
              <a:r>
                <a:rPr lang="en-US" sz="2000" spc="8">
                  <a:solidFill>
                    <a:srgbClr val="000000"/>
                  </a:solidFill>
                  <a:latin typeface="Calibri" panose="020F0502020204030204" pitchFamily="34" charset="0"/>
                  <a:cs typeface="Calibri" panose="020F0502020204030204" pitchFamily="34" charset="0"/>
                </a:rPr>
                <a:t>* Examples of values:</a:t>
              </a:r>
            </a:p>
            <a:p>
              <a:pPr marL="183635" lvl="1" indent="-91818" algn="l">
                <a:buFont typeface="Arial"/>
                <a:buChar char="•"/>
              </a:pPr>
              <a:r>
                <a:rPr lang="en-US" sz="2000" spc="8">
                  <a:solidFill>
                    <a:srgbClr val="000000"/>
                  </a:solidFill>
                  <a:latin typeface="Calibri" panose="020F0502020204030204" pitchFamily="34" charset="0"/>
                  <a:cs typeface="Calibri" panose="020F0502020204030204" pitchFamily="34" charset="0"/>
                </a:rPr>
                <a:t>Increase energy/vitality</a:t>
              </a:r>
            </a:p>
            <a:p>
              <a:pPr marL="183635" lvl="1" indent="-91818" algn="l">
                <a:buFont typeface="Arial"/>
                <a:buChar char="•"/>
              </a:pPr>
              <a:r>
                <a:rPr lang="en-US" sz="2000" spc="8">
                  <a:solidFill>
                    <a:srgbClr val="000000"/>
                  </a:solidFill>
                  <a:latin typeface="Calibri" panose="020F0502020204030204" pitchFamily="34" charset="0"/>
                  <a:cs typeface="Calibri" panose="020F0502020204030204" pitchFamily="34" charset="0"/>
                </a:rPr>
                <a:t>Feel serene/at peace</a:t>
              </a:r>
            </a:p>
            <a:p>
              <a:pPr marL="183635" lvl="1" indent="-91818" algn="l">
                <a:buFont typeface="Arial"/>
                <a:buChar char="•"/>
              </a:pPr>
              <a:r>
                <a:rPr lang="en-US" sz="2000" spc="8">
                  <a:solidFill>
                    <a:srgbClr val="000000"/>
                  </a:solidFill>
                  <a:latin typeface="Calibri" panose="020F0502020204030204" pitchFamily="34" charset="0"/>
                  <a:cs typeface="Calibri" panose="020F0502020204030204" pitchFamily="34" charset="0"/>
                </a:rPr>
                <a:t>Live longer or better</a:t>
              </a:r>
            </a:p>
            <a:p>
              <a:pPr marL="183635" lvl="1" indent="-91818" algn="l">
                <a:buFont typeface="Arial"/>
                <a:buChar char="•"/>
              </a:pPr>
              <a:r>
                <a:rPr lang="en-US" sz="2000" spc="8">
                  <a:solidFill>
                    <a:srgbClr val="000000"/>
                  </a:solidFill>
                  <a:latin typeface="Calibri" panose="020F0502020204030204" pitchFamily="34" charset="0"/>
                  <a:cs typeface="Calibri" panose="020F0502020204030204" pitchFamily="34" charset="0"/>
                </a:rPr>
                <a:t>Travel/adventure</a:t>
              </a:r>
            </a:p>
            <a:p>
              <a:pPr marL="183635" lvl="1" indent="-91818" algn="l">
                <a:buFont typeface="Arial"/>
                <a:buChar char="•"/>
              </a:pPr>
              <a:r>
                <a:rPr lang="en-US" sz="2000" spc="8">
                  <a:solidFill>
                    <a:srgbClr val="000000"/>
                  </a:solidFill>
                  <a:latin typeface="Calibri" panose="020F0502020204030204" pitchFamily="34" charset="0"/>
                  <a:cs typeface="Calibri" panose="020F0502020204030204" pitchFamily="34" charset="0"/>
                </a:rPr>
                <a:t>See kids grow</a:t>
              </a:r>
            </a:p>
            <a:p>
              <a:pPr marL="183635" lvl="1" indent="-91818" algn="l">
                <a:buFont typeface="Arial"/>
                <a:buChar char="•"/>
              </a:pPr>
              <a:r>
                <a:rPr lang="en-US" sz="2000" spc="8">
                  <a:solidFill>
                    <a:srgbClr val="000000"/>
                  </a:solidFill>
                  <a:latin typeface="Calibri" panose="020F0502020204030204" pitchFamily="34" charset="0"/>
                  <a:cs typeface="Calibri" panose="020F0502020204030204" pitchFamily="34" charset="0"/>
                </a:rPr>
                <a:t>Be role model for others</a:t>
              </a:r>
            </a:p>
          </p:txBody>
        </p:sp>
      </p:grpSp>
      <p:sp>
        <p:nvSpPr>
          <p:cNvPr id="12" name="AutoShape 4">
            <a:extLst>
              <a:ext uri="{FF2B5EF4-FFF2-40B4-BE49-F238E27FC236}">
                <a16:creationId xmlns:a16="http://schemas.microsoft.com/office/drawing/2014/main" id="{D400DB2C-E693-D1D0-42A3-D75D81130441}"/>
              </a:ext>
            </a:extLst>
          </p:cNvPr>
          <p:cNvSpPr/>
          <p:nvPr/>
        </p:nvSpPr>
        <p:spPr>
          <a:xfrm rot="23839" flipV="1">
            <a:off x="1841233" y="761941"/>
            <a:ext cx="8268904" cy="70822"/>
          </a:xfrm>
          <a:prstGeom prst="line">
            <a:avLst/>
          </a:prstGeom>
          <a:ln w="47625" cap="rnd">
            <a:solidFill>
              <a:srgbClr val="A5300F"/>
            </a:solidFill>
            <a:prstDash val="solid"/>
            <a:headEnd type="none" w="sm" len="sm"/>
            <a:tailEnd type="none" w="sm" len="sm"/>
          </a:ln>
        </p:spPr>
        <p:txBody>
          <a:bodyPr/>
          <a:lstStyle/>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534769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9AC9E-78DB-FF63-DC0F-694FACA3A73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182B28-6D37-E67C-33D5-AA67FE572974}"/>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8E23B232-D2CC-66CF-9E79-E6832B907317}"/>
              </a:ext>
            </a:extLst>
          </p:cNvPr>
          <p:cNvSpPr>
            <a:spLocks noGrp="1"/>
          </p:cNvSpPr>
          <p:nvPr>
            <p:ph type="sldNum" sz="quarter" idx="13"/>
          </p:nvPr>
        </p:nvSpPr>
        <p:spPr/>
        <p:txBody>
          <a:bodyPr/>
          <a:lstStyle/>
          <a:p>
            <a:fld id="{7BCC8D0D-EAEC-449D-9161-023DFF90F2E2}" type="slidenum">
              <a:rPr lang="en-US" smtClean="0"/>
              <a:pPr/>
              <a:t>27</a:t>
            </a:fld>
            <a:endParaRPr lang="en-US" dirty="0"/>
          </a:p>
        </p:txBody>
      </p:sp>
      <p:sp>
        <p:nvSpPr>
          <p:cNvPr id="4" name="AutoShape 4">
            <a:extLst>
              <a:ext uri="{FF2B5EF4-FFF2-40B4-BE49-F238E27FC236}">
                <a16:creationId xmlns:a16="http://schemas.microsoft.com/office/drawing/2014/main" id="{145489DE-5385-A56F-B779-17768764CE03}"/>
              </a:ext>
            </a:extLst>
          </p:cNvPr>
          <p:cNvSpPr/>
          <p:nvPr/>
        </p:nvSpPr>
        <p:spPr>
          <a:xfrm rot="23839" flipV="1">
            <a:off x="1932520" y="559747"/>
            <a:ext cx="8268904" cy="70822"/>
          </a:xfrm>
          <a:prstGeom prst="line">
            <a:avLst/>
          </a:prstGeom>
          <a:ln w="47625" cap="rnd">
            <a:solidFill>
              <a:srgbClr val="A5300F"/>
            </a:solidFill>
            <a:prstDash val="solid"/>
            <a:headEnd type="none" w="sm" len="sm"/>
            <a:tailEnd type="none" w="sm" len="sm"/>
          </a:ln>
        </p:spPr>
        <p:txBody>
          <a:bodyPr/>
          <a:lstStyle/>
          <a:p>
            <a:endParaRPr lang="en-US">
              <a:latin typeface="Calibri" panose="020F0502020204030204" pitchFamily="34" charset="0"/>
              <a:cs typeface="Calibri" panose="020F0502020204030204" pitchFamily="34" charset="0"/>
            </a:endParaRPr>
          </a:p>
        </p:txBody>
      </p:sp>
      <p:sp>
        <p:nvSpPr>
          <p:cNvPr id="5" name="Title 36">
            <a:extLst>
              <a:ext uri="{FF2B5EF4-FFF2-40B4-BE49-F238E27FC236}">
                <a16:creationId xmlns:a16="http://schemas.microsoft.com/office/drawing/2014/main" id="{DF8A6E85-282C-34B8-C8A1-BA834D08C3FF}"/>
              </a:ext>
            </a:extLst>
          </p:cNvPr>
          <p:cNvSpPr txBox="1">
            <a:spLocks/>
          </p:cNvSpPr>
          <p:nvPr/>
        </p:nvSpPr>
        <p:spPr>
          <a:xfrm>
            <a:off x="3778655" y="115927"/>
            <a:ext cx="5400181" cy="1400530"/>
          </a:xfrm>
          <a:prstGeom prst="rect">
            <a:avLst/>
          </a:prstGeom>
        </p:spPr>
        <p:txBody>
          <a:bodyPr/>
          <a:lst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a:lstStyle>
          <a:p>
            <a:r>
              <a:rPr lang="en-US" sz="3600" b="1" dirty="0">
                <a:latin typeface="Calibri" panose="020F0502020204030204" pitchFamily="34" charset="0"/>
                <a:cs typeface="Calibri" panose="020F0502020204030204" pitchFamily="34" charset="0"/>
              </a:rPr>
              <a:t>BRIDGE Goal Tracker</a:t>
            </a:r>
          </a:p>
        </p:txBody>
      </p:sp>
      <p:graphicFrame>
        <p:nvGraphicFramePr>
          <p:cNvPr id="6" name="Table 5">
            <a:extLst>
              <a:ext uri="{FF2B5EF4-FFF2-40B4-BE49-F238E27FC236}">
                <a16:creationId xmlns:a16="http://schemas.microsoft.com/office/drawing/2014/main" id="{4D8F3363-BE68-331D-7BE4-7D18DF940566}"/>
              </a:ext>
            </a:extLst>
          </p:cNvPr>
          <p:cNvGraphicFramePr>
            <a:graphicFrameLocks noGrp="1"/>
          </p:cNvGraphicFramePr>
          <p:nvPr>
            <p:extLst>
              <p:ext uri="{D42A27DB-BD31-4B8C-83A1-F6EECF244321}">
                <p14:modId xmlns:p14="http://schemas.microsoft.com/office/powerpoint/2010/main" val="1357541624"/>
              </p:ext>
            </p:extLst>
          </p:nvPr>
        </p:nvGraphicFramePr>
        <p:xfrm>
          <a:off x="275726" y="667206"/>
          <a:ext cx="11640504" cy="5494560"/>
        </p:xfrm>
        <a:graphic>
          <a:graphicData uri="http://schemas.openxmlformats.org/drawingml/2006/table">
            <a:tbl>
              <a:tblPr firstRow="1" bandRow="1">
                <a:tableStyleId>{D7AC3CCA-C797-4891-BE02-D94E43425B78}</a:tableStyleId>
              </a:tblPr>
              <a:tblGrid>
                <a:gridCol w="1843166">
                  <a:extLst>
                    <a:ext uri="{9D8B030D-6E8A-4147-A177-3AD203B41FA5}">
                      <a16:colId xmlns:a16="http://schemas.microsoft.com/office/drawing/2014/main" val="3951697346"/>
                    </a:ext>
                  </a:extLst>
                </a:gridCol>
                <a:gridCol w="2540000">
                  <a:extLst>
                    <a:ext uri="{9D8B030D-6E8A-4147-A177-3AD203B41FA5}">
                      <a16:colId xmlns:a16="http://schemas.microsoft.com/office/drawing/2014/main" val="3027539445"/>
                    </a:ext>
                  </a:extLst>
                </a:gridCol>
                <a:gridCol w="1959429">
                  <a:extLst>
                    <a:ext uri="{9D8B030D-6E8A-4147-A177-3AD203B41FA5}">
                      <a16:colId xmlns:a16="http://schemas.microsoft.com/office/drawing/2014/main" val="1557535980"/>
                    </a:ext>
                  </a:extLst>
                </a:gridCol>
                <a:gridCol w="1995450">
                  <a:extLst>
                    <a:ext uri="{9D8B030D-6E8A-4147-A177-3AD203B41FA5}">
                      <a16:colId xmlns:a16="http://schemas.microsoft.com/office/drawing/2014/main" val="2949937615"/>
                    </a:ext>
                  </a:extLst>
                </a:gridCol>
                <a:gridCol w="1618607">
                  <a:extLst>
                    <a:ext uri="{9D8B030D-6E8A-4147-A177-3AD203B41FA5}">
                      <a16:colId xmlns:a16="http://schemas.microsoft.com/office/drawing/2014/main" val="3448344682"/>
                    </a:ext>
                  </a:extLst>
                </a:gridCol>
                <a:gridCol w="1683852">
                  <a:extLst>
                    <a:ext uri="{9D8B030D-6E8A-4147-A177-3AD203B41FA5}">
                      <a16:colId xmlns:a16="http://schemas.microsoft.com/office/drawing/2014/main" val="4182857046"/>
                    </a:ext>
                  </a:extLst>
                </a:gridCol>
              </a:tblGrid>
              <a:tr h="465360">
                <a:tc>
                  <a:txBody>
                    <a:bodyPr/>
                    <a:lstStyle/>
                    <a:p>
                      <a:r>
                        <a:rPr lang="en-US" sz="1200" dirty="0">
                          <a:latin typeface="Calibri" panose="020F0502020204030204" pitchFamily="34" charset="0"/>
                          <a:cs typeface="Calibri" panose="020F0502020204030204" pitchFamily="34" charset="0"/>
                        </a:rPr>
                        <a:t>Habit change goal Importance (scale of 0-10) </a:t>
                      </a:r>
                    </a:p>
                  </a:txBody>
                  <a:tcPr/>
                </a:tc>
                <a:tc>
                  <a:txBody>
                    <a:bodyPr/>
                    <a:lstStyle/>
                    <a:p>
                      <a:r>
                        <a:rPr lang="en-US" sz="1200" dirty="0">
                          <a:latin typeface="Calibri" panose="020F0502020204030204" pitchFamily="34" charset="0"/>
                          <a:cs typeface="Calibri" panose="020F0502020204030204" pitchFamily="34" charset="0"/>
                        </a:rPr>
                        <a:t>My Goal(s)*</a:t>
                      </a:r>
                    </a:p>
                  </a:txBody>
                  <a:tcPr/>
                </a:tc>
                <a:tc>
                  <a:txBody>
                    <a:bodyPr/>
                    <a:lstStyle/>
                    <a:p>
                      <a:r>
                        <a:rPr lang="en-US" sz="1200" dirty="0">
                          <a:latin typeface="Calibri" panose="020F0502020204030204" pitchFamily="34" charset="0"/>
                          <a:cs typeface="Calibri" panose="020F0502020204030204" pitchFamily="34" charset="0"/>
                        </a:rPr>
                        <a:t>What am I doing now</a:t>
                      </a:r>
                    </a:p>
                  </a:txBody>
                  <a:tcPr/>
                </a:tc>
                <a:tc>
                  <a:txBody>
                    <a:bodyPr/>
                    <a:lstStyle/>
                    <a:p>
                      <a:r>
                        <a:rPr lang="en-US" sz="1200" dirty="0">
                          <a:latin typeface="Calibri" panose="020F0502020204030204" pitchFamily="34" charset="0"/>
                          <a:cs typeface="Calibri" panose="020F0502020204030204" pitchFamily="34" charset="0"/>
                        </a:rPr>
                        <a:t>Possible Obstacles</a:t>
                      </a:r>
                    </a:p>
                  </a:txBody>
                  <a:tcPr/>
                </a:tc>
                <a:tc>
                  <a:txBody>
                    <a:bodyPr/>
                    <a:lstStyle/>
                    <a:p>
                      <a:r>
                        <a:rPr lang="en-US" sz="1200" dirty="0">
                          <a:latin typeface="Calibri" panose="020F0502020204030204" pitchFamily="34" charset="0"/>
                          <a:cs typeface="Calibri" panose="020F0502020204030204" pitchFamily="34" charset="0"/>
                        </a:rPr>
                        <a:t>Ways to overcome obstacles</a:t>
                      </a:r>
                    </a:p>
                  </a:txBody>
                  <a:tcPr/>
                </a:tc>
                <a:tc>
                  <a:txBody>
                    <a:bodyPr/>
                    <a:lstStyle/>
                    <a:p>
                      <a:r>
                        <a:rPr lang="en-US" sz="1200" dirty="0">
                          <a:latin typeface="Calibri" panose="020F0502020204030204" pitchFamily="34" charset="0"/>
                          <a:cs typeface="Calibri" panose="020F0502020204030204" pitchFamily="34" charset="0"/>
                        </a:rPr>
                        <a:t>My Challenges and Successes</a:t>
                      </a:r>
                    </a:p>
                  </a:txBody>
                  <a:tcPr/>
                </a:tc>
                <a:extLst>
                  <a:ext uri="{0D108BD9-81ED-4DB2-BD59-A6C34878D82A}">
                    <a16:rowId xmlns:a16="http://schemas.microsoft.com/office/drawing/2014/main" val="383488482"/>
                  </a:ext>
                </a:extLst>
              </a:tr>
              <a:tr h="1002314">
                <a:tc>
                  <a:txBody>
                    <a:bodyPr/>
                    <a:lstStyle/>
                    <a:p>
                      <a:r>
                        <a:rPr lang="en-US" sz="1200" dirty="0">
                          <a:latin typeface="Calibri" panose="020F0502020204030204" pitchFamily="34" charset="0"/>
                          <a:cs typeface="Calibri" panose="020F0502020204030204" pitchFamily="34" charset="0"/>
                        </a:rPr>
                        <a:t>Dietary habits </a:t>
                      </a:r>
                    </a:p>
                    <a:p>
                      <a:r>
                        <a:rPr lang="en-US" sz="1200" dirty="0">
                          <a:latin typeface="Calibri" panose="020F0502020204030204" pitchFamily="34" charset="0"/>
                          <a:cs typeface="Calibri" panose="020F0502020204030204" pitchFamily="34" charset="0"/>
                        </a:rPr>
                        <a:t>___ (0-10)</a:t>
                      </a:r>
                    </a:p>
                  </a:txBody>
                  <a:tcPr/>
                </a:tc>
                <a:tc>
                  <a:txBody>
                    <a:bodyPr/>
                    <a:lstStyle/>
                    <a:p>
                      <a:r>
                        <a:rPr lang="en-US" sz="1200" dirty="0">
                          <a:latin typeface="Calibri" panose="020F0502020204030204" pitchFamily="34" charset="0"/>
                          <a:cs typeface="Calibri" panose="020F0502020204030204" pitchFamily="34" charset="0"/>
                        </a:rPr>
                        <a:t>What: _________</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Where:_________</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When and how often: __________</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How long or how much: _________</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When will you start: __________</a:t>
                      </a:r>
                    </a:p>
                  </a:txBody>
                  <a:tcPr/>
                </a:tc>
                <a:tc>
                  <a:txBody>
                    <a:bodyPr/>
                    <a:lstStyle/>
                    <a:p>
                      <a:endParaRPr lang="en-US" sz="1200" dirty="0">
                        <a:latin typeface="Calibri" panose="020F0502020204030204" pitchFamily="34" charset="0"/>
                        <a:cs typeface="Calibri" panose="020F0502020204030204" pitchFamily="34" charset="0"/>
                      </a:endParaRPr>
                    </a:p>
                  </a:txBody>
                  <a:tcPr/>
                </a:tc>
                <a:tc>
                  <a:txBody>
                    <a:bodyPr/>
                    <a:lstStyle/>
                    <a:p>
                      <a:endParaRPr lang="en-US" sz="1200">
                        <a:latin typeface="Calibri" panose="020F0502020204030204" pitchFamily="34" charset="0"/>
                        <a:cs typeface="Calibri" panose="020F0502020204030204" pitchFamily="34" charset="0"/>
                      </a:endParaRPr>
                    </a:p>
                  </a:txBody>
                  <a:tcPr/>
                </a:tc>
                <a:tc>
                  <a:txBody>
                    <a:bodyPr/>
                    <a:lstStyle/>
                    <a:p>
                      <a:endParaRPr lang="en-US" sz="1200" dirty="0">
                        <a:latin typeface="Calibri" panose="020F0502020204030204" pitchFamily="34" charset="0"/>
                        <a:cs typeface="Calibri" panose="020F0502020204030204" pitchFamily="34" charset="0"/>
                      </a:endParaRPr>
                    </a:p>
                  </a:txBody>
                  <a:tcPr/>
                </a:tc>
                <a:tc>
                  <a:txBody>
                    <a:bodyPr/>
                    <a:lstStyle/>
                    <a:p>
                      <a:endParaRPr lang="en-US" sz="12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34209953"/>
                  </a:ext>
                </a:extLst>
              </a:tr>
              <a:tr h="1002314">
                <a:tc>
                  <a:txBody>
                    <a:bodyPr/>
                    <a:lstStyle/>
                    <a:p>
                      <a:r>
                        <a:rPr lang="en-US" sz="1200" dirty="0">
                          <a:latin typeface="Calibri" panose="020F0502020204030204" pitchFamily="34" charset="0"/>
                          <a:cs typeface="Calibri" panose="020F0502020204030204" pitchFamily="34" charset="0"/>
                        </a:rPr>
                        <a:t>Physical activity </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___ (0-10)</a:t>
                      </a:r>
                    </a:p>
                  </a:txBody>
                  <a:tcPr/>
                </a:tc>
                <a:tc>
                  <a: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What: _________</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Where:_________</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When and how often: __________</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How long or how much: _________</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When will you start: __________</a:t>
                      </a:r>
                    </a:p>
                  </a:txBody>
                  <a:tcPr/>
                </a:tc>
                <a:tc>
                  <a:txBody>
                    <a:bodyPr/>
                    <a:lstStyle/>
                    <a:p>
                      <a:endParaRPr lang="en-US" sz="1200" dirty="0">
                        <a:latin typeface="Calibri" panose="020F0502020204030204" pitchFamily="34" charset="0"/>
                        <a:cs typeface="Calibri" panose="020F0502020204030204" pitchFamily="34" charset="0"/>
                      </a:endParaRPr>
                    </a:p>
                  </a:txBody>
                  <a:tcPr/>
                </a:tc>
                <a:tc>
                  <a:txBody>
                    <a:bodyPr/>
                    <a:lstStyle/>
                    <a:p>
                      <a:endParaRPr lang="en-US" sz="1200">
                        <a:latin typeface="Calibri" panose="020F0502020204030204" pitchFamily="34" charset="0"/>
                        <a:cs typeface="Calibri" panose="020F0502020204030204" pitchFamily="34" charset="0"/>
                      </a:endParaRPr>
                    </a:p>
                  </a:txBody>
                  <a:tcPr/>
                </a:tc>
                <a:tc>
                  <a:txBody>
                    <a:bodyPr/>
                    <a:lstStyle/>
                    <a:p>
                      <a:endParaRPr lang="en-US" sz="1200">
                        <a:latin typeface="Calibri" panose="020F0502020204030204" pitchFamily="34" charset="0"/>
                        <a:cs typeface="Calibri" panose="020F0502020204030204" pitchFamily="34" charset="0"/>
                      </a:endParaRPr>
                    </a:p>
                  </a:txBody>
                  <a:tcPr/>
                </a:tc>
                <a:tc>
                  <a:txBody>
                    <a:bodyPr/>
                    <a:lstStyle/>
                    <a:p>
                      <a:endParaRPr lang="en-US" sz="12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643530201"/>
                  </a:ext>
                </a:extLst>
              </a:tr>
              <a:tr h="1002314">
                <a:tc>
                  <a:txBody>
                    <a:bodyPr/>
                    <a:lstStyle/>
                    <a:p>
                      <a:r>
                        <a:rPr lang="en-US" sz="1200" dirty="0">
                          <a:latin typeface="Calibri" panose="020F0502020204030204" pitchFamily="34" charset="0"/>
                          <a:cs typeface="Calibri" panose="020F0502020204030204" pitchFamily="34" charset="0"/>
                        </a:rPr>
                        <a:t>Sleep Habits </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___ (0-10)</a:t>
                      </a:r>
                    </a:p>
                  </a:txBody>
                  <a:tcPr/>
                </a:tc>
                <a:tc>
                  <a: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What: _________</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Where:_________</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When and how often: __________</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How long or how much: _________</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When will you start: __________</a:t>
                      </a:r>
                    </a:p>
                  </a:txBody>
                  <a:tcPr/>
                </a:tc>
                <a:tc>
                  <a:txBody>
                    <a:bodyPr/>
                    <a:lstStyle/>
                    <a:p>
                      <a:endParaRPr lang="en-US" sz="1200">
                        <a:latin typeface="Calibri" panose="020F0502020204030204" pitchFamily="34" charset="0"/>
                        <a:cs typeface="Calibri" panose="020F0502020204030204" pitchFamily="34" charset="0"/>
                      </a:endParaRPr>
                    </a:p>
                  </a:txBody>
                  <a:tcPr/>
                </a:tc>
                <a:tc>
                  <a:txBody>
                    <a:bodyPr/>
                    <a:lstStyle/>
                    <a:p>
                      <a:endParaRPr lang="en-US" sz="1200">
                        <a:latin typeface="Calibri" panose="020F0502020204030204" pitchFamily="34" charset="0"/>
                        <a:cs typeface="Calibri" panose="020F0502020204030204" pitchFamily="34" charset="0"/>
                      </a:endParaRPr>
                    </a:p>
                  </a:txBody>
                  <a:tcPr/>
                </a:tc>
                <a:tc>
                  <a:txBody>
                    <a:bodyPr/>
                    <a:lstStyle/>
                    <a:p>
                      <a:endParaRPr lang="en-US" sz="1200">
                        <a:latin typeface="Calibri" panose="020F0502020204030204" pitchFamily="34" charset="0"/>
                        <a:cs typeface="Calibri" panose="020F0502020204030204" pitchFamily="34" charset="0"/>
                      </a:endParaRPr>
                    </a:p>
                  </a:txBody>
                  <a:tcPr/>
                </a:tc>
                <a:tc>
                  <a:txBody>
                    <a:bodyPr/>
                    <a:lstStyle/>
                    <a:p>
                      <a:endParaRPr lang="en-US" sz="12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134718184"/>
                  </a:ext>
                </a:extLst>
              </a:tr>
              <a:tr h="1002314">
                <a:tc>
                  <a:txBody>
                    <a:bodyPr/>
                    <a:lstStyle/>
                    <a:p>
                      <a:r>
                        <a:rPr lang="en-US" sz="1200" dirty="0">
                          <a:latin typeface="Calibri" panose="020F0502020204030204" pitchFamily="34" charset="0"/>
                          <a:cs typeface="Calibri" panose="020F0502020204030204" pitchFamily="34" charset="0"/>
                        </a:rPr>
                        <a:t>Thinking patterns </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___ (0-10)</a:t>
                      </a:r>
                    </a:p>
                  </a:txBody>
                  <a:tcPr/>
                </a:tc>
                <a:tc>
                  <a: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What: _________</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Where:_________</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When and how often: __________</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How long or how much: _________</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When will you start: __________</a:t>
                      </a:r>
                    </a:p>
                  </a:txBody>
                  <a:tcPr/>
                </a:tc>
                <a:tc>
                  <a:txBody>
                    <a:bodyPr/>
                    <a:lstStyle/>
                    <a:p>
                      <a:endParaRPr lang="en-US" sz="1200">
                        <a:latin typeface="Calibri" panose="020F0502020204030204" pitchFamily="34" charset="0"/>
                        <a:cs typeface="Calibri" panose="020F0502020204030204" pitchFamily="34" charset="0"/>
                      </a:endParaRPr>
                    </a:p>
                  </a:txBody>
                  <a:tcPr/>
                </a:tc>
                <a:tc>
                  <a:txBody>
                    <a:bodyPr/>
                    <a:lstStyle/>
                    <a:p>
                      <a:endParaRPr lang="en-US" sz="1200" dirty="0">
                        <a:latin typeface="Calibri" panose="020F0502020204030204" pitchFamily="34" charset="0"/>
                        <a:cs typeface="Calibri" panose="020F0502020204030204" pitchFamily="34" charset="0"/>
                      </a:endParaRPr>
                    </a:p>
                  </a:txBody>
                  <a:tcPr/>
                </a:tc>
                <a:tc>
                  <a:txBody>
                    <a:bodyPr/>
                    <a:lstStyle/>
                    <a:p>
                      <a:endParaRPr lang="en-US" sz="1200">
                        <a:latin typeface="Calibri" panose="020F0502020204030204" pitchFamily="34" charset="0"/>
                        <a:cs typeface="Calibri" panose="020F0502020204030204" pitchFamily="34" charset="0"/>
                      </a:endParaRPr>
                    </a:p>
                  </a:txBody>
                  <a:tcPr/>
                </a:tc>
                <a:tc>
                  <a:txBody>
                    <a:bodyPr/>
                    <a:lstStyle/>
                    <a:p>
                      <a:endParaRPr lang="en-US" sz="12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10917093"/>
                  </a:ext>
                </a:extLst>
              </a:tr>
              <a:tr h="1002314">
                <a:tc>
                  <a:txBody>
                    <a:bodyPr/>
                    <a:lstStyle/>
                    <a:p>
                      <a:r>
                        <a:rPr lang="en-US" sz="1200" dirty="0">
                          <a:latin typeface="Calibri" panose="020F0502020204030204" pitchFamily="34" charset="0"/>
                          <a:cs typeface="Calibri" panose="020F0502020204030204" pitchFamily="34" charset="0"/>
                        </a:rPr>
                        <a:t>Social Support </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___ (0-10)</a:t>
                      </a:r>
                    </a:p>
                  </a:txBody>
                  <a:tcPr/>
                </a:tc>
                <a:tc>
                  <a: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What: _________</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Where:_________</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When and how often: __________</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How long or how much: _________</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When will you start: __________</a:t>
                      </a:r>
                    </a:p>
                  </a:txBody>
                  <a:tcPr/>
                </a:tc>
                <a:tc>
                  <a:txBody>
                    <a:bodyPr/>
                    <a:lstStyle/>
                    <a:p>
                      <a:endParaRPr lang="en-US" sz="1200">
                        <a:latin typeface="Calibri" panose="020F0502020204030204" pitchFamily="34" charset="0"/>
                        <a:cs typeface="Calibri" panose="020F0502020204030204" pitchFamily="34" charset="0"/>
                      </a:endParaRPr>
                    </a:p>
                  </a:txBody>
                  <a:tcPr/>
                </a:tc>
                <a:tc>
                  <a:txBody>
                    <a:bodyPr/>
                    <a:lstStyle/>
                    <a:p>
                      <a:endParaRPr lang="en-US" sz="1200">
                        <a:latin typeface="Calibri" panose="020F0502020204030204" pitchFamily="34" charset="0"/>
                        <a:cs typeface="Calibri" panose="020F0502020204030204" pitchFamily="34" charset="0"/>
                      </a:endParaRPr>
                    </a:p>
                  </a:txBody>
                  <a:tcPr/>
                </a:tc>
                <a:tc>
                  <a:txBody>
                    <a:bodyPr/>
                    <a:lstStyle/>
                    <a:p>
                      <a:endParaRPr lang="en-US" sz="1200">
                        <a:latin typeface="Calibri" panose="020F0502020204030204" pitchFamily="34" charset="0"/>
                        <a:cs typeface="Calibri" panose="020F0502020204030204" pitchFamily="34" charset="0"/>
                      </a:endParaRPr>
                    </a:p>
                  </a:txBody>
                  <a:tcPr/>
                </a:tc>
                <a:tc>
                  <a:txBody>
                    <a:bodyPr/>
                    <a:lstStyle/>
                    <a:p>
                      <a:endParaRPr 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02846787"/>
                  </a:ext>
                </a:extLst>
              </a:tr>
            </a:tbl>
          </a:graphicData>
        </a:graphic>
      </p:graphicFrame>
    </p:spTree>
    <p:extLst>
      <p:ext uri="{BB962C8B-B14F-4D97-AF65-F5344CB8AC3E}">
        <p14:creationId xmlns:p14="http://schemas.microsoft.com/office/powerpoint/2010/main" val="20512113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C8F8A-2A9A-F070-157C-AABEA047B23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1A827B3-9998-933C-E5CE-AE3EB3698D27}"/>
              </a:ext>
            </a:extLst>
          </p:cNvPr>
          <p:cNvSpPr>
            <a:spLocks noGrp="1"/>
          </p:cNvSpPr>
          <p:nvPr>
            <p:ph type="ftr" sz="quarter" idx="12"/>
          </p:nvPr>
        </p:nvSpPr>
        <p:spPr/>
        <p:txBody>
          <a:bodyPr/>
          <a:lstStyle/>
          <a:p>
            <a:r>
              <a:rPr lang="fr-FR"/>
              <a:t>Session 2: Cirrhosis Part II</a:t>
            </a:r>
            <a:endParaRPr lang="en-US" dirty="0"/>
          </a:p>
        </p:txBody>
      </p:sp>
      <p:sp>
        <p:nvSpPr>
          <p:cNvPr id="3" name="Slide Number Placeholder 2">
            <a:extLst>
              <a:ext uri="{FF2B5EF4-FFF2-40B4-BE49-F238E27FC236}">
                <a16:creationId xmlns:a16="http://schemas.microsoft.com/office/drawing/2014/main" id="{BBC76513-69B6-2401-919A-B214530B8E9B}"/>
              </a:ext>
            </a:extLst>
          </p:cNvPr>
          <p:cNvSpPr>
            <a:spLocks noGrp="1"/>
          </p:cNvSpPr>
          <p:nvPr>
            <p:ph type="sldNum" sz="quarter" idx="13"/>
          </p:nvPr>
        </p:nvSpPr>
        <p:spPr/>
        <p:txBody>
          <a:bodyPr/>
          <a:lstStyle/>
          <a:p>
            <a:fld id="{7BCC8D0D-EAEC-449D-9161-023DFF90F2E2}" type="slidenum">
              <a:rPr lang="en-US" smtClean="0"/>
              <a:pPr/>
              <a:t>28</a:t>
            </a:fld>
            <a:endParaRPr lang="en-US" dirty="0"/>
          </a:p>
        </p:txBody>
      </p:sp>
      <p:sp>
        <p:nvSpPr>
          <p:cNvPr id="4" name="AutoShape 4">
            <a:extLst>
              <a:ext uri="{FF2B5EF4-FFF2-40B4-BE49-F238E27FC236}">
                <a16:creationId xmlns:a16="http://schemas.microsoft.com/office/drawing/2014/main" id="{D1862D07-923C-3E69-CE36-539A504FBEAD}"/>
              </a:ext>
            </a:extLst>
          </p:cNvPr>
          <p:cNvSpPr/>
          <p:nvPr/>
        </p:nvSpPr>
        <p:spPr>
          <a:xfrm rot="23839" flipV="1">
            <a:off x="1961548" y="959620"/>
            <a:ext cx="8268904" cy="70822"/>
          </a:xfrm>
          <a:prstGeom prst="line">
            <a:avLst/>
          </a:prstGeom>
          <a:ln w="47625" cap="rnd">
            <a:solidFill>
              <a:srgbClr val="A5300F"/>
            </a:solidFill>
            <a:prstDash val="solid"/>
            <a:headEnd type="none" w="sm" len="sm"/>
            <a:tailEnd type="none" w="sm" len="sm"/>
          </a:ln>
        </p:spPr>
        <p:txBody>
          <a:bodyPr/>
          <a:lstStyle/>
          <a:p>
            <a:endParaRPr lang="en-US"/>
          </a:p>
        </p:txBody>
      </p:sp>
      <p:sp>
        <p:nvSpPr>
          <p:cNvPr id="6" name="TextBox 2">
            <a:extLst>
              <a:ext uri="{FF2B5EF4-FFF2-40B4-BE49-F238E27FC236}">
                <a16:creationId xmlns:a16="http://schemas.microsoft.com/office/drawing/2014/main" id="{E657058B-B49E-C7C3-F466-DFD6A901B712}"/>
              </a:ext>
            </a:extLst>
          </p:cNvPr>
          <p:cNvSpPr txBox="1"/>
          <p:nvPr/>
        </p:nvSpPr>
        <p:spPr>
          <a:xfrm>
            <a:off x="4865101" y="255410"/>
            <a:ext cx="2461798" cy="641201"/>
          </a:xfrm>
          <a:prstGeom prst="rect">
            <a:avLst/>
          </a:prstGeom>
        </p:spPr>
        <p:txBody>
          <a:bodyPr wrap="square" lIns="0" tIns="0" rIns="0" bIns="0" rtlCol="0" anchor="t">
            <a:spAutoFit/>
          </a:bodyPr>
          <a:lstStyle/>
          <a:p>
            <a:pPr algn="l">
              <a:lnSpc>
                <a:spcPts val="5040"/>
              </a:lnSpc>
            </a:pPr>
            <a:r>
              <a:rPr lang="en-US" sz="4200" spc="24" dirty="0">
                <a:solidFill>
                  <a:srgbClr val="000000"/>
                </a:solidFill>
                <a:latin typeface="Calibri" panose="020F0502020204030204" pitchFamily="34" charset="0"/>
                <a:cs typeface="Calibri" panose="020F0502020204030204" pitchFamily="34" charset="0"/>
              </a:rPr>
              <a:t>Food diary</a:t>
            </a:r>
          </a:p>
        </p:txBody>
      </p:sp>
      <p:sp>
        <p:nvSpPr>
          <p:cNvPr id="9" name="Freeform 4">
            <a:extLst>
              <a:ext uri="{FF2B5EF4-FFF2-40B4-BE49-F238E27FC236}">
                <a16:creationId xmlns:a16="http://schemas.microsoft.com/office/drawing/2014/main" id="{83EC6F13-BAAA-B125-F87C-57AA106363AB}"/>
              </a:ext>
            </a:extLst>
          </p:cNvPr>
          <p:cNvSpPr/>
          <p:nvPr/>
        </p:nvSpPr>
        <p:spPr>
          <a:xfrm>
            <a:off x="2785241" y="1093451"/>
            <a:ext cx="6621518" cy="5128851"/>
          </a:xfrm>
          <a:custGeom>
            <a:avLst/>
            <a:gdLst/>
            <a:ahLst/>
            <a:cxnLst/>
            <a:rect l="l" t="t" r="r" b="b"/>
            <a:pathLst>
              <a:path w="7995760" h="5343445">
                <a:moveTo>
                  <a:pt x="0" y="0"/>
                </a:moveTo>
                <a:lnTo>
                  <a:pt x="7995760" y="0"/>
                </a:lnTo>
                <a:lnTo>
                  <a:pt x="7995760" y="5343445"/>
                </a:lnTo>
                <a:lnTo>
                  <a:pt x="0" y="5343445"/>
                </a:lnTo>
                <a:lnTo>
                  <a:pt x="0" y="0"/>
                </a:lnTo>
                <a:close/>
              </a:path>
            </a:pathLst>
          </a:custGeom>
          <a:blipFill>
            <a:blip r:embed="rId3"/>
            <a:stretch>
              <a:fillRect l="-4033" r="-3469" b="-1884"/>
            </a:stretch>
          </a:blipFill>
        </p:spPr>
        <p:txBody>
          <a:bodyP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240325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E9852-6D4E-F7C5-B207-87DAD6199EB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EA70AC-A6E6-D050-879B-D85A1CA05688}"/>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2802316B-5B57-A817-66E0-DB304A02D06B}"/>
              </a:ext>
            </a:extLst>
          </p:cNvPr>
          <p:cNvSpPr>
            <a:spLocks noGrp="1"/>
          </p:cNvSpPr>
          <p:nvPr>
            <p:ph type="sldNum" sz="quarter" idx="13"/>
          </p:nvPr>
        </p:nvSpPr>
        <p:spPr/>
        <p:txBody>
          <a:bodyPr/>
          <a:lstStyle/>
          <a:p>
            <a:fld id="{7BCC8D0D-EAEC-449D-9161-023DFF90F2E2}" type="slidenum">
              <a:rPr lang="en-US" smtClean="0"/>
              <a:pPr/>
              <a:t>29</a:t>
            </a:fld>
            <a:endParaRPr lang="en-US" dirty="0"/>
          </a:p>
        </p:txBody>
      </p:sp>
      <p:sp>
        <p:nvSpPr>
          <p:cNvPr id="4" name="AutoShape 4">
            <a:extLst>
              <a:ext uri="{FF2B5EF4-FFF2-40B4-BE49-F238E27FC236}">
                <a16:creationId xmlns:a16="http://schemas.microsoft.com/office/drawing/2014/main" id="{ADBBAA23-1B69-8350-74F4-49286D0C8052}"/>
              </a:ext>
            </a:extLst>
          </p:cNvPr>
          <p:cNvSpPr/>
          <p:nvPr/>
        </p:nvSpPr>
        <p:spPr>
          <a:xfrm rot="23839" flipV="1">
            <a:off x="1961548" y="959620"/>
            <a:ext cx="8268904" cy="70822"/>
          </a:xfrm>
          <a:prstGeom prst="line">
            <a:avLst/>
          </a:prstGeom>
          <a:ln w="47625" cap="rnd">
            <a:solidFill>
              <a:srgbClr val="A5300F"/>
            </a:solidFill>
            <a:prstDash val="solid"/>
            <a:headEnd type="none" w="sm" len="sm"/>
            <a:tailEnd type="none" w="sm" len="sm"/>
          </a:ln>
        </p:spPr>
        <p:txBody>
          <a:bodyPr/>
          <a:lstStyle/>
          <a:p>
            <a:endParaRPr lang="en-US"/>
          </a:p>
        </p:txBody>
      </p:sp>
      <p:sp>
        <p:nvSpPr>
          <p:cNvPr id="5" name="TextBox 2">
            <a:extLst>
              <a:ext uri="{FF2B5EF4-FFF2-40B4-BE49-F238E27FC236}">
                <a16:creationId xmlns:a16="http://schemas.microsoft.com/office/drawing/2014/main" id="{C46DA07C-7FE8-7B6D-75BD-F06D1B1542C1}"/>
              </a:ext>
            </a:extLst>
          </p:cNvPr>
          <p:cNvSpPr txBox="1"/>
          <p:nvPr/>
        </p:nvSpPr>
        <p:spPr>
          <a:xfrm>
            <a:off x="526850" y="1507005"/>
            <a:ext cx="11325616" cy="872034"/>
          </a:xfrm>
          <a:prstGeom prst="rect">
            <a:avLst/>
          </a:prstGeom>
        </p:spPr>
        <p:txBody>
          <a:bodyPr wrap="square" lIns="0" tIns="0" rIns="0" bIns="0" rtlCol="0" anchor="t">
            <a:spAutoFit/>
          </a:bodyPr>
          <a:lstStyle/>
          <a:p>
            <a:pPr marL="637370" lvl="1" indent="-457200" algn="l">
              <a:lnSpc>
                <a:spcPts val="3359"/>
              </a:lnSpc>
              <a:buFont typeface="Arial" panose="020B0604020202020204" pitchFamily="34" charset="0"/>
              <a:buChar char="•"/>
            </a:pPr>
            <a:r>
              <a:rPr lang="en-US" sz="3200" spc="16" dirty="0">
                <a:solidFill>
                  <a:srgbClr val="000000"/>
                </a:solidFill>
                <a:latin typeface="Calibri" panose="020F0502020204030204" pitchFamily="34" charset="0"/>
                <a:cs typeface="Calibri" panose="020F0502020204030204" pitchFamily="34" charset="0"/>
              </a:rPr>
              <a:t>Come prepared with looking at and completing 1 row of the goal tracker</a:t>
            </a:r>
          </a:p>
        </p:txBody>
      </p:sp>
      <p:sp>
        <p:nvSpPr>
          <p:cNvPr id="6" name="TextBox 5">
            <a:extLst>
              <a:ext uri="{FF2B5EF4-FFF2-40B4-BE49-F238E27FC236}">
                <a16:creationId xmlns:a16="http://schemas.microsoft.com/office/drawing/2014/main" id="{A94AF020-B713-FC56-7D31-3C7D3EF25576}"/>
              </a:ext>
            </a:extLst>
          </p:cNvPr>
          <p:cNvSpPr txBox="1"/>
          <p:nvPr/>
        </p:nvSpPr>
        <p:spPr>
          <a:xfrm>
            <a:off x="1038014" y="354895"/>
            <a:ext cx="10115971" cy="576055"/>
          </a:xfrm>
          <a:prstGeom prst="rect">
            <a:avLst/>
          </a:prstGeom>
        </p:spPr>
        <p:txBody>
          <a:bodyPr wrap="square" lIns="0" tIns="0" rIns="0" bIns="0" rtlCol="0" anchor="t">
            <a:spAutoFit/>
          </a:bodyPr>
          <a:lstStyle/>
          <a:p>
            <a:pPr algn="ctr">
              <a:lnSpc>
                <a:spcPts val="4320"/>
              </a:lnSpc>
            </a:pPr>
            <a:r>
              <a:rPr lang="en-US" sz="4800" b="1" spc="22" dirty="0">
                <a:solidFill>
                  <a:srgbClr val="000000"/>
                </a:solidFill>
                <a:latin typeface="Calibri" panose="020F0502020204030204" pitchFamily="34" charset="0"/>
                <a:cs typeface="Calibri" panose="020F0502020204030204" pitchFamily="34" charset="0"/>
              </a:rPr>
              <a:t>FOR NEXT TIME: BRIDGE session 3</a:t>
            </a:r>
          </a:p>
        </p:txBody>
      </p:sp>
    </p:spTree>
    <p:extLst>
      <p:ext uri="{BB962C8B-B14F-4D97-AF65-F5344CB8AC3E}">
        <p14:creationId xmlns:p14="http://schemas.microsoft.com/office/powerpoint/2010/main" val="61161008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314F8-EF82-38A2-6911-C742B31CDA21}"/>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F73865A-AF70-904F-A966-3813E3AA50F3}"/>
              </a:ext>
            </a:extLst>
          </p:cNvPr>
          <p:cNvSpPr>
            <a:spLocks noGrp="1"/>
          </p:cNvSpPr>
          <p:nvPr>
            <p:ph type="ftr" sz="quarter" idx="12"/>
          </p:nvPr>
        </p:nvSpPr>
        <p:spPr/>
        <p:txBody>
          <a:bodyPr/>
          <a:lstStyle/>
          <a:p>
            <a:r>
              <a:rPr lang="fr-FR"/>
              <a:t>Session 2: Cirrhosis Part II</a:t>
            </a:r>
            <a:endParaRPr lang="en-US" dirty="0"/>
          </a:p>
        </p:txBody>
      </p:sp>
      <p:sp>
        <p:nvSpPr>
          <p:cNvPr id="3" name="Slide Number Placeholder 2">
            <a:extLst>
              <a:ext uri="{FF2B5EF4-FFF2-40B4-BE49-F238E27FC236}">
                <a16:creationId xmlns:a16="http://schemas.microsoft.com/office/drawing/2014/main" id="{23D8EC97-2B33-149D-00FC-2E96518F7962}"/>
              </a:ext>
            </a:extLst>
          </p:cNvPr>
          <p:cNvSpPr>
            <a:spLocks noGrp="1"/>
          </p:cNvSpPr>
          <p:nvPr>
            <p:ph type="sldNum" sz="quarter" idx="13"/>
          </p:nvPr>
        </p:nvSpPr>
        <p:spPr/>
        <p:txBody>
          <a:bodyPr/>
          <a:lstStyle/>
          <a:p>
            <a:fld id="{7BCC8D0D-EAEC-449D-9161-023DFF90F2E2}" type="slidenum">
              <a:rPr lang="en-US" smtClean="0"/>
              <a:pPr/>
              <a:t>3</a:t>
            </a:fld>
            <a:endParaRPr lang="en-US" dirty="0"/>
          </a:p>
        </p:txBody>
      </p:sp>
      <p:grpSp>
        <p:nvGrpSpPr>
          <p:cNvPr id="7" name="Group 4">
            <a:extLst>
              <a:ext uri="{FF2B5EF4-FFF2-40B4-BE49-F238E27FC236}">
                <a16:creationId xmlns:a16="http://schemas.microsoft.com/office/drawing/2014/main" id="{789D5E45-C87F-D905-F8A0-715B6C3153E7}"/>
              </a:ext>
            </a:extLst>
          </p:cNvPr>
          <p:cNvGrpSpPr/>
          <p:nvPr/>
        </p:nvGrpSpPr>
        <p:grpSpPr>
          <a:xfrm>
            <a:off x="5875361" y="552268"/>
            <a:ext cx="2772064" cy="2376899"/>
            <a:chOff x="0" y="0"/>
            <a:chExt cx="5504104" cy="5133048"/>
          </a:xfrm>
        </p:grpSpPr>
        <p:sp>
          <p:nvSpPr>
            <p:cNvPr id="8" name="Freeform 5">
              <a:extLst>
                <a:ext uri="{FF2B5EF4-FFF2-40B4-BE49-F238E27FC236}">
                  <a16:creationId xmlns:a16="http://schemas.microsoft.com/office/drawing/2014/main" id="{AAEF0317-6340-5157-ED1A-F94036E4B1B8}"/>
                </a:ext>
              </a:extLst>
            </p:cNvPr>
            <p:cNvSpPr/>
            <p:nvPr/>
          </p:nvSpPr>
          <p:spPr>
            <a:xfrm>
              <a:off x="0" y="0"/>
              <a:ext cx="5504180" cy="5133086"/>
            </a:xfrm>
            <a:custGeom>
              <a:avLst/>
              <a:gdLst/>
              <a:ahLst/>
              <a:cxnLst/>
              <a:rect l="l" t="t" r="r" b="b"/>
              <a:pathLst>
                <a:path w="5504180" h="5133086">
                  <a:moveTo>
                    <a:pt x="0" y="2566543"/>
                  </a:moveTo>
                  <a:cubicBezTo>
                    <a:pt x="0" y="1147826"/>
                    <a:pt x="1233424" y="0"/>
                    <a:pt x="2752090" y="0"/>
                  </a:cubicBezTo>
                  <a:cubicBezTo>
                    <a:pt x="4270756" y="0"/>
                    <a:pt x="5504180" y="1147826"/>
                    <a:pt x="5504180" y="2566543"/>
                  </a:cubicBezTo>
                  <a:lnTo>
                    <a:pt x="5485130" y="2566543"/>
                  </a:lnTo>
                  <a:lnTo>
                    <a:pt x="5504180" y="2566543"/>
                  </a:lnTo>
                  <a:cubicBezTo>
                    <a:pt x="5504180" y="3985260"/>
                    <a:pt x="4270756" y="5133086"/>
                    <a:pt x="2752090" y="5133086"/>
                  </a:cubicBezTo>
                  <a:lnTo>
                    <a:pt x="2752090" y="5114036"/>
                  </a:lnTo>
                  <a:lnTo>
                    <a:pt x="2752090" y="5133086"/>
                  </a:lnTo>
                  <a:cubicBezTo>
                    <a:pt x="1233424" y="5133086"/>
                    <a:pt x="0" y="3985260"/>
                    <a:pt x="0" y="2566543"/>
                  </a:cubicBezTo>
                  <a:lnTo>
                    <a:pt x="19050" y="2566543"/>
                  </a:lnTo>
                  <a:lnTo>
                    <a:pt x="38100" y="2566543"/>
                  </a:lnTo>
                  <a:lnTo>
                    <a:pt x="19050" y="2566543"/>
                  </a:lnTo>
                  <a:lnTo>
                    <a:pt x="0" y="2566543"/>
                  </a:lnTo>
                  <a:moveTo>
                    <a:pt x="38100" y="2566543"/>
                  </a:moveTo>
                  <a:cubicBezTo>
                    <a:pt x="38100" y="2577084"/>
                    <a:pt x="29591" y="2585593"/>
                    <a:pt x="19050" y="2585593"/>
                  </a:cubicBezTo>
                  <a:cubicBezTo>
                    <a:pt x="8509" y="2585593"/>
                    <a:pt x="0" y="2577084"/>
                    <a:pt x="0" y="2566543"/>
                  </a:cubicBezTo>
                  <a:cubicBezTo>
                    <a:pt x="0" y="2556002"/>
                    <a:pt x="8509" y="2547493"/>
                    <a:pt x="19050" y="2547493"/>
                  </a:cubicBezTo>
                  <a:cubicBezTo>
                    <a:pt x="29591" y="2547493"/>
                    <a:pt x="38100" y="2556002"/>
                    <a:pt x="38100" y="2566543"/>
                  </a:cubicBezTo>
                  <a:cubicBezTo>
                    <a:pt x="38100" y="3961638"/>
                    <a:pt x="1251839" y="5094986"/>
                    <a:pt x="2752090" y="5094986"/>
                  </a:cubicBezTo>
                  <a:cubicBezTo>
                    <a:pt x="4252341" y="5094986"/>
                    <a:pt x="5466080" y="3961765"/>
                    <a:pt x="5466080" y="2566543"/>
                  </a:cubicBezTo>
                  <a:cubicBezTo>
                    <a:pt x="5466080" y="1171321"/>
                    <a:pt x="4252214" y="38100"/>
                    <a:pt x="2752090" y="38100"/>
                  </a:cubicBezTo>
                  <a:lnTo>
                    <a:pt x="2752090" y="19050"/>
                  </a:lnTo>
                  <a:lnTo>
                    <a:pt x="2752090" y="38100"/>
                  </a:lnTo>
                  <a:cubicBezTo>
                    <a:pt x="1251839" y="38100"/>
                    <a:pt x="38100" y="1171321"/>
                    <a:pt x="38100" y="2566543"/>
                  </a:cubicBezTo>
                  <a:close/>
                </a:path>
              </a:pathLst>
            </a:custGeom>
            <a:solidFill>
              <a:srgbClr val="782008"/>
            </a:solidFill>
          </p:spPr>
          <p:txBody>
            <a:bodyPr/>
            <a:lstStyle/>
            <a:p>
              <a:endParaRPr lang="en-US" b="1"/>
            </a:p>
          </p:txBody>
        </p:sp>
      </p:grpSp>
      <p:grpSp>
        <p:nvGrpSpPr>
          <p:cNvPr id="9" name="Group 6">
            <a:extLst>
              <a:ext uri="{FF2B5EF4-FFF2-40B4-BE49-F238E27FC236}">
                <a16:creationId xmlns:a16="http://schemas.microsoft.com/office/drawing/2014/main" id="{D54275C7-BE2B-A475-9036-FA22B33E9200}"/>
              </a:ext>
            </a:extLst>
          </p:cNvPr>
          <p:cNvGrpSpPr/>
          <p:nvPr/>
        </p:nvGrpSpPr>
        <p:grpSpPr>
          <a:xfrm>
            <a:off x="8967115" y="1885524"/>
            <a:ext cx="2651534" cy="2378933"/>
            <a:chOff x="0" y="0"/>
            <a:chExt cx="5264784" cy="5137440"/>
          </a:xfrm>
        </p:grpSpPr>
        <p:sp>
          <p:nvSpPr>
            <p:cNvPr id="10" name="Freeform 7">
              <a:extLst>
                <a:ext uri="{FF2B5EF4-FFF2-40B4-BE49-F238E27FC236}">
                  <a16:creationId xmlns:a16="http://schemas.microsoft.com/office/drawing/2014/main" id="{D9AC10BB-6C25-16BD-E36A-BA4B5E334165}"/>
                </a:ext>
              </a:extLst>
            </p:cNvPr>
            <p:cNvSpPr/>
            <p:nvPr/>
          </p:nvSpPr>
          <p:spPr>
            <a:xfrm>
              <a:off x="0" y="0"/>
              <a:ext cx="5264785" cy="5137404"/>
            </a:xfrm>
            <a:custGeom>
              <a:avLst/>
              <a:gdLst/>
              <a:ahLst/>
              <a:cxnLst/>
              <a:rect l="l" t="t" r="r" b="b"/>
              <a:pathLst>
                <a:path w="5264785" h="5137404">
                  <a:moveTo>
                    <a:pt x="0" y="2568702"/>
                  </a:moveTo>
                  <a:cubicBezTo>
                    <a:pt x="0" y="1149604"/>
                    <a:pt x="1179068" y="0"/>
                    <a:pt x="2632329" y="0"/>
                  </a:cubicBezTo>
                  <a:lnTo>
                    <a:pt x="2632329" y="19050"/>
                  </a:lnTo>
                  <a:lnTo>
                    <a:pt x="2632329" y="0"/>
                  </a:lnTo>
                  <a:cubicBezTo>
                    <a:pt x="4085717" y="0"/>
                    <a:pt x="5264785" y="1149604"/>
                    <a:pt x="5264785" y="2568702"/>
                  </a:cubicBezTo>
                  <a:lnTo>
                    <a:pt x="5245735" y="2568702"/>
                  </a:lnTo>
                  <a:lnTo>
                    <a:pt x="5264785" y="2568702"/>
                  </a:lnTo>
                  <a:cubicBezTo>
                    <a:pt x="5264785" y="3987800"/>
                    <a:pt x="4085717" y="5137404"/>
                    <a:pt x="2632456" y="5137404"/>
                  </a:cubicBezTo>
                  <a:lnTo>
                    <a:pt x="2632456" y="5118354"/>
                  </a:lnTo>
                  <a:lnTo>
                    <a:pt x="2632456" y="5137404"/>
                  </a:lnTo>
                  <a:cubicBezTo>
                    <a:pt x="1179068" y="5137404"/>
                    <a:pt x="0" y="3987800"/>
                    <a:pt x="0" y="2568702"/>
                  </a:cubicBezTo>
                  <a:lnTo>
                    <a:pt x="19050" y="2568702"/>
                  </a:lnTo>
                  <a:lnTo>
                    <a:pt x="38100" y="2568702"/>
                  </a:lnTo>
                  <a:lnTo>
                    <a:pt x="19050" y="2568702"/>
                  </a:lnTo>
                  <a:lnTo>
                    <a:pt x="0" y="2568702"/>
                  </a:lnTo>
                  <a:moveTo>
                    <a:pt x="38100" y="2568702"/>
                  </a:moveTo>
                  <a:cubicBezTo>
                    <a:pt x="38100" y="2579243"/>
                    <a:pt x="29591" y="2587752"/>
                    <a:pt x="19050" y="2587752"/>
                  </a:cubicBezTo>
                  <a:cubicBezTo>
                    <a:pt x="8509" y="2587752"/>
                    <a:pt x="0" y="2579243"/>
                    <a:pt x="0" y="2568702"/>
                  </a:cubicBezTo>
                  <a:cubicBezTo>
                    <a:pt x="0" y="2558161"/>
                    <a:pt x="8509" y="2549652"/>
                    <a:pt x="19050" y="2549652"/>
                  </a:cubicBezTo>
                  <a:cubicBezTo>
                    <a:pt x="29591" y="2549652"/>
                    <a:pt x="38100" y="2558161"/>
                    <a:pt x="38100" y="2568702"/>
                  </a:cubicBezTo>
                  <a:cubicBezTo>
                    <a:pt x="38100" y="3965956"/>
                    <a:pt x="1199134" y="5099304"/>
                    <a:pt x="2632329" y="5099304"/>
                  </a:cubicBezTo>
                  <a:cubicBezTo>
                    <a:pt x="4065524" y="5099304"/>
                    <a:pt x="5226558" y="3965829"/>
                    <a:pt x="5226558" y="2568702"/>
                  </a:cubicBezTo>
                  <a:cubicBezTo>
                    <a:pt x="5226558" y="1171575"/>
                    <a:pt x="4065651" y="38100"/>
                    <a:pt x="2632329" y="38100"/>
                  </a:cubicBezTo>
                  <a:lnTo>
                    <a:pt x="2632329" y="19050"/>
                  </a:lnTo>
                  <a:lnTo>
                    <a:pt x="2632329" y="38100"/>
                  </a:lnTo>
                  <a:cubicBezTo>
                    <a:pt x="1199134" y="38100"/>
                    <a:pt x="38100" y="1171575"/>
                    <a:pt x="38100" y="2568702"/>
                  </a:cubicBezTo>
                  <a:close/>
                </a:path>
              </a:pathLst>
            </a:custGeom>
            <a:solidFill>
              <a:srgbClr val="782008"/>
            </a:solidFill>
          </p:spPr>
          <p:txBody>
            <a:bodyPr/>
            <a:lstStyle/>
            <a:p>
              <a:endParaRPr lang="en-US"/>
            </a:p>
          </p:txBody>
        </p:sp>
      </p:grpSp>
      <p:grpSp>
        <p:nvGrpSpPr>
          <p:cNvPr id="11" name="Group 8">
            <a:extLst>
              <a:ext uri="{FF2B5EF4-FFF2-40B4-BE49-F238E27FC236}">
                <a16:creationId xmlns:a16="http://schemas.microsoft.com/office/drawing/2014/main" id="{B34AB812-8D79-ED99-1432-6E43A4F11230}"/>
              </a:ext>
            </a:extLst>
          </p:cNvPr>
          <p:cNvGrpSpPr/>
          <p:nvPr/>
        </p:nvGrpSpPr>
        <p:grpSpPr>
          <a:xfrm>
            <a:off x="5878348" y="3643451"/>
            <a:ext cx="2772064" cy="2376899"/>
            <a:chOff x="0" y="0"/>
            <a:chExt cx="5504104" cy="5133048"/>
          </a:xfrm>
        </p:grpSpPr>
        <p:sp>
          <p:nvSpPr>
            <p:cNvPr id="12" name="Freeform 9">
              <a:extLst>
                <a:ext uri="{FF2B5EF4-FFF2-40B4-BE49-F238E27FC236}">
                  <a16:creationId xmlns:a16="http://schemas.microsoft.com/office/drawing/2014/main" id="{78AD2355-C16B-0F0C-B2DA-34C64199575E}"/>
                </a:ext>
              </a:extLst>
            </p:cNvPr>
            <p:cNvSpPr/>
            <p:nvPr/>
          </p:nvSpPr>
          <p:spPr>
            <a:xfrm>
              <a:off x="0" y="0"/>
              <a:ext cx="5504180" cy="5133086"/>
            </a:xfrm>
            <a:custGeom>
              <a:avLst/>
              <a:gdLst/>
              <a:ahLst/>
              <a:cxnLst/>
              <a:rect l="l" t="t" r="r" b="b"/>
              <a:pathLst>
                <a:path w="5504180" h="5133086">
                  <a:moveTo>
                    <a:pt x="0" y="2566543"/>
                  </a:moveTo>
                  <a:cubicBezTo>
                    <a:pt x="0" y="1147826"/>
                    <a:pt x="1233424" y="0"/>
                    <a:pt x="2752090" y="0"/>
                  </a:cubicBezTo>
                  <a:cubicBezTo>
                    <a:pt x="4270756" y="0"/>
                    <a:pt x="5504180" y="1147826"/>
                    <a:pt x="5504180" y="2566543"/>
                  </a:cubicBezTo>
                  <a:lnTo>
                    <a:pt x="5485130" y="2566543"/>
                  </a:lnTo>
                  <a:lnTo>
                    <a:pt x="5504180" y="2566543"/>
                  </a:lnTo>
                  <a:cubicBezTo>
                    <a:pt x="5504180" y="3985260"/>
                    <a:pt x="4270756" y="5133086"/>
                    <a:pt x="2752090" y="5133086"/>
                  </a:cubicBezTo>
                  <a:lnTo>
                    <a:pt x="2752090" y="5114036"/>
                  </a:lnTo>
                  <a:lnTo>
                    <a:pt x="2752090" y="5133086"/>
                  </a:lnTo>
                  <a:cubicBezTo>
                    <a:pt x="1233424" y="5133086"/>
                    <a:pt x="0" y="3985260"/>
                    <a:pt x="0" y="2566543"/>
                  </a:cubicBezTo>
                  <a:lnTo>
                    <a:pt x="19050" y="2566543"/>
                  </a:lnTo>
                  <a:lnTo>
                    <a:pt x="38100" y="2566543"/>
                  </a:lnTo>
                  <a:lnTo>
                    <a:pt x="19050" y="2566543"/>
                  </a:lnTo>
                  <a:lnTo>
                    <a:pt x="0" y="2566543"/>
                  </a:lnTo>
                  <a:moveTo>
                    <a:pt x="38100" y="2566543"/>
                  </a:moveTo>
                  <a:cubicBezTo>
                    <a:pt x="38100" y="2577084"/>
                    <a:pt x="29591" y="2585593"/>
                    <a:pt x="19050" y="2585593"/>
                  </a:cubicBezTo>
                  <a:cubicBezTo>
                    <a:pt x="8509" y="2585593"/>
                    <a:pt x="0" y="2577084"/>
                    <a:pt x="0" y="2566543"/>
                  </a:cubicBezTo>
                  <a:cubicBezTo>
                    <a:pt x="0" y="2556002"/>
                    <a:pt x="8509" y="2547493"/>
                    <a:pt x="19050" y="2547493"/>
                  </a:cubicBezTo>
                  <a:cubicBezTo>
                    <a:pt x="29591" y="2547493"/>
                    <a:pt x="38100" y="2556002"/>
                    <a:pt x="38100" y="2566543"/>
                  </a:cubicBezTo>
                  <a:cubicBezTo>
                    <a:pt x="38100" y="3961638"/>
                    <a:pt x="1251839" y="5094986"/>
                    <a:pt x="2752090" y="5094986"/>
                  </a:cubicBezTo>
                  <a:cubicBezTo>
                    <a:pt x="4252341" y="5094986"/>
                    <a:pt x="5466080" y="3961765"/>
                    <a:pt x="5466080" y="2566543"/>
                  </a:cubicBezTo>
                  <a:cubicBezTo>
                    <a:pt x="5466080" y="1171321"/>
                    <a:pt x="4252214" y="38100"/>
                    <a:pt x="2752090" y="38100"/>
                  </a:cubicBezTo>
                  <a:lnTo>
                    <a:pt x="2752090" y="19050"/>
                  </a:lnTo>
                  <a:lnTo>
                    <a:pt x="2752090" y="38100"/>
                  </a:lnTo>
                  <a:cubicBezTo>
                    <a:pt x="1251839" y="38100"/>
                    <a:pt x="38100" y="1171321"/>
                    <a:pt x="38100" y="2566543"/>
                  </a:cubicBezTo>
                  <a:close/>
                </a:path>
              </a:pathLst>
            </a:custGeom>
            <a:solidFill>
              <a:srgbClr val="782008"/>
            </a:solidFill>
          </p:spPr>
          <p:txBody>
            <a:bodyPr/>
            <a:lstStyle/>
            <a:p>
              <a:endParaRPr lang="en-US" b="1"/>
            </a:p>
          </p:txBody>
        </p:sp>
      </p:grpSp>
      <p:sp>
        <p:nvSpPr>
          <p:cNvPr id="13" name="TextBox 10">
            <a:extLst>
              <a:ext uri="{FF2B5EF4-FFF2-40B4-BE49-F238E27FC236}">
                <a16:creationId xmlns:a16="http://schemas.microsoft.com/office/drawing/2014/main" id="{E4FCBC17-C83A-923E-87DE-4AF46D994AD8}"/>
              </a:ext>
            </a:extLst>
          </p:cNvPr>
          <p:cNvSpPr txBox="1"/>
          <p:nvPr/>
        </p:nvSpPr>
        <p:spPr>
          <a:xfrm>
            <a:off x="10054087" y="2826373"/>
            <a:ext cx="787283" cy="235129"/>
          </a:xfrm>
          <a:prstGeom prst="rect">
            <a:avLst/>
          </a:prstGeom>
        </p:spPr>
        <p:txBody>
          <a:bodyPr wrap="square" lIns="0" tIns="0" rIns="0" bIns="0" rtlCol="0" anchor="t">
            <a:spAutoFit/>
          </a:bodyPr>
          <a:lstStyle/>
          <a:p>
            <a:pPr marL="0" marR="0" lvl="0" indent="0" algn="l" defTabSz="914400" rtl="0" eaLnBrk="1" fontAlgn="auto" latinLnBrk="0" hangingPunct="1">
              <a:lnSpc>
                <a:spcPts val="1857"/>
              </a:lnSpc>
              <a:spcBef>
                <a:spcPts val="0"/>
              </a:spcBef>
              <a:spcAft>
                <a:spcPts val="0"/>
              </a:spcAft>
              <a:buClrTx/>
              <a:buSzTx/>
              <a:buFontTx/>
              <a:buNone/>
              <a:tabLst/>
              <a:defRPr/>
            </a:pPr>
            <a:r>
              <a:rPr kumimoji="0" lang="en-US" sz="1548" b="1" i="0" u="sng" strike="noStrike" kern="1200" cap="none" spc="9" normalizeH="0" baseline="0" noProof="0" dirty="0">
                <a:ln>
                  <a:noFill/>
                </a:ln>
                <a:solidFill>
                  <a:srgbClr val="000000"/>
                </a:solidFill>
                <a:effectLst/>
                <a:uLnTx/>
                <a:uFillTx/>
                <a:latin typeface="Open Sans Bold"/>
                <a:ea typeface="+mn-ea"/>
                <a:cs typeface="+mn-cs"/>
              </a:rPr>
              <a:t>Mood</a:t>
            </a:r>
          </a:p>
        </p:txBody>
      </p:sp>
      <p:sp>
        <p:nvSpPr>
          <p:cNvPr id="14" name="TextBox 11">
            <a:extLst>
              <a:ext uri="{FF2B5EF4-FFF2-40B4-BE49-F238E27FC236}">
                <a16:creationId xmlns:a16="http://schemas.microsoft.com/office/drawing/2014/main" id="{0B645870-2A2A-492A-8957-1792FAB7CECD}"/>
              </a:ext>
            </a:extLst>
          </p:cNvPr>
          <p:cNvSpPr txBox="1"/>
          <p:nvPr/>
        </p:nvSpPr>
        <p:spPr>
          <a:xfrm>
            <a:off x="3552676" y="2750415"/>
            <a:ext cx="1973742" cy="235129"/>
          </a:xfrm>
          <a:prstGeom prst="rect">
            <a:avLst/>
          </a:prstGeom>
        </p:spPr>
        <p:txBody>
          <a:bodyPr wrap="square" lIns="0" tIns="0" rIns="0" bIns="0" rtlCol="0" anchor="t">
            <a:spAutoFit/>
          </a:bodyPr>
          <a:lstStyle/>
          <a:p>
            <a:pPr marL="0" marR="0" lvl="0" indent="0" algn="l" defTabSz="914400" rtl="0" eaLnBrk="1" fontAlgn="auto" latinLnBrk="0" hangingPunct="1">
              <a:lnSpc>
                <a:spcPts val="1857"/>
              </a:lnSpc>
              <a:spcBef>
                <a:spcPts val="0"/>
              </a:spcBef>
              <a:spcAft>
                <a:spcPts val="0"/>
              </a:spcAft>
              <a:buClrTx/>
              <a:buSzTx/>
              <a:buFontTx/>
              <a:buNone/>
              <a:tabLst/>
              <a:defRPr/>
            </a:pPr>
            <a:r>
              <a:rPr kumimoji="0" lang="en-US" sz="1548" b="1" i="0" u="sng" strike="noStrike" kern="1200" cap="none" spc="9" normalizeH="0" baseline="0" noProof="0" dirty="0">
                <a:ln>
                  <a:noFill/>
                </a:ln>
                <a:solidFill>
                  <a:srgbClr val="000000"/>
                </a:solidFill>
                <a:effectLst/>
                <a:uLnTx/>
                <a:uFillTx/>
                <a:latin typeface="Open Sans Bold"/>
                <a:ea typeface="+mn-ea"/>
                <a:cs typeface="+mn-cs"/>
              </a:rPr>
              <a:t>Physical symptoms</a:t>
            </a:r>
          </a:p>
        </p:txBody>
      </p:sp>
      <p:sp>
        <p:nvSpPr>
          <p:cNvPr id="15" name="TextBox 12">
            <a:extLst>
              <a:ext uri="{FF2B5EF4-FFF2-40B4-BE49-F238E27FC236}">
                <a16:creationId xmlns:a16="http://schemas.microsoft.com/office/drawing/2014/main" id="{C806DD94-8F57-D79F-F138-C4CAE528B93C}"/>
              </a:ext>
            </a:extLst>
          </p:cNvPr>
          <p:cNvSpPr txBox="1"/>
          <p:nvPr/>
        </p:nvSpPr>
        <p:spPr>
          <a:xfrm>
            <a:off x="6882492" y="1332996"/>
            <a:ext cx="1126286" cy="478785"/>
          </a:xfrm>
          <a:prstGeom prst="rect">
            <a:avLst/>
          </a:prstGeom>
        </p:spPr>
        <p:txBody>
          <a:bodyPr wrap="square" lIns="0" tIns="0" rIns="0" bIns="0" rtlCol="0" anchor="t">
            <a:spAutoFit/>
          </a:bodyPr>
          <a:lstStyle/>
          <a:p>
            <a:pPr marL="0" marR="0" lvl="0" indent="0" algn="l" defTabSz="914400" rtl="0" eaLnBrk="1" fontAlgn="auto" latinLnBrk="0" hangingPunct="1">
              <a:lnSpc>
                <a:spcPts val="1857"/>
              </a:lnSpc>
              <a:spcBef>
                <a:spcPts val="0"/>
              </a:spcBef>
              <a:spcAft>
                <a:spcPts val="0"/>
              </a:spcAft>
              <a:buClrTx/>
              <a:buSzTx/>
              <a:buFontTx/>
              <a:buNone/>
              <a:tabLst/>
              <a:defRPr/>
            </a:pPr>
            <a:r>
              <a:rPr kumimoji="0" lang="en-US" sz="1548" b="1" i="0" u="sng" strike="noStrike" kern="1200" cap="none" spc="9" normalizeH="0" baseline="0" noProof="0">
                <a:ln>
                  <a:noFill/>
                </a:ln>
                <a:solidFill>
                  <a:srgbClr val="000000"/>
                </a:solidFill>
                <a:effectLst/>
                <a:uLnTx/>
                <a:uFillTx/>
                <a:latin typeface="Open Sans Bold"/>
                <a:ea typeface="+mn-ea"/>
                <a:cs typeface="+mn-cs"/>
              </a:rPr>
              <a:t>Thoughts, memories</a:t>
            </a:r>
          </a:p>
        </p:txBody>
      </p:sp>
      <p:grpSp>
        <p:nvGrpSpPr>
          <p:cNvPr id="16" name="Group 13">
            <a:extLst>
              <a:ext uri="{FF2B5EF4-FFF2-40B4-BE49-F238E27FC236}">
                <a16:creationId xmlns:a16="http://schemas.microsoft.com/office/drawing/2014/main" id="{F8F6FD70-B2BE-5A73-E178-A5AC67B9B159}"/>
              </a:ext>
            </a:extLst>
          </p:cNvPr>
          <p:cNvGrpSpPr/>
          <p:nvPr/>
        </p:nvGrpSpPr>
        <p:grpSpPr>
          <a:xfrm>
            <a:off x="2881042" y="1777137"/>
            <a:ext cx="2772064" cy="2376899"/>
            <a:chOff x="0" y="0"/>
            <a:chExt cx="5504104" cy="5133048"/>
          </a:xfrm>
        </p:grpSpPr>
        <p:sp>
          <p:nvSpPr>
            <p:cNvPr id="17" name="Freeform 14">
              <a:extLst>
                <a:ext uri="{FF2B5EF4-FFF2-40B4-BE49-F238E27FC236}">
                  <a16:creationId xmlns:a16="http://schemas.microsoft.com/office/drawing/2014/main" id="{E7FECC48-96EF-ADB6-AD86-F42EFA65EAFE}"/>
                </a:ext>
              </a:extLst>
            </p:cNvPr>
            <p:cNvSpPr/>
            <p:nvPr/>
          </p:nvSpPr>
          <p:spPr>
            <a:xfrm>
              <a:off x="0" y="0"/>
              <a:ext cx="5504180" cy="5133086"/>
            </a:xfrm>
            <a:custGeom>
              <a:avLst/>
              <a:gdLst/>
              <a:ahLst/>
              <a:cxnLst/>
              <a:rect l="l" t="t" r="r" b="b"/>
              <a:pathLst>
                <a:path w="5504180" h="5133086">
                  <a:moveTo>
                    <a:pt x="0" y="2566543"/>
                  </a:moveTo>
                  <a:cubicBezTo>
                    <a:pt x="0" y="1147826"/>
                    <a:pt x="1233424" y="0"/>
                    <a:pt x="2752090" y="0"/>
                  </a:cubicBezTo>
                  <a:cubicBezTo>
                    <a:pt x="4270756" y="0"/>
                    <a:pt x="5504180" y="1147826"/>
                    <a:pt x="5504180" y="2566543"/>
                  </a:cubicBezTo>
                  <a:lnTo>
                    <a:pt x="5485130" y="2566543"/>
                  </a:lnTo>
                  <a:lnTo>
                    <a:pt x="5504180" y="2566543"/>
                  </a:lnTo>
                  <a:cubicBezTo>
                    <a:pt x="5504180" y="3985260"/>
                    <a:pt x="4270756" y="5133086"/>
                    <a:pt x="2752090" y="5133086"/>
                  </a:cubicBezTo>
                  <a:lnTo>
                    <a:pt x="2752090" y="5114036"/>
                  </a:lnTo>
                  <a:lnTo>
                    <a:pt x="2752090" y="5133086"/>
                  </a:lnTo>
                  <a:cubicBezTo>
                    <a:pt x="1233424" y="5133086"/>
                    <a:pt x="0" y="3985260"/>
                    <a:pt x="0" y="2566543"/>
                  </a:cubicBezTo>
                  <a:lnTo>
                    <a:pt x="19050" y="2566543"/>
                  </a:lnTo>
                  <a:lnTo>
                    <a:pt x="38100" y="2566543"/>
                  </a:lnTo>
                  <a:lnTo>
                    <a:pt x="19050" y="2566543"/>
                  </a:lnTo>
                  <a:lnTo>
                    <a:pt x="0" y="2566543"/>
                  </a:lnTo>
                  <a:moveTo>
                    <a:pt x="38100" y="2566543"/>
                  </a:moveTo>
                  <a:cubicBezTo>
                    <a:pt x="38100" y="2577084"/>
                    <a:pt x="29591" y="2585593"/>
                    <a:pt x="19050" y="2585593"/>
                  </a:cubicBezTo>
                  <a:cubicBezTo>
                    <a:pt x="8509" y="2585593"/>
                    <a:pt x="0" y="2577084"/>
                    <a:pt x="0" y="2566543"/>
                  </a:cubicBezTo>
                  <a:cubicBezTo>
                    <a:pt x="0" y="2556002"/>
                    <a:pt x="8509" y="2547493"/>
                    <a:pt x="19050" y="2547493"/>
                  </a:cubicBezTo>
                  <a:cubicBezTo>
                    <a:pt x="29591" y="2547493"/>
                    <a:pt x="38100" y="2556002"/>
                    <a:pt x="38100" y="2566543"/>
                  </a:cubicBezTo>
                  <a:cubicBezTo>
                    <a:pt x="38100" y="3961638"/>
                    <a:pt x="1251839" y="5094986"/>
                    <a:pt x="2752090" y="5094986"/>
                  </a:cubicBezTo>
                  <a:cubicBezTo>
                    <a:pt x="4252341" y="5094986"/>
                    <a:pt x="5466080" y="3961765"/>
                    <a:pt x="5466080" y="2566543"/>
                  </a:cubicBezTo>
                  <a:cubicBezTo>
                    <a:pt x="5466080" y="1171321"/>
                    <a:pt x="4252214" y="38100"/>
                    <a:pt x="2752090" y="38100"/>
                  </a:cubicBezTo>
                  <a:lnTo>
                    <a:pt x="2752090" y="19050"/>
                  </a:lnTo>
                  <a:lnTo>
                    <a:pt x="2752090" y="38100"/>
                  </a:lnTo>
                  <a:cubicBezTo>
                    <a:pt x="1251839" y="38100"/>
                    <a:pt x="38100" y="1171321"/>
                    <a:pt x="38100" y="2566543"/>
                  </a:cubicBezTo>
                  <a:close/>
                </a:path>
              </a:pathLst>
            </a:custGeom>
            <a:solidFill>
              <a:srgbClr val="782008"/>
            </a:solidFill>
          </p:spPr>
          <p:txBody>
            <a:bodyPr/>
            <a:lstStyle/>
            <a:p>
              <a:endParaRPr lang="en-US"/>
            </a:p>
          </p:txBody>
        </p:sp>
      </p:grpSp>
      <p:sp>
        <p:nvSpPr>
          <p:cNvPr id="18" name="TextBox 15">
            <a:extLst>
              <a:ext uri="{FF2B5EF4-FFF2-40B4-BE49-F238E27FC236}">
                <a16:creationId xmlns:a16="http://schemas.microsoft.com/office/drawing/2014/main" id="{13CCF9B3-32A8-E2C5-F502-60A1611156D6}"/>
              </a:ext>
            </a:extLst>
          </p:cNvPr>
          <p:cNvSpPr txBox="1"/>
          <p:nvPr/>
        </p:nvSpPr>
        <p:spPr>
          <a:xfrm>
            <a:off x="6704412" y="4473549"/>
            <a:ext cx="1943051" cy="478785"/>
          </a:xfrm>
          <a:prstGeom prst="rect">
            <a:avLst/>
          </a:prstGeom>
        </p:spPr>
        <p:txBody>
          <a:bodyPr wrap="square" lIns="0" tIns="0" rIns="0" bIns="0" rtlCol="0" anchor="t">
            <a:spAutoFit/>
          </a:bodyPr>
          <a:lstStyle/>
          <a:p>
            <a:pPr marL="0" marR="0" lvl="0" indent="0" algn="l" defTabSz="914400" rtl="0" eaLnBrk="1" fontAlgn="auto" latinLnBrk="0" hangingPunct="1">
              <a:lnSpc>
                <a:spcPts val="1857"/>
              </a:lnSpc>
              <a:spcBef>
                <a:spcPts val="0"/>
              </a:spcBef>
              <a:spcAft>
                <a:spcPts val="0"/>
              </a:spcAft>
              <a:buClrTx/>
              <a:buSzTx/>
              <a:buFontTx/>
              <a:buNone/>
              <a:tabLst/>
              <a:defRPr/>
            </a:pPr>
            <a:r>
              <a:rPr kumimoji="0" lang="en-US" sz="1548" b="1" i="0" u="sng" strike="noStrike" kern="1200" cap="none" spc="9" normalizeH="0" baseline="0" noProof="0" dirty="0">
                <a:ln>
                  <a:noFill/>
                </a:ln>
                <a:solidFill>
                  <a:srgbClr val="000000"/>
                </a:solidFill>
                <a:effectLst/>
                <a:uLnTx/>
                <a:uFillTx/>
                <a:latin typeface="Open Sans Bold"/>
                <a:ea typeface="+mn-ea"/>
                <a:cs typeface="+mn-cs"/>
              </a:rPr>
              <a:t>Health-related  behaviors</a:t>
            </a:r>
          </a:p>
        </p:txBody>
      </p:sp>
      <p:sp>
        <p:nvSpPr>
          <p:cNvPr id="19" name="AutoShape 16">
            <a:extLst>
              <a:ext uri="{FF2B5EF4-FFF2-40B4-BE49-F238E27FC236}">
                <a16:creationId xmlns:a16="http://schemas.microsoft.com/office/drawing/2014/main" id="{CF6DAD65-64FA-14CD-A8B1-6403A888B97D}"/>
              </a:ext>
            </a:extLst>
          </p:cNvPr>
          <p:cNvSpPr/>
          <p:nvPr/>
        </p:nvSpPr>
        <p:spPr>
          <a:xfrm rot="-1881573">
            <a:off x="5524891" y="2329987"/>
            <a:ext cx="539099" cy="0"/>
          </a:xfrm>
          <a:prstGeom prst="line">
            <a:avLst/>
          </a:prstGeom>
          <a:ln w="9525" cap="rnd">
            <a:solidFill>
              <a:srgbClr val="A5300F"/>
            </a:solidFill>
            <a:prstDash val="solid"/>
            <a:headEnd type="none" w="sm" len="sm"/>
            <a:tailEnd type="none" w="sm" len="sm"/>
          </a:ln>
        </p:spPr>
        <p:txBody>
          <a:bodyPr/>
          <a:lstStyle/>
          <a:p>
            <a:endParaRPr lang="en-US" b="1"/>
          </a:p>
        </p:txBody>
      </p:sp>
      <p:sp>
        <p:nvSpPr>
          <p:cNvPr id="20" name="AutoShape 17">
            <a:extLst>
              <a:ext uri="{FF2B5EF4-FFF2-40B4-BE49-F238E27FC236}">
                <a16:creationId xmlns:a16="http://schemas.microsoft.com/office/drawing/2014/main" id="{002D47D2-514E-F39A-9BC6-BBFB1A76FFC9}"/>
              </a:ext>
            </a:extLst>
          </p:cNvPr>
          <p:cNvSpPr/>
          <p:nvPr/>
        </p:nvSpPr>
        <p:spPr>
          <a:xfrm rot="2032072" flipV="1">
            <a:off x="5166716" y="4056328"/>
            <a:ext cx="930367" cy="23186"/>
          </a:xfrm>
          <a:prstGeom prst="line">
            <a:avLst/>
          </a:prstGeom>
          <a:ln w="9525" cap="rnd">
            <a:solidFill>
              <a:srgbClr val="A5300F"/>
            </a:solidFill>
            <a:prstDash val="solid"/>
            <a:headEnd type="none" w="sm" len="sm"/>
            <a:tailEnd type="none" w="sm" len="sm"/>
          </a:ln>
        </p:spPr>
        <p:txBody>
          <a:bodyPr/>
          <a:lstStyle/>
          <a:p>
            <a:endParaRPr lang="en-US" b="1"/>
          </a:p>
        </p:txBody>
      </p:sp>
      <p:sp>
        <p:nvSpPr>
          <p:cNvPr id="21" name="AutoShape 18">
            <a:extLst>
              <a:ext uri="{FF2B5EF4-FFF2-40B4-BE49-F238E27FC236}">
                <a16:creationId xmlns:a16="http://schemas.microsoft.com/office/drawing/2014/main" id="{D17EF489-4D6A-0238-1F57-8878305D0BB8}"/>
              </a:ext>
            </a:extLst>
          </p:cNvPr>
          <p:cNvSpPr/>
          <p:nvPr/>
        </p:nvSpPr>
        <p:spPr>
          <a:xfrm flipH="1">
            <a:off x="7267073" y="2929185"/>
            <a:ext cx="1" cy="761236"/>
          </a:xfrm>
          <a:prstGeom prst="line">
            <a:avLst/>
          </a:prstGeom>
          <a:ln w="9525" cap="rnd">
            <a:solidFill>
              <a:srgbClr val="A5300F"/>
            </a:solidFill>
            <a:prstDash val="solid"/>
            <a:headEnd type="none" w="sm" len="sm"/>
            <a:tailEnd type="none" w="sm" len="sm"/>
          </a:ln>
        </p:spPr>
        <p:txBody>
          <a:bodyPr/>
          <a:lstStyle/>
          <a:p>
            <a:endParaRPr lang="en-US" b="1"/>
          </a:p>
        </p:txBody>
      </p:sp>
      <p:sp>
        <p:nvSpPr>
          <p:cNvPr id="22" name="AutoShape 19">
            <a:extLst>
              <a:ext uri="{FF2B5EF4-FFF2-40B4-BE49-F238E27FC236}">
                <a16:creationId xmlns:a16="http://schemas.microsoft.com/office/drawing/2014/main" id="{8B8BB99D-2D94-6248-8874-FEA7BACA957A}"/>
              </a:ext>
            </a:extLst>
          </p:cNvPr>
          <p:cNvSpPr/>
          <p:nvPr/>
        </p:nvSpPr>
        <p:spPr>
          <a:xfrm rot="-77697">
            <a:off x="5614875" y="3159289"/>
            <a:ext cx="3351388" cy="110093"/>
          </a:xfrm>
          <a:prstGeom prst="line">
            <a:avLst/>
          </a:prstGeom>
          <a:ln w="9525" cap="rnd">
            <a:solidFill>
              <a:srgbClr val="A5300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AutoShape 20">
            <a:extLst>
              <a:ext uri="{FF2B5EF4-FFF2-40B4-BE49-F238E27FC236}">
                <a16:creationId xmlns:a16="http://schemas.microsoft.com/office/drawing/2014/main" id="{B35E45DA-23B0-499F-4666-041242A93A5B}"/>
              </a:ext>
            </a:extLst>
          </p:cNvPr>
          <p:cNvSpPr/>
          <p:nvPr/>
        </p:nvSpPr>
        <p:spPr>
          <a:xfrm rot="1503738">
            <a:off x="8515730" y="2294519"/>
            <a:ext cx="662296" cy="0"/>
          </a:xfrm>
          <a:prstGeom prst="line">
            <a:avLst/>
          </a:prstGeom>
          <a:ln w="9525" cap="rnd">
            <a:solidFill>
              <a:srgbClr val="A5300F"/>
            </a:solidFill>
            <a:prstDash val="solid"/>
            <a:headEnd type="none" w="sm" len="sm"/>
            <a:tailEnd type="none" w="sm" len="sm"/>
          </a:ln>
        </p:spPr>
        <p:txBody>
          <a:bodyPr/>
          <a:lstStyle/>
          <a:p>
            <a:endParaRPr lang="en-US" b="1"/>
          </a:p>
        </p:txBody>
      </p:sp>
      <p:sp>
        <p:nvSpPr>
          <p:cNvPr id="24" name="AutoShape 21">
            <a:extLst>
              <a:ext uri="{FF2B5EF4-FFF2-40B4-BE49-F238E27FC236}">
                <a16:creationId xmlns:a16="http://schemas.microsoft.com/office/drawing/2014/main" id="{B4CDC025-F624-AA2F-AFEA-47D6FC33C72B}"/>
              </a:ext>
            </a:extLst>
          </p:cNvPr>
          <p:cNvSpPr/>
          <p:nvPr/>
        </p:nvSpPr>
        <p:spPr>
          <a:xfrm rot="-2067502">
            <a:off x="8433464" y="4056094"/>
            <a:ext cx="921762" cy="733"/>
          </a:xfrm>
          <a:prstGeom prst="line">
            <a:avLst/>
          </a:prstGeom>
          <a:ln w="9525" cap="rnd">
            <a:solidFill>
              <a:srgbClr val="A5300F"/>
            </a:solidFill>
            <a:prstDash val="solid"/>
            <a:headEnd type="none" w="sm" len="sm"/>
            <a:tailEnd type="none" w="sm" len="sm"/>
          </a:ln>
        </p:spPr>
        <p:txBody>
          <a:bodyPr/>
          <a:lstStyle/>
          <a:p>
            <a:endParaRPr lang="en-US" b="1"/>
          </a:p>
        </p:txBody>
      </p:sp>
      <p:grpSp>
        <p:nvGrpSpPr>
          <p:cNvPr id="25" name="Group 22">
            <a:extLst>
              <a:ext uri="{FF2B5EF4-FFF2-40B4-BE49-F238E27FC236}">
                <a16:creationId xmlns:a16="http://schemas.microsoft.com/office/drawing/2014/main" id="{19BC73E4-FFB9-8B2F-3A44-8A7B14B2497F}"/>
              </a:ext>
            </a:extLst>
          </p:cNvPr>
          <p:cNvGrpSpPr/>
          <p:nvPr/>
        </p:nvGrpSpPr>
        <p:grpSpPr>
          <a:xfrm>
            <a:off x="2713996" y="91937"/>
            <a:ext cx="9065658" cy="6111000"/>
            <a:chOff x="0" y="0"/>
            <a:chExt cx="18000424" cy="13197050"/>
          </a:xfrm>
        </p:grpSpPr>
        <p:sp>
          <p:nvSpPr>
            <p:cNvPr id="26" name="Freeform 23">
              <a:extLst>
                <a:ext uri="{FF2B5EF4-FFF2-40B4-BE49-F238E27FC236}">
                  <a16:creationId xmlns:a16="http://schemas.microsoft.com/office/drawing/2014/main" id="{EFCE1CFE-AE38-B5CF-1E04-AF7C3800B79D}"/>
                </a:ext>
              </a:extLst>
            </p:cNvPr>
            <p:cNvSpPr/>
            <p:nvPr/>
          </p:nvSpPr>
          <p:spPr>
            <a:xfrm>
              <a:off x="0" y="0"/>
              <a:ext cx="18000472" cy="13197078"/>
            </a:xfrm>
            <a:custGeom>
              <a:avLst/>
              <a:gdLst/>
              <a:ahLst/>
              <a:cxnLst/>
              <a:rect l="l" t="t" r="r" b="b"/>
              <a:pathLst>
                <a:path w="18000472" h="13197078">
                  <a:moveTo>
                    <a:pt x="0" y="6598539"/>
                  </a:moveTo>
                  <a:cubicBezTo>
                    <a:pt x="0" y="2949194"/>
                    <a:pt x="4035425" y="0"/>
                    <a:pt x="9000236" y="0"/>
                  </a:cubicBezTo>
                  <a:cubicBezTo>
                    <a:pt x="13965047" y="0"/>
                    <a:pt x="18000472" y="2949194"/>
                    <a:pt x="18000472" y="6598539"/>
                  </a:cubicBezTo>
                  <a:lnTo>
                    <a:pt x="17981422" y="6598539"/>
                  </a:lnTo>
                  <a:lnTo>
                    <a:pt x="18000472" y="6598539"/>
                  </a:lnTo>
                  <a:cubicBezTo>
                    <a:pt x="18000472" y="10247885"/>
                    <a:pt x="13965047" y="13197078"/>
                    <a:pt x="9000236" y="13197078"/>
                  </a:cubicBezTo>
                  <a:lnTo>
                    <a:pt x="9000236" y="13178028"/>
                  </a:lnTo>
                  <a:lnTo>
                    <a:pt x="9000236" y="13197078"/>
                  </a:lnTo>
                  <a:cubicBezTo>
                    <a:pt x="4035425" y="13197078"/>
                    <a:pt x="0" y="10247884"/>
                    <a:pt x="0" y="6598539"/>
                  </a:cubicBezTo>
                  <a:lnTo>
                    <a:pt x="19050" y="6598539"/>
                  </a:lnTo>
                  <a:lnTo>
                    <a:pt x="38100" y="6598539"/>
                  </a:lnTo>
                  <a:lnTo>
                    <a:pt x="19050" y="6598539"/>
                  </a:lnTo>
                  <a:lnTo>
                    <a:pt x="0" y="6598539"/>
                  </a:lnTo>
                  <a:moveTo>
                    <a:pt x="38100" y="6598539"/>
                  </a:moveTo>
                  <a:cubicBezTo>
                    <a:pt x="38100" y="6609080"/>
                    <a:pt x="29591" y="6617589"/>
                    <a:pt x="19050" y="6617589"/>
                  </a:cubicBezTo>
                  <a:cubicBezTo>
                    <a:pt x="8509" y="6617589"/>
                    <a:pt x="0" y="6609080"/>
                    <a:pt x="0" y="6598539"/>
                  </a:cubicBezTo>
                  <a:cubicBezTo>
                    <a:pt x="0" y="6587998"/>
                    <a:pt x="8509" y="6579489"/>
                    <a:pt x="19050" y="6579489"/>
                  </a:cubicBezTo>
                  <a:cubicBezTo>
                    <a:pt x="29591" y="6579489"/>
                    <a:pt x="38100" y="6587998"/>
                    <a:pt x="38100" y="6598539"/>
                  </a:cubicBezTo>
                  <a:cubicBezTo>
                    <a:pt x="38100" y="10216642"/>
                    <a:pt x="4044696" y="13158978"/>
                    <a:pt x="9000236" y="13158978"/>
                  </a:cubicBezTo>
                  <a:cubicBezTo>
                    <a:pt x="13955776" y="13158978"/>
                    <a:pt x="17962372" y="10216769"/>
                    <a:pt x="17962372" y="6598539"/>
                  </a:cubicBezTo>
                  <a:cubicBezTo>
                    <a:pt x="17962372" y="2980309"/>
                    <a:pt x="13955776" y="38100"/>
                    <a:pt x="9000236" y="38100"/>
                  </a:cubicBezTo>
                  <a:lnTo>
                    <a:pt x="9000236" y="19050"/>
                  </a:lnTo>
                  <a:lnTo>
                    <a:pt x="9000236" y="38100"/>
                  </a:lnTo>
                  <a:cubicBezTo>
                    <a:pt x="4044696" y="38100"/>
                    <a:pt x="38100" y="2980309"/>
                    <a:pt x="38100" y="6598539"/>
                  </a:cubicBezTo>
                  <a:close/>
                </a:path>
              </a:pathLst>
            </a:custGeom>
            <a:solidFill>
              <a:srgbClr val="782008"/>
            </a:solidFill>
          </p:spPr>
          <p:txBody>
            <a:bodyPr/>
            <a:lstStyle/>
            <a:p>
              <a:endParaRPr lang="en-US"/>
            </a:p>
          </p:txBody>
        </p:sp>
      </p:grpSp>
      <p:sp>
        <p:nvSpPr>
          <p:cNvPr id="27" name="TextBox 24">
            <a:extLst>
              <a:ext uri="{FF2B5EF4-FFF2-40B4-BE49-F238E27FC236}">
                <a16:creationId xmlns:a16="http://schemas.microsoft.com/office/drawing/2014/main" id="{6A64C097-0F06-7904-8F33-E5667CDC28D8}"/>
              </a:ext>
            </a:extLst>
          </p:cNvPr>
          <p:cNvSpPr txBox="1"/>
          <p:nvPr/>
        </p:nvSpPr>
        <p:spPr>
          <a:xfrm>
            <a:off x="5186328" y="243100"/>
            <a:ext cx="4228350" cy="235129"/>
          </a:xfrm>
          <a:prstGeom prst="rect">
            <a:avLst/>
          </a:prstGeom>
        </p:spPr>
        <p:txBody>
          <a:bodyPr wrap="square" lIns="0" tIns="0" rIns="0" bIns="0" rtlCol="0" anchor="t">
            <a:spAutoFit/>
          </a:bodyPr>
          <a:lstStyle/>
          <a:p>
            <a:pPr marL="0" marR="0" lvl="0" indent="0" algn="ctr" defTabSz="914400" rtl="0" eaLnBrk="1" fontAlgn="auto" latinLnBrk="0" hangingPunct="1">
              <a:lnSpc>
                <a:spcPts val="1857"/>
              </a:lnSpc>
              <a:spcBef>
                <a:spcPts val="0"/>
              </a:spcBef>
              <a:spcAft>
                <a:spcPts val="0"/>
              </a:spcAft>
              <a:buClrTx/>
              <a:buSzTx/>
              <a:buFontTx/>
              <a:buNone/>
              <a:tabLst/>
              <a:defRPr/>
            </a:pPr>
            <a:r>
              <a:rPr kumimoji="0" lang="en-US" sz="1548" b="1" i="0" u="sng" strike="noStrike" kern="1200" cap="none" spc="9" normalizeH="0" baseline="0" noProof="0" dirty="0">
                <a:ln>
                  <a:noFill/>
                </a:ln>
                <a:solidFill>
                  <a:srgbClr val="000000"/>
                </a:solidFill>
                <a:effectLst/>
                <a:uLnTx/>
                <a:uFillTx/>
                <a:latin typeface="Open Sans Bold"/>
                <a:ea typeface="+mn-ea"/>
                <a:cs typeface="+mn-cs"/>
              </a:rPr>
              <a:t>Environment, Life experiences</a:t>
            </a:r>
          </a:p>
        </p:txBody>
      </p:sp>
      <p:sp>
        <p:nvSpPr>
          <p:cNvPr id="28" name="TextBox 25">
            <a:extLst>
              <a:ext uri="{FF2B5EF4-FFF2-40B4-BE49-F238E27FC236}">
                <a16:creationId xmlns:a16="http://schemas.microsoft.com/office/drawing/2014/main" id="{5E92E1FF-6336-4FEB-C49D-73DC66CB283F}"/>
              </a:ext>
            </a:extLst>
          </p:cNvPr>
          <p:cNvSpPr txBox="1"/>
          <p:nvPr/>
        </p:nvSpPr>
        <p:spPr>
          <a:xfrm>
            <a:off x="444911" y="934111"/>
            <a:ext cx="2200716" cy="3897798"/>
          </a:xfrm>
          <a:prstGeom prst="rect">
            <a:avLst/>
          </a:prstGeom>
        </p:spPr>
        <p:txBody>
          <a:bodyPr lIns="0" tIns="0" rIns="0" bIns="0" rtlCol="0" anchor="t">
            <a:spAutoFit/>
          </a:bodyPr>
          <a:lstStyle/>
          <a:p>
            <a:pPr marL="0" marR="0" lvl="0" indent="0" algn="l" defTabSz="914400" rtl="0" eaLnBrk="1" fontAlgn="auto" latinLnBrk="0" hangingPunct="1">
              <a:lnSpc>
                <a:spcPts val="3360"/>
              </a:lnSpc>
              <a:spcBef>
                <a:spcPts val="0"/>
              </a:spcBef>
              <a:spcAft>
                <a:spcPts val="0"/>
              </a:spcAft>
              <a:buClrTx/>
              <a:buSzTx/>
              <a:buFontTx/>
              <a:buNone/>
              <a:tabLst/>
              <a:defRPr/>
            </a:pPr>
            <a:r>
              <a:rPr kumimoji="0" lang="en-US" sz="2800" b="0" i="0" u="sng" strike="noStrike" kern="1200" cap="none" spc="-111" normalizeH="0" baseline="0" noProof="0" dirty="0">
                <a:ln>
                  <a:noFill/>
                </a:ln>
                <a:solidFill>
                  <a:srgbClr val="A5300F"/>
                </a:solidFill>
                <a:effectLst/>
                <a:uLnTx/>
                <a:uFillTx/>
                <a:latin typeface="Open Sans Bold"/>
                <a:ea typeface="+mn-ea"/>
                <a:cs typeface="+mn-cs"/>
              </a:rPr>
              <a:t>PAUSE.</a:t>
            </a:r>
          </a:p>
          <a:p>
            <a:pPr marL="0" marR="0" lvl="0" indent="0" algn="l" defTabSz="914400" rtl="0" eaLnBrk="1" fontAlgn="auto" latinLnBrk="0" hangingPunct="1">
              <a:lnSpc>
                <a:spcPts val="2880"/>
              </a:lnSpc>
              <a:spcBef>
                <a:spcPts val="0"/>
              </a:spcBef>
              <a:spcAft>
                <a:spcPts val="0"/>
              </a:spcAft>
              <a:buClrTx/>
              <a:buSzTx/>
              <a:buFontTx/>
              <a:buNone/>
              <a:tabLst/>
              <a:defRPr/>
            </a:pPr>
            <a:endParaRPr kumimoji="0" lang="en-US" sz="2800" b="0" i="0" u="sng" strike="noStrike" kern="1200" cap="none" spc="-111" normalizeH="0" baseline="0" noProof="0" dirty="0">
              <a:ln>
                <a:noFill/>
              </a:ln>
              <a:solidFill>
                <a:srgbClr val="A5300F"/>
              </a:solidFill>
              <a:effectLst/>
              <a:uLnTx/>
              <a:uFillTx/>
              <a:latin typeface="Open Sans Bold"/>
              <a:ea typeface="+mn-ea"/>
              <a:cs typeface="+mn-cs"/>
            </a:endParaRPr>
          </a:p>
          <a:p>
            <a:pPr marL="0" marR="0" lvl="0" indent="0" algn="l" defTabSz="914400" rtl="0" eaLnBrk="1" fontAlgn="auto" latinLnBrk="0" hangingPunct="1">
              <a:lnSpc>
                <a:spcPts val="3360"/>
              </a:lnSpc>
              <a:spcBef>
                <a:spcPts val="0"/>
              </a:spcBef>
              <a:spcAft>
                <a:spcPts val="0"/>
              </a:spcAft>
              <a:buClrTx/>
              <a:buSzTx/>
              <a:buFontTx/>
              <a:buNone/>
              <a:tabLst/>
              <a:defRPr/>
            </a:pPr>
            <a:r>
              <a:rPr kumimoji="0" lang="en-US" sz="2800" b="0" i="0" u="sng" strike="noStrike" kern="1200" cap="none" spc="-111" normalizeH="0" baseline="0" noProof="0" dirty="0">
                <a:ln>
                  <a:noFill/>
                </a:ln>
                <a:solidFill>
                  <a:srgbClr val="A5300F"/>
                </a:solidFill>
                <a:effectLst/>
                <a:uLnTx/>
                <a:uFillTx/>
                <a:latin typeface="Open Sans Bold"/>
                <a:ea typeface="+mn-ea"/>
                <a:cs typeface="+mn-cs"/>
              </a:rPr>
              <a:t>NOTICE.</a:t>
            </a:r>
          </a:p>
          <a:p>
            <a:pPr marL="0" marR="0" lvl="0" indent="0" algn="l" defTabSz="914400" rtl="0" eaLnBrk="1" fontAlgn="auto" latinLnBrk="0" hangingPunct="1">
              <a:lnSpc>
                <a:spcPts val="2880"/>
              </a:lnSpc>
              <a:spcBef>
                <a:spcPts val="0"/>
              </a:spcBef>
              <a:spcAft>
                <a:spcPts val="0"/>
              </a:spcAft>
              <a:buClrTx/>
              <a:buSzTx/>
              <a:buFontTx/>
              <a:buNone/>
              <a:tabLst/>
              <a:defRPr/>
            </a:pPr>
            <a:r>
              <a:rPr kumimoji="0" lang="en-US" sz="2400" b="0" i="0" u="none" strike="noStrike" kern="1200" cap="none" spc="-95" normalizeH="0" baseline="0" noProof="0" dirty="0">
                <a:ln>
                  <a:noFill/>
                </a:ln>
                <a:solidFill>
                  <a:srgbClr val="000000"/>
                </a:solidFill>
                <a:effectLst/>
                <a:uLnTx/>
                <a:uFillTx/>
                <a:latin typeface="Open Sans"/>
                <a:ea typeface="+mn-ea"/>
                <a:cs typeface="+mn-cs"/>
              </a:rPr>
              <a:t>Hot thoughts?</a:t>
            </a:r>
          </a:p>
          <a:p>
            <a:pPr marL="0" marR="0" lvl="0" indent="0" algn="l" defTabSz="914400" rtl="0" eaLnBrk="1" fontAlgn="auto" latinLnBrk="0" hangingPunct="1">
              <a:lnSpc>
                <a:spcPts val="2880"/>
              </a:lnSpc>
              <a:spcBef>
                <a:spcPts val="0"/>
              </a:spcBef>
              <a:spcAft>
                <a:spcPts val="0"/>
              </a:spcAft>
              <a:buClrTx/>
              <a:buSzTx/>
              <a:buFontTx/>
              <a:buNone/>
              <a:tabLst/>
              <a:defRPr/>
            </a:pPr>
            <a:endParaRPr kumimoji="0" lang="en-US" sz="2400" b="0" i="0" u="none" strike="noStrike" kern="1200" cap="none" spc="-95" normalizeH="0" baseline="0" noProof="0" dirty="0">
              <a:ln>
                <a:noFill/>
              </a:ln>
              <a:solidFill>
                <a:srgbClr val="000000"/>
              </a:solidFill>
              <a:effectLst/>
              <a:uLnTx/>
              <a:uFillTx/>
              <a:latin typeface="Open Sans"/>
              <a:ea typeface="+mn-ea"/>
              <a:cs typeface="+mn-cs"/>
            </a:endParaRPr>
          </a:p>
          <a:p>
            <a:pPr marL="0" marR="0" lvl="0" indent="0" algn="l" defTabSz="914400" rtl="0" eaLnBrk="1" fontAlgn="auto" latinLnBrk="0" hangingPunct="1">
              <a:lnSpc>
                <a:spcPts val="2880"/>
              </a:lnSpc>
              <a:spcBef>
                <a:spcPts val="0"/>
              </a:spcBef>
              <a:spcAft>
                <a:spcPts val="0"/>
              </a:spcAft>
              <a:buClrTx/>
              <a:buSzTx/>
              <a:buFontTx/>
              <a:buNone/>
              <a:tabLst/>
              <a:defRPr/>
            </a:pPr>
            <a:endParaRPr kumimoji="0" lang="en-US" sz="2400" b="0" i="0" u="none" strike="noStrike" kern="1200" cap="none" spc="-95" normalizeH="0" baseline="0" noProof="0" dirty="0">
              <a:ln>
                <a:noFill/>
              </a:ln>
              <a:solidFill>
                <a:srgbClr val="000000"/>
              </a:solidFill>
              <a:effectLst/>
              <a:uLnTx/>
              <a:uFillTx/>
              <a:latin typeface="Open Sans"/>
              <a:ea typeface="+mn-ea"/>
              <a:cs typeface="+mn-cs"/>
            </a:endParaRPr>
          </a:p>
          <a:p>
            <a:pPr marL="0" marR="0" lvl="0" indent="0" algn="l" defTabSz="914400" rtl="0" eaLnBrk="1" fontAlgn="auto" latinLnBrk="0" hangingPunct="1">
              <a:lnSpc>
                <a:spcPts val="3360"/>
              </a:lnSpc>
              <a:spcBef>
                <a:spcPts val="0"/>
              </a:spcBef>
              <a:spcAft>
                <a:spcPts val="0"/>
              </a:spcAft>
              <a:buClrTx/>
              <a:buSzTx/>
              <a:buFontTx/>
              <a:buNone/>
              <a:tabLst/>
              <a:defRPr/>
            </a:pPr>
            <a:r>
              <a:rPr kumimoji="0" lang="en-US" sz="2800" b="0" i="0" u="sng" strike="noStrike" kern="1200" cap="none" spc="-111" normalizeH="0" baseline="0" noProof="0" dirty="0">
                <a:ln>
                  <a:noFill/>
                </a:ln>
                <a:solidFill>
                  <a:srgbClr val="A5300F"/>
                </a:solidFill>
                <a:effectLst/>
                <a:uLnTx/>
                <a:uFillTx/>
                <a:latin typeface="Open Sans Bold"/>
                <a:ea typeface="+mn-ea"/>
                <a:cs typeface="+mn-cs"/>
              </a:rPr>
              <a:t>CHOOSE.</a:t>
            </a:r>
          </a:p>
          <a:p>
            <a:pPr marL="0" marR="0" lvl="0" indent="0" algn="l" defTabSz="914400" rtl="0" eaLnBrk="1" fontAlgn="auto" latinLnBrk="0" hangingPunct="1">
              <a:lnSpc>
                <a:spcPts val="2880"/>
              </a:lnSpc>
              <a:spcBef>
                <a:spcPts val="0"/>
              </a:spcBef>
              <a:spcAft>
                <a:spcPts val="0"/>
              </a:spcAft>
              <a:buClrTx/>
              <a:buSzTx/>
              <a:buFontTx/>
              <a:buNone/>
              <a:tabLst/>
              <a:defRPr/>
            </a:pPr>
            <a:r>
              <a:rPr kumimoji="0" lang="en-US" sz="2400" b="0" i="0" u="none" strike="noStrike" kern="1200" cap="none" spc="-95" normalizeH="0" baseline="0" noProof="0" dirty="0">
                <a:ln>
                  <a:noFill/>
                </a:ln>
                <a:solidFill>
                  <a:srgbClr val="000000"/>
                </a:solidFill>
                <a:effectLst/>
                <a:uLnTx/>
                <a:uFillTx/>
                <a:latin typeface="Open Sans"/>
                <a:ea typeface="+mn-ea"/>
                <a:cs typeface="+mn-cs"/>
              </a:rPr>
              <a:t>Alternative thoughts based on </a:t>
            </a:r>
            <a:r>
              <a:rPr kumimoji="0" lang="en-US" sz="2400" b="0" i="0" u="sng" strike="noStrike" kern="1200" cap="none" spc="-95" normalizeH="0" baseline="0" noProof="0" dirty="0">
                <a:ln>
                  <a:noFill/>
                </a:ln>
                <a:solidFill>
                  <a:srgbClr val="000000"/>
                </a:solidFill>
                <a:effectLst/>
                <a:uLnTx/>
                <a:uFillTx/>
                <a:latin typeface="Open Sans"/>
                <a:ea typeface="+mn-ea"/>
                <a:cs typeface="+mn-cs"/>
              </a:rPr>
              <a:t>evidence</a:t>
            </a:r>
          </a:p>
        </p:txBody>
      </p:sp>
    </p:spTree>
    <p:extLst>
      <p:ext uri="{BB962C8B-B14F-4D97-AF65-F5344CB8AC3E}">
        <p14:creationId xmlns:p14="http://schemas.microsoft.com/office/powerpoint/2010/main" val="406704591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067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54914-A4EF-FC8C-C316-119092F82726}"/>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E4DDE662-C6A3-62E2-A0E4-5306E3910A1C}"/>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844E635C-C92A-14BA-193A-1943430D2CB5}"/>
              </a:ext>
            </a:extLst>
          </p:cNvPr>
          <p:cNvSpPr>
            <a:spLocks noGrp="1"/>
          </p:cNvSpPr>
          <p:nvPr>
            <p:ph type="sldNum" sz="quarter" idx="13"/>
          </p:nvPr>
        </p:nvSpPr>
        <p:spPr/>
        <p:txBody>
          <a:bodyPr/>
          <a:lstStyle/>
          <a:p>
            <a:fld id="{7BCC8D0D-EAEC-449D-9161-023DFF90F2E2}" type="slidenum">
              <a:rPr lang="en-US" smtClean="0"/>
              <a:pPr/>
              <a:t>4</a:t>
            </a:fld>
            <a:endParaRPr lang="en-US" dirty="0"/>
          </a:p>
        </p:txBody>
      </p:sp>
      <p:sp>
        <p:nvSpPr>
          <p:cNvPr id="46" name="TextBox 31">
            <a:extLst>
              <a:ext uri="{FF2B5EF4-FFF2-40B4-BE49-F238E27FC236}">
                <a16:creationId xmlns:a16="http://schemas.microsoft.com/office/drawing/2014/main" id="{24DE2AC5-9453-61A8-A400-7F1F98B01D25}"/>
              </a:ext>
            </a:extLst>
          </p:cNvPr>
          <p:cNvSpPr txBox="1"/>
          <p:nvPr/>
        </p:nvSpPr>
        <p:spPr>
          <a:xfrm>
            <a:off x="1683955" y="61301"/>
            <a:ext cx="8944668" cy="553870"/>
          </a:xfrm>
          <a:prstGeom prst="rect">
            <a:avLst/>
          </a:prstGeom>
        </p:spPr>
        <p:txBody>
          <a:bodyPr wrap="square" lIns="0" tIns="0" rIns="0" bIns="0" rtlCol="0" anchor="t">
            <a:spAutoFit/>
          </a:bodyPr>
          <a:lstStyle/>
          <a:p>
            <a:pPr algn="ctr"/>
            <a:r>
              <a:rPr lang="en-US" sz="3599" b="1" spc="-107" dirty="0">
                <a:latin typeface="Calibri" panose="020F0502020204030204" pitchFamily="34" charset="0"/>
                <a:cs typeface="Calibri" panose="020F0502020204030204" pitchFamily="34" charset="0"/>
              </a:rPr>
              <a:t>Cirrhosis may regress with removal of liver injury</a:t>
            </a:r>
            <a:endParaRPr lang="en-US" sz="3599" dirty="0">
              <a:latin typeface="Calibri" panose="020F0502020204030204" pitchFamily="34" charset="0"/>
              <a:cs typeface="Calibri" panose="020F0502020204030204" pitchFamily="34" charset="0"/>
            </a:endParaRPr>
          </a:p>
        </p:txBody>
      </p:sp>
      <p:sp>
        <p:nvSpPr>
          <p:cNvPr id="47" name="AutoShape 4">
            <a:extLst>
              <a:ext uri="{FF2B5EF4-FFF2-40B4-BE49-F238E27FC236}">
                <a16:creationId xmlns:a16="http://schemas.microsoft.com/office/drawing/2014/main" id="{0929BE0B-363C-8AF2-F264-97E5E3F4916C}"/>
              </a:ext>
            </a:extLst>
          </p:cNvPr>
          <p:cNvSpPr/>
          <p:nvPr/>
        </p:nvSpPr>
        <p:spPr>
          <a:xfrm rot="23839" flipV="1">
            <a:off x="1958023" y="521431"/>
            <a:ext cx="8266751" cy="70804"/>
          </a:xfrm>
          <a:prstGeom prst="line">
            <a:avLst/>
          </a:prstGeom>
          <a:ln w="47625" cap="rnd">
            <a:solidFill>
              <a:srgbClr val="A5300F"/>
            </a:solidFill>
            <a:prstDash val="solid"/>
            <a:headEnd type="none" w="sm" len="sm"/>
            <a:tailEnd type="none" w="sm" len="sm"/>
          </a:ln>
        </p:spPr>
        <p:txBody>
          <a:bodyPr/>
          <a:lstStyle/>
          <a:p>
            <a:endParaRPr lang="en-US" sz="3599">
              <a:latin typeface="Calibri" panose="020F0502020204030204" pitchFamily="34" charset="0"/>
              <a:cs typeface="Calibri" panose="020F0502020204030204" pitchFamily="34" charset="0"/>
            </a:endParaRPr>
          </a:p>
        </p:txBody>
      </p:sp>
      <p:sp>
        <p:nvSpPr>
          <p:cNvPr id="48" name="Freeform 2">
            <a:extLst>
              <a:ext uri="{FF2B5EF4-FFF2-40B4-BE49-F238E27FC236}">
                <a16:creationId xmlns:a16="http://schemas.microsoft.com/office/drawing/2014/main" id="{57EEA2CA-147E-0F5B-F318-15E2B5D8B893}"/>
              </a:ext>
            </a:extLst>
          </p:cNvPr>
          <p:cNvSpPr/>
          <p:nvPr/>
        </p:nvSpPr>
        <p:spPr>
          <a:xfrm>
            <a:off x="78038" y="1134047"/>
            <a:ext cx="11679254" cy="5020607"/>
          </a:xfrm>
          <a:custGeom>
            <a:avLst/>
            <a:gdLst/>
            <a:ahLst/>
            <a:cxnLst/>
            <a:rect l="l" t="t" r="r" b="b"/>
            <a:pathLst>
              <a:path w="17523445" h="7532872">
                <a:moveTo>
                  <a:pt x="0" y="0"/>
                </a:moveTo>
                <a:lnTo>
                  <a:pt x="17523445" y="0"/>
                </a:lnTo>
                <a:lnTo>
                  <a:pt x="17523445" y="7532872"/>
                </a:lnTo>
                <a:lnTo>
                  <a:pt x="0" y="7532872"/>
                </a:lnTo>
                <a:lnTo>
                  <a:pt x="0" y="0"/>
                </a:lnTo>
                <a:close/>
              </a:path>
            </a:pathLst>
          </a:custGeom>
          <a:blipFill>
            <a:blip r:embed="rId3"/>
            <a:stretch>
              <a:fillRect b="-16700"/>
            </a:stretch>
          </a:blipFill>
        </p:spPr>
        <p:txBody>
          <a:bodyPr/>
          <a:lstStyle/>
          <a:p>
            <a:endParaRPr lang="en-US" sz="1599">
              <a:latin typeface="Calibri" panose="020F0502020204030204" pitchFamily="34" charset="0"/>
              <a:cs typeface="Calibri" panose="020F0502020204030204" pitchFamily="34" charset="0"/>
            </a:endParaRPr>
          </a:p>
        </p:txBody>
      </p:sp>
      <p:sp>
        <p:nvSpPr>
          <p:cNvPr id="49" name="Freeform 4">
            <a:extLst>
              <a:ext uri="{FF2B5EF4-FFF2-40B4-BE49-F238E27FC236}">
                <a16:creationId xmlns:a16="http://schemas.microsoft.com/office/drawing/2014/main" id="{409F7BC5-391D-FC80-C31B-D2D442017C34}"/>
              </a:ext>
            </a:extLst>
          </p:cNvPr>
          <p:cNvSpPr/>
          <p:nvPr/>
        </p:nvSpPr>
        <p:spPr>
          <a:xfrm>
            <a:off x="1841121" y="520156"/>
            <a:ext cx="655467" cy="655467"/>
          </a:xfrm>
          <a:custGeom>
            <a:avLst/>
            <a:gdLst/>
            <a:ahLst/>
            <a:cxnLst/>
            <a:rect l="l" t="t" r="r" b="b"/>
            <a:pathLst>
              <a:path w="983457" h="983457">
                <a:moveTo>
                  <a:pt x="0" y="0"/>
                </a:moveTo>
                <a:lnTo>
                  <a:pt x="983457" y="0"/>
                </a:lnTo>
                <a:lnTo>
                  <a:pt x="983457" y="983458"/>
                </a:lnTo>
                <a:lnTo>
                  <a:pt x="0" y="9834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599">
              <a:latin typeface="Calibri" panose="020F0502020204030204" pitchFamily="34" charset="0"/>
              <a:cs typeface="Calibri" panose="020F0502020204030204" pitchFamily="34" charset="0"/>
            </a:endParaRPr>
          </a:p>
        </p:txBody>
      </p:sp>
      <p:sp>
        <p:nvSpPr>
          <p:cNvPr id="50" name="Freeform 5">
            <a:extLst>
              <a:ext uri="{FF2B5EF4-FFF2-40B4-BE49-F238E27FC236}">
                <a16:creationId xmlns:a16="http://schemas.microsoft.com/office/drawing/2014/main" id="{63E82629-7CF0-E02F-DB0C-748D4924B0F9}"/>
              </a:ext>
            </a:extLst>
          </p:cNvPr>
          <p:cNvSpPr/>
          <p:nvPr/>
        </p:nvSpPr>
        <p:spPr>
          <a:xfrm>
            <a:off x="1313478" y="604273"/>
            <a:ext cx="487234" cy="487234"/>
          </a:xfrm>
          <a:custGeom>
            <a:avLst/>
            <a:gdLst/>
            <a:ahLst/>
            <a:cxnLst/>
            <a:rect l="l" t="t" r="r" b="b"/>
            <a:pathLst>
              <a:path w="731041" h="731041">
                <a:moveTo>
                  <a:pt x="0" y="0"/>
                </a:moveTo>
                <a:lnTo>
                  <a:pt x="731041" y="0"/>
                </a:lnTo>
                <a:lnTo>
                  <a:pt x="731041" y="731041"/>
                </a:lnTo>
                <a:lnTo>
                  <a:pt x="0" y="7310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599">
              <a:latin typeface="Calibri" panose="020F0502020204030204" pitchFamily="34" charset="0"/>
              <a:cs typeface="Calibri" panose="020F0502020204030204" pitchFamily="34" charset="0"/>
            </a:endParaRPr>
          </a:p>
        </p:txBody>
      </p:sp>
      <p:sp>
        <p:nvSpPr>
          <p:cNvPr id="51" name="Freeform 6">
            <a:extLst>
              <a:ext uri="{FF2B5EF4-FFF2-40B4-BE49-F238E27FC236}">
                <a16:creationId xmlns:a16="http://schemas.microsoft.com/office/drawing/2014/main" id="{DD14277F-8E36-DA37-0AF8-A8D9EAED7A21}"/>
              </a:ext>
            </a:extLst>
          </p:cNvPr>
          <p:cNvSpPr/>
          <p:nvPr/>
        </p:nvSpPr>
        <p:spPr>
          <a:xfrm>
            <a:off x="546309" y="615155"/>
            <a:ext cx="533261" cy="533261"/>
          </a:xfrm>
          <a:custGeom>
            <a:avLst/>
            <a:gdLst/>
            <a:ahLst/>
            <a:cxnLst/>
            <a:rect l="l" t="t" r="r" b="b"/>
            <a:pathLst>
              <a:path w="800100" h="800100">
                <a:moveTo>
                  <a:pt x="0" y="0"/>
                </a:moveTo>
                <a:lnTo>
                  <a:pt x="800100" y="0"/>
                </a:lnTo>
                <a:lnTo>
                  <a:pt x="800100" y="800100"/>
                </a:lnTo>
                <a:lnTo>
                  <a:pt x="0" y="8001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599">
              <a:latin typeface="Calibri" panose="020F0502020204030204" pitchFamily="34" charset="0"/>
              <a:cs typeface="Calibri" panose="020F0502020204030204" pitchFamily="34" charset="0"/>
            </a:endParaRPr>
          </a:p>
        </p:txBody>
      </p:sp>
      <p:sp>
        <p:nvSpPr>
          <p:cNvPr id="52" name="Freeform 7">
            <a:extLst>
              <a:ext uri="{FF2B5EF4-FFF2-40B4-BE49-F238E27FC236}">
                <a16:creationId xmlns:a16="http://schemas.microsoft.com/office/drawing/2014/main" id="{A00CB711-9EE6-CBE6-2114-DF79CA4B41DD}"/>
              </a:ext>
            </a:extLst>
          </p:cNvPr>
          <p:cNvSpPr/>
          <p:nvPr/>
        </p:nvSpPr>
        <p:spPr>
          <a:xfrm>
            <a:off x="6429271" y="1521502"/>
            <a:ext cx="1025132" cy="1060532"/>
          </a:xfrm>
          <a:custGeom>
            <a:avLst/>
            <a:gdLst/>
            <a:ahLst/>
            <a:cxnLst/>
            <a:rect l="l" t="t" r="r" b="b"/>
            <a:pathLst>
              <a:path w="1100295" h="1071544">
                <a:moveTo>
                  <a:pt x="0" y="0"/>
                </a:moveTo>
                <a:lnTo>
                  <a:pt x="1100294" y="0"/>
                </a:lnTo>
                <a:lnTo>
                  <a:pt x="1100294" y="1071544"/>
                </a:lnTo>
                <a:lnTo>
                  <a:pt x="0" y="1071544"/>
                </a:lnTo>
                <a:lnTo>
                  <a:pt x="0" y="0"/>
                </a:lnTo>
                <a:close/>
              </a:path>
            </a:pathLst>
          </a:custGeom>
          <a:blipFill>
            <a:blip r:embed="rId10"/>
            <a:stretch>
              <a:fillRect t="-4303" b="-4303"/>
            </a:stretch>
          </a:blipFill>
        </p:spPr>
        <p:txBody>
          <a:bodyPr/>
          <a:lstStyle/>
          <a:p>
            <a:endParaRPr lang="en-US" sz="1599">
              <a:latin typeface="Calibri" panose="020F0502020204030204" pitchFamily="34" charset="0"/>
              <a:cs typeface="Calibri" panose="020F0502020204030204" pitchFamily="34" charset="0"/>
            </a:endParaRPr>
          </a:p>
        </p:txBody>
      </p:sp>
      <p:sp>
        <p:nvSpPr>
          <p:cNvPr id="53" name="Freeform 8">
            <a:extLst>
              <a:ext uri="{FF2B5EF4-FFF2-40B4-BE49-F238E27FC236}">
                <a16:creationId xmlns:a16="http://schemas.microsoft.com/office/drawing/2014/main" id="{3A3B5326-2300-1381-B1F6-249CDC7ADDE0}"/>
              </a:ext>
            </a:extLst>
          </p:cNvPr>
          <p:cNvSpPr/>
          <p:nvPr/>
        </p:nvSpPr>
        <p:spPr>
          <a:xfrm>
            <a:off x="3176120" y="1867858"/>
            <a:ext cx="686954" cy="695765"/>
          </a:xfrm>
          <a:custGeom>
            <a:avLst/>
            <a:gdLst/>
            <a:ahLst/>
            <a:cxnLst/>
            <a:rect l="l" t="t" r="r" b="b"/>
            <a:pathLst>
              <a:path w="869190" h="846478">
                <a:moveTo>
                  <a:pt x="0" y="0"/>
                </a:moveTo>
                <a:lnTo>
                  <a:pt x="869190" y="0"/>
                </a:lnTo>
                <a:lnTo>
                  <a:pt x="869190" y="846479"/>
                </a:lnTo>
                <a:lnTo>
                  <a:pt x="0" y="846479"/>
                </a:lnTo>
                <a:lnTo>
                  <a:pt x="0" y="0"/>
                </a:lnTo>
                <a:close/>
              </a:path>
            </a:pathLst>
          </a:custGeom>
          <a:blipFill>
            <a:blip r:embed="rId10"/>
            <a:stretch>
              <a:fillRect t="-4303" b="-4303"/>
            </a:stretch>
          </a:blipFill>
        </p:spPr>
        <p:txBody>
          <a:bodyPr/>
          <a:lstStyle/>
          <a:p>
            <a:endParaRPr lang="en-US" sz="1599">
              <a:latin typeface="Calibri" panose="020F0502020204030204" pitchFamily="34" charset="0"/>
              <a:cs typeface="Calibri" panose="020F0502020204030204" pitchFamily="34" charset="0"/>
            </a:endParaRPr>
          </a:p>
        </p:txBody>
      </p:sp>
      <p:sp>
        <p:nvSpPr>
          <p:cNvPr id="54" name="Freeform 10">
            <a:extLst>
              <a:ext uri="{FF2B5EF4-FFF2-40B4-BE49-F238E27FC236}">
                <a16:creationId xmlns:a16="http://schemas.microsoft.com/office/drawing/2014/main" id="{42137B9A-1741-58D5-FBCB-D2C00D49BCC7}"/>
              </a:ext>
            </a:extLst>
          </p:cNvPr>
          <p:cNvSpPr/>
          <p:nvPr/>
        </p:nvSpPr>
        <p:spPr>
          <a:xfrm>
            <a:off x="3669367" y="1134047"/>
            <a:ext cx="2127879" cy="898399"/>
          </a:xfrm>
          <a:custGeom>
            <a:avLst/>
            <a:gdLst/>
            <a:ahLst/>
            <a:cxnLst/>
            <a:rect l="l" t="t" r="r" b="b"/>
            <a:pathLst>
              <a:path w="3192650" h="1347950">
                <a:moveTo>
                  <a:pt x="0" y="0"/>
                </a:moveTo>
                <a:lnTo>
                  <a:pt x="3192649" y="0"/>
                </a:lnTo>
                <a:lnTo>
                  <a:pt x="3192649" y="1347950"/>
                </a:lnTo>
                <a:lnTo>
                  <a:pt x="0" y="1347950"/>
                </a:lnTo>
                <a:lnTo>
                  <a:pt x="0" y="0"/>
                </a:lnTo>
                <a:close/>
              </a:path>
            </a:pathLst>
          </a:custGeom>
          <a:blipFill>
            <a:blip r:embed="rId11"/>
            <a:stretch>
              <a:fillRect t="-2107" b="-2107"/>
            </a:stretch>
          </a:blipFill>
        </p:spPr>
        <p:txBody>
          <a:bodyPr/>
          <a:lstStyle/>
          <a:p>
            <a:endParaRPr lang="en-US" sz="1599">
              <a:latin typeface="Calibri" panose="020F0502020204030204" pitchFamily="34" charset="0"/>
              <a:cs typeface="Calibri" panose="020F0502020204030204" pitchFamily="34" charset="0"/>
            </a:endParaRPr>
          </a:p>
        </p:txBody>
      </p:sp>
      <p:grpSp>
        <p:nvGrpSpPr>
          <p:cNvPr id="55" name="Group 11">
            <a:extLst>
              <a:ext uri="{FF2B5EF4-FFF2-40B4-BE49-F238E27FC236}">
                <a16:creationId xmlns:a16="http://schemas.microsoft.com/office/drawing/2014/main" id="{F37399FA-B00F-C973-F856-1C343AAD572F}"/>
              </a:ext>
            </a:extLst>
          </p:cNvPr>
          <p:cNvGrpSpPr/>
          <p:nvPr/>
        </p:nvGrpSpPr>
        <p:grpSpPr>
          <a:xfrm>
            <a:off x="3899344" y="690044"/>
            <a:ext cx="2422281" cy="971159"/>
            <a:chOff x="0" y="0"/>
            <a:chExt cx="4845824" cy="1942824"/>
          </a:xfrm>
        </p:grpSpPr>
        <p:sp>
          <p:nvSpPr>
            <p:cNvPr id="56" name="Freeform 12">
              <a:extLst>
                <a:ext uri="{FF2B5EF4-FFF2-40B4-BE49-F238E27FC236}">
                  <a16:creationId xmlns:a16="http://schemas.microsoft.com/office/drawing/2014/main" id="{2CE82E18-0C11-6136-768A-62C112426C72}"/>
                </a:ext>
              </a:extLst>
            </p:cNvPr>
            <p:cNvSpPr/>
            <p:nvPr/>
          </p:nvSpPr>
          <p:spPr>
            <a:xfrm>
              <a:off x="0" y="0"/>
              <a:ext cx="4845824" cy="1942824"/>
            </a:xfrm>
            <a:custGeom>
              <a:avLst/>
              <a:gdLst/>
              <a:ahLst/>
              <a:cxnLst/>
              <a:rect l="l" t="t" r="r" b="b"/>
              <a:pathLst>
                <a:path w="4845824" h="1942824">
                  <a:moveTo>
                    <a:pt x="0" y="0"/>
                  </a:moveTo>
                  <a:lnTo>
                    <a:pt x="4845824" y="0"/>
                  </a:lnTo>
                  <a:lnTo>
                    <a:pt x="4845824" y="1942824"/>
                  </a:lnTo>
                  <a:lnTo>
                    <a:pt x="0" y="19428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599">
                <a:latin typeface="Calibri" panose="020F0502020204030204" pitchFamily="34" charset="0"/>
                <a:cs typeface="Calibri" panose="020F0502020204030204" pitchFamily="34" charset="0"/>
              </a:endParaRPr>
            </a:p>
          </p:txBody>
        </p:sp>
        <p:sp>
          <p:nvSpPr>
            <p:cNvPr id="57" name="TextBox 13">
              <a:extLst>
                <a:ext uri="{FF2B5EF4-FFF2-40B4-BE49-F238E27FC236}">
                  <a16:creationId xmlns:a16="http://schemas.microsoft.com/office/drawing/2014/main" id="{A3D98711-65AF-6358-268C-AD3CD5F4B37F}"/>
                </a:ext>
              </a:extLst>
            </p:cNvPr>
            <p:cNvSpPr txBox="1"/>
            <p:nvPr/>
          </p:nvSpPr>
          <p:spPr>
            <a:xfrm>
              <a:off x="121920" y="60960"/>
              <a:ext cx="4601984" cy="1847141"/>
            </a:xfrm>
            <a:prstGeom prst="rect">
              <a:avLst/>
            </a:prstGeom>
          </p:spPr>
          <p:txBody>
            <a:bodyPr lIns="0" tIns="0" rIns="0" bIns="0" rtlCol="0" anchor="t">
              <a:spAutoFit/>
            </a:bodyPr>
            <a:lstStyle/>
            <a:p>
              <a:pPr algn="ctr">
                <a:lnSpc>
                  <a:spcPts val="2399"/>
                </a:lnSpc>
              </a:pPr>
              <a:r>
                <a:rPr lang="en-US" sz="2000" spc="-79" dirty="0">
                  <a:solidFill>
                    <a:srgbClr val="FFFFFF"/>
                  </a:solidFill>
                  <a:latin typeface="Calibri" panose="020F0502020204030204" pitchFamily="34" charset="0"/>
                  <a:cs typeface="Calibri" panose="020F0502020204030204" pitchFamily="34" charset="0"/>
                </a:rPr>
                <a:t>Cause of liver injury, Genetic and lifestyle co-factors</a:t>
              </a:r>
            </a:p>
          </p:txBody>
        </p:sp>
      </p:grpSp>
      <p:sp>
        <p:nvSpPr>
          <p:cNvPr id="58" name="Freeform 14">
            <a:extLst>
              <a:ext uri="{FF2B5EF4-FFF2-40B4-BE49-F238E27FC236}">
                <a16:creationId xmlns:a16="http://schemas.microsoft.com/office/drawing/2014/main" id="{368103CB-B476-0C68-019A-97779BDFB54F}"/>
              </a:ext>
            </a:extLst>
          </p:cNvPr>
          <p:cNvSpPr/>
          <p:nvPr/>
        </p:nvSpPr>
        <p:spPr>
          <a:xfrm>
            <a:off x="1627550" y="3803152"/>
            <a:ext cx="2127879" cy="898399"/>
          </a:xfrm>
          <a:custGeom>
            <a:avLst/>
            <a:gdLst/>
            <a:ahLst/>
            <a:cxnLst/>
            <a:rect l="l" t="t" r="r" b="b"/>
            <a:pathLst>
              <a:path w="3192650" h="1347950">
                <a:moveTo>
                  <a:pt x="0" y="0"/>
                </a:moveTo>
                <a:lnTo>
                  <a:pt x="3192650" y="0"/>
                </a:lnTo>
                <a:lnTo>
                  <a:pt x="3192650" y="1347950"/>
                </a:lnTo>
                <a:lnTo>
                  <a:pt x="0" y="1347950"/>
                </a:lnTo>
                <a:lnTo>
                  <a:pt x="0" y="0"/>
                </a:lnTo>
                <a:close/>
              </a:path>
            </a:pathLst>
          </a:custGeom>
          <a:blipFill>
            <a:blip r:embed="rId11"/>
            <a:stretch>
              <a:fillRect t="-2107" b="-2107"/>
            </a:stretch>
          </a:blipFill>
        </p:spPr>
        <p:txBody>
          <a:bodyPr/>
          <a:lstStyle/>
          <a:p>
            <a:endParaRPr lang="en-US" sz="1599">
              <a:latin typeface="Calibri" panose="020F0502020204030204" pitchFamily="34" charset="0"/>
              <a:cs typeface="Calibri" panose="020F0502020204030204" pitchFamily="34" charset="0"/>
            </a:endParaRPr>
          </a:p>
        </p:txBody>
      </p:sp>
      <p:sp>
        <p:nvSpPr>
          <p:cNvPr id="59" name="Freeform 15">
            <a:extLst>
              <a:ext uri="{FF2B5EF4-FFF2-40B4-BE49-F238E27FC236}">
                <a16:creationId xmlns:a16="http://schemas.microsoft.com/office/drawing/2014/main" id="{CDA83E06-B691-3170-4E0A-2C04FAEE73EC}"/>
              </a:ext>
            </a:extLst>
          </p:cNvPr>
          <p:cNvSpPr/>
          <p:nvPr/>
        </p:nvSpPr>
        <p:spPr>
          <a:xfrm>
            <a:off x="5376639" y="3730392"/>
            <a:ext cx="1960555" cy="971159"/>
          </a:xfrm>
          <a:custGeom>
            <a:avLst/>
            <a:gdLst/>
            <a:ahLst/>
            <a:cxnLst/>
            <a:rect l="l" t="t" r="r" b="b"/>
            <a:pathLst>
              <a:path w="3192650" h="1347950">
                <a:moveTo>
                  <a:pt x="0" y="0"/>
                </a:moveTo>
                <a:lnTo>
                  <a:pt x="3192649" y="0"/>
                </a:lnTo>
                <a:lnTo>
                  <a:pt x="3192649" y="1347950"/>
                </a:lnTo>
                <a:lnTo>
                  <a:pt x="0" y="1347950"/>
                </a:lnTo>
                <a:lnTo>
                  <a:pt x="0" y="0"/>
                </a:lnTo>
                <a:close/>
              </a:path>
            </a:pathLst>
          </a:custGeom>
          <a:solidFill>
            <a:srgbClr val="92D050"/>
          </a:solidFill>
          <a:ln>
            <a:solidFill>
              <a:schemeClr val="tx1"/>
            </a:solidFill>
          </a:ln>
        </p:spPr>
        <p:txBody>
          <a:bodyPr/>
          <a:lstStyle/>
          <a:p>
            <a:pPr algn="ctr"/>
            <a:r>
              <a:rPr lang="en-US" sz="1866" b="1" spc="-79" dirty="0">
                <a:latin typeface="Calibri" panose="020F0502020204030204" pitchFamily="34" charset="0"/>
                <a:cs typeface="Calibri" panose="020F0502020204030204" pitchFamily="34" charset="0"/>
              </a:rPr>
              <a:t>Lifestyle co-factors may lead to regression</a:t>
            </a:r>
            <a:endParaRPr lang="en-US" sz="1866" b="1" dirty="0">
              <a:latin typeface="Calibri" panose="020F0502020204030204" pitchFamily="34" charset="0"/>
              <a:cs typeface="Calibri" panose="020F0502020204030204" pitchFamily="34" charset="0"/>
            </a:endParaRPr>
          </a:p>
        </p:txBody>
      </p:sp>
      <p:sp>
        <p:nvSpPr>
          <p:cNvPr id="60" name="Freeform 16">
            <a:extLst>
              <a:ext uri="{FF2B5EF4-FFF2-40B4-BE49-F238E27FC236}">
                <a16:creationId xmlns:a16="http://schemas.microsoft.com/office/drawing/2014/main" id="{D2F0E863-A077-F133-1205-7F8B196C9D07}"/>
              </a:ext>
            </a:extLst>
          </p:cNvPr>
          <p:cNvSpPr/>
          <p:nvPr/>
        </p:nvSpPr>
        <p:spPr>
          <a:xfrm>
            <a:off x="4028410" y="1661203"/>
            <a:ext cx="2127879" cy="898399"/>
          </a:xfrm>
          <a:custGeom>
            <a:avLst/>
            <a:gdLst/>
            <a:ahLst/>
            <a:cxnLst/>
            <a:rect l="l" t="t" r="r" b="b"/>
            <a:pathLst>
              <a:path w="3192650" h="1347950">
                <a:moveTo>
                  <a:pt x="0" y="0"/>
                </a:moveTo>
                <a:lnTo>
                  <a:pt x="3192650" y="0"/>
                </a:lnTo>
                <a:lnTo>
                  <a:pt x="3192650" y="1347949"/>
                </a:lnTo>
                <a:lnTo>
                  <a:pt x="0" y="1347949"/>
                </a:lnTo>
                <a:lnTo>
                  <a:pt x="0" y="0"/>
                </a:lnTo>
                <a:close/>
              </a:path>
            </a:pathLst>
          </a:custGeom>
          <a:blipFill>
            <a:blip r:embed="rId11"/>
            <a:stretch>
              <a:fillRect t="-2107" b="-2107"/>
            </a:stretch>
          </a:blipFill>
        </p:spPr>
        <p:txBody>
          <a:bodyPr/>
          <a:lstStyle/>
          <a:p>
            <a:endParaRPr lang="en-US" sz="1599">
              <a:latin typeface="Calibri" panose="020F0502020204030204" pitchFamily="34" charset="0"/>
              <a:cs typeface="Calibri" panose="020F0502020204030204" pitchFamily="34" charset="0"/>
            </a:endParaRPr>
          </a:p>
        </p:txBody>
      </p:sp>
      <p:sp>
        <p:nvSpPr>
          <p:cNvPr id="61" name="Freeform 17">
            <a:extLst>
              <a:ext uri="{FF2B5EF4-FFF2-40B4-BE49-F238E27FC236}">
                <a16:creationId xmlns:a16="http://schemas.microsoft.com/office/drawing/2014/main" id="{049C6CFE-BBCE-6292-1A91-AB70F302187D}"/>
              </a:ext>
            </a:extLst>
          </p:cNvPr>
          <p:cNvSpPr/>
          <p:nvPr/>
        </p:nvSpPr>
        <p:spPr>
          <a:xfrm rot="5400000">
            <a:off x="4656419" y="1932191"/>
            <a:ext cx="846111" cy="356424"/>
          </a:xfrm>
          <a:custGeom>
            <a:avLst/>
            <a:gdLst/>
            <a:ahLst/>
            <a:cxnLst/>
            <a:rect l="l" t="t" r="r" b="b"/>
            <a:pathLst>
              <a:path w="1269497" h="534776">
                <a:moveTo>
                  <a:pt x="0" y="0"/>
                </a:moveTo>
                <a:lnTo>
                  <a:pt x="1269497" y="0"/>
                </a:lnTo>
                <a:lnTo>
                  <a:pt x="1269497" y="534775"/>
                </a:lnTo>
                <a:lnTo>
                  <a:pt x="0" y="534775"/>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a:noFill/>
          </a:ln>
        </p:spPr>
        <p:txBody>
          <a:bodyPr/>
          <a:lstStyle/>
          <a:p>
            <a:endParaRPr lang="en-US" sz="1599">
              <a:latin typeface="Calibri" panose="020F0502020204030204" pitchFamily="34" charset="0"/>
              <a:cs typeface="Calibri" panose="020F0502020204030204" pitchFamily="34" charset="0"/>
            </a:endParaRPr>
          </a:p>
        </p:txBody>
      </p:sp>
      <p:sp>
        <p:nvSpPr>
          <p:cNvPr id="62" name="TextBox 18">
            <a:extLst>
              <a:ext uri="{FF2B5EF4-FFF2-40B4-BE49-F238E27FC236}">
                <a16:creationId xmlns:a16="http://schemas.microsoft.com/office/drawing/2014/main" id="{A5B725EE-5348-1DFE-9F34-2F8FBB6EBFC2}"/>
              </a:ext>
            </a:extLst>
          </p:cNvPr>
          <p:cNvSpPr txBox="1"/>
          <p:nvPr/>
        </p:nvSpPr>
        <p:spPr>
          <a:xfrm>
            <a:off x="7770181" y="5926710"/>
            <a:ext cx="3437402" cy="180370"/>
          </a:xfrm>
          <a:prstGeom prst="rect">
            <a:avLst/>
          </a:prstGeom>
        </p:spPr>
        <p:txBody>
          <a:bodyPr wrap="square" lIns="0" tIns="0" rIns="0" bIns="0" rtlCol="0" anchor="t">
            <a:spAutoFit/>
          </a:bodyPr>
          <a:lstStyle/>
          <a:p>
            <a:pPr>
              <a:lnSpc>
                <a:spcPts val="1512"/>
              </a:lnSpc>
            </a:pPr>
            <a:r>
              <a:rPr lang="en-US" sz="1066" spc="-55" dirty="0">
                <a:solidFill>
                  <a:srgbClr val="000000"/>
                </a:solidFill>
                <a:latin typeface="Calibri" panose="020F0502020204030204" pitchFamily="34" charset="0"/>
                <a:cs typeface="Calibri" panose="020F0502020204030204" pitchFamily="34" charset="0"/>
              </a:rPr>
              <a:t>Adapted from:  </a:t>
            </a:r>
            <a:r>
              <a:rPr lang="en-US" sz="1066" spc="-55" dirty="0" err="1">
                <a:solidFill>
                  <a:srgbClr val="000000"/>
                </a:solidFill>
                <a:latin typeface="Calibri" panose="020F0502020204030204" pitchFamily="34" charset="0"/>
                <a:cs typeface="Calibri" panose="020F0502020204030204" pitchFamily="34" charset="0"/>
              </a:rPr>
              <a:t>Pellicoro</a:t>
            </a:r>
            <a:r>
              <a:rPr lang="en-US" sz="1066" spc="-55" dirty="0">
                <a:solidFill>
                  <a:srgbClr val="000000"/>
                </a:solidFill>
                <a:latin typeface="Calibri" panose="020F0502020204030204" pitchFamily="34" charset="0"/>
                <a:cs typeface="Calibri" panose="020F0502020204030204" pitchFamily="34" charset="0"/>
              </a:rPr>
              <a:t> et al., Nat Rev Immunol., 2014 </a:t>
            </a:r>
          </a:p>
        </p:txBody>
      </p:sp>
      <p:sp>
        <p:nvSpPr>
          <p:cNvPr id="63" name="Rectangle 62">
            <a:extLst>
              <a:ext uri="{FF2B5EF4-FFF2-40B4-BE49-F238E27FC236}">
                <a16:creationId xmlns:a16="http://schemas.microsoft.com/office/drawing/2014/main" id="{30F97837-8346-BEEC-A800-D2F54A2D6396}"/>
              </a:ext>
            </a:extLst>
          </p:cNvPr>
          <p:cNvSpPr/>
          <p:nvPr/>
        </p:nvSpPr>
        <p:spPr>
          <a:xfrm>
            <a:off x="10557880" y="5573569"/>
            <a:ext cx="1345424" cy="55209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6" b="1" dirty="0">
                <a:solidFill>
                  <a:schemeClr val="tx1"/>
                </a:solidFill>
                <a:latin typeface="Calibri" panose="020F0502020204030204" pitchFamily="34" charset="0"/>
                <a:ea typeface="Open Sans" panose="020B0606030504020204" pitchFamily="34" charset="0"/>
                <a:cs typeface="Calibri" panose="020F0502020204030204" pitchFamily="34" charset="0"/>
              </a:rPr>
              <a:t>Liver Cancer</a:t>
            </a:r>
          </a:p>
        </p:txBody>
      </p:sp>
      <p:sp>
        <p:nvSpPr>
          <p:cNvPr id="64" name="Arrow: Down 20">
            <a:extLst>
              <a:ext uri="{FF2B5EF4-FFF2-40B4-BE49-F238E27FC236}">
                <a16:creationId xmlns:a16="http://schemas.microsoft.com/office/drawing/2014/main" id="{06016EFD-1EE5-AEC7-D3ED-F7C6B719C685}"/>
              </a:ext>
            </a:extLst>
          </p:cNvPr>
          <p:cNvSpPr/>
          <p:nvPr/>
        </p:nvSpPr>
        <p:spPr>
          <a:xfrm>
            <a:off x="6261878" y="4757966"/>
            <a:ext cx="274679" cy="566678"/>
          </a:xfrm>
          <a:prstGeom prst="downArrow">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99">
              <a:latin typeface="Calibri" panose="020F0502020204030204" pitchFamily="34" charset="0"/>
              <a:cs typeface="Calibri" panose="020F0502020204030204" pitchFamily="34" charset="0"/>
            </a:endParaRPr>
          </a:p>
        </p:txBody>
      </p:sp>
      <p:grpSp>
        <p:nvGrpSpPr>
          <p:cNvPr id="65" name="Group 20">
            <a:extLst>
              <a:ext uri="{FF2B5EF4-FFF2-40B4-BE49-F238E27FC236}">
                <a16:creationId xmlns:a16="http://schemas.microsoft.com/office/drawing/2014/main" id="{0D8A5312-F734-7094-A565-5926640D1A61}"/>
              </a:ext>
            </a:extLst>
          </p:cNvPr>
          <p:cNvGrpSpPr/>
          <p:nvPr/>
        </p:nvGrpSpPr>
        <p:grpSpPr>
          <a:xfrm>
            <a:off x="7263411" y="812341"/>
            <a:ext cx="4850552" cy="5342865"/>
            <a:chOff x="0" y="0"/>
            <a:chExt cx="1864431" cy="2251196"/>
          </a:xfrm>
        </p:grpSpPr>
        <p:sp>
          <p:nvSpPr>
            <p:cNvPr id="66" name="Freeform 21">
              <a:extLst>
                <a:ext uri="{FF2B5EF4-FFF2-40B4-BE49-F238E27FC236}">
                  <a16:creationId xmlns:a16="http://schemas.microsoft.com/office/drawing/2014/main" id="{8543C176-732C-4A53-FCDC-472CC22660A5}"/>
                </a:ext>
              </a:extLst>
            </p:cNvPr>
            <p:cNvSpPr/>
            <p:nvPr/>
          </p:nvSpPr>
          <p:spPr>
            <a:xfrm>
              <a:off x="0" y="0"/>
              <a:ext cx="1864431" cy="2251196"/>
            </a:xfrm>
            <a:custGeom>
              <a:avLst/>
              <a:gdLst/>
              <a:ahLst/>
              <a:cxnLst/>
              <a:rect l="l" t="t" r="r" b="b"/>
              <a:pathLst>
                <a:path w="1864431" h="2251196">
                  <a:moveTo>
                    <a:pt x="54682" y="0"/>
                  </a:moveTo>
                  <a:lnTo>
                    <a:pt x="1809749" y="0"/>
                  </a:lnTo>
                  <a:cubicBezTo>
                    <a:pt x="1824252" y="0"/>
                    <a:pt x="1838160" y="5761"/>
                    <a:pt x="1848415" y="16016"/>
                  </a:cubicBezTo>
                  <a:cubicBezTo>
                    <a:pt x="1858670" y="26271"/>
                    <a:pt x="1864431" y="40180"/>
                    <a:pt x="1864431" y="54682"/>
                  </a:cubicBezTo>
                  <a:lnTo>
                    <a:pt x="1864431" y="2196513"/>
                  </a:lnTo>
                  <a:cubicBezTo>
                    <a:pt x="1864431" y="2211016"/>
                    <a:pt x="1858670" y="2224925"/>
                    <a:pt x="1848415" y="2235179"/>
                  </a:cubicBezTo>
                  <a:cubicBezTo>
                    <a:pt x="1838160" y="2245434"/>
                    <a:pt x="1824252" y="2251196"/>
                    <a:pt x="1809749" y="2251196"/>
                  </a:cubicBezTo>
                  <a:lnTo>
                    <a:pt x="54682" y="2251196"/>
                  </a:lnTo>
                  <a:cubicBezTo>
                    <a:pt x="24482" y="2251196"/>
                    <a:pt x="0" y="2226714"/>
                    <a:pt x="0" y="2196513"/>
                  </a:cubicBezTo>
                  <a:lnTo>
                    <a:pt x="0" y="54682"/>
                  </a:lnTo>
                  <a:cubicBezTo>
                    <a:pt x="0" y="40180"/>
                    <a:pt x="5761" y="26271"/>
                    <a:pt x="16016" y="16016"/>
                  </a:cubicBezTo>
                  <a:cubicBezTo>
                    <a:pt x="26271" y="5761"/>
                    <a:pt x="40180" y="0"/>
                    <a:pt x="54682" y="0"/>
                  </a:cubicBezTo>
                  <a:close/>
                </a:path>
              </a:pathLst>
            </a:custGeom>
            <a:solidFill>
              <a:srgbClr val="000000">
                <a:alpha val="0"/>
              </a:srgbClr>
            </a:solidFill>
            <a:ln w="133350">
              <a:solidFill>
                <a:srgbClr val="D60000"/>
              </a:solidFill>
            </a:ln>
          </p:spPr>
          <p:txBody>
            <a:bodyPr/>
            <a:lstStyle/>
            <a:p>
              <a:endParaRPr lang="en-US" sz="800"/>
            </a:p>
          </p:txBody>
        </p:sp>
        <p:sp>
          <p:nvSpPr>
            <p:cNvPr id="67" name="TextBox 22">
              <a:extLst>
                <a:ext uri="{FF2B5EF4-FFF2-40B4-BE49-F238E27FC236}">
                  <a16:creationId xmlns:a16="http://schemas.microsoft.com/office/drawing/2014/main" id="{94339E26-10E9-B4A0-3555-264F89266CCD}"/>
                </a:ext>
              </a:extLst>
            </p:cNvPr>
            <p:cNvSpPr txBox="1"/>
            <p:nvPr/>
          </p:nvSpPr>
          <p:spPr>
            <a:xfrm>
              <a:off x="0" y="-9525"/>
              <a:ext cx="812800" cy="822325"/>
            </a:xfrm>
            <a:prstGeom prst="rect">
              <a:avLst/>
            </a:prstGeom>
          </p:spPr>
          <p:txBody>
            <a:bodyPr lIns="33858" tIns="33858" rIns="33858" bIns="33858" rtlCol="0" anchor="ctr"/>
            <a:lstStyle/>
            <a:p>
              <a:pPr algn="ctr">
                <a:lnSpc>
                  <a:spcPts val="1620"/>
                </a:lnSpc>
              </a:pPr>
              <a:endParaRPr sz="800"/>
            </a:p>
          </p:txBody>
        </p:sp>
      </p:grpSp>
      <p:sp>
        <p:nvSpPr>
          <p:cNvPr id="68" name="Freeform 19">
            <a:extLst>
              <a:ext uri="{FF2B5EF4-FFF2-40B4-BE49-F238E27FC236}">
                <a16:creationId xmlns:a16="http://schemas.microsoft.com/office/drawing/2014/main" id="{4811E352-D959-680F-B61F-59C0D3D4BF81}"/>
              </a:ext>
            </a:extLst>
          </p:cNvPr>
          <p:cNvSpPr/>
          <p:nvPr/>
        </p:nvSpPr>
        <p:spPr>
          <a:xfrm>
            <a:off x="78037" y="614603"/>
            <a:ext cx="7039362" cy="5492478"/>
          </a:xfrm>
          <a:custGeom>
            <a:avLst/>
            <a:gdLst/>
            <a:ahLst/>
            <a:cxnLst/>
            <a:rect l="l" t="t" r="r" b="b"/>
            <a:pathLst>
              <a:path w="10964146" h="8876351">
                <a:moveTo>
                  <a:pt x="0" y="0"/>
                </a:moveTo>
                <a:lnTo>
                  <a:pt x="10964146" y="0"/>
                </a:lnTo>
                <a:lnTo>
                  <a:pt x="10964146" y="8876351"/>
                </a:lnTo>
                <a:lnTo>
                  <a:pt x="0" y="8876351"/>
                </a:lnTo>
                <a:lnTo>
                  <a:pt x="0" y="0"/>
                </a:lnTo>
                <a:close/>
              </a:path>
            </a:pathLst>
          </a:custGeom>
          <a:blipFill>
            <a:blip r:embed="rId16">
              <a:alphaModFix amt="47000"/>
            </a:blip>
            <a:stretch>
              <a:fillRect l="-60316" t="-2574" r="-73953" b="-24749"/>
            </a:stretch>
          </a:blipFill>
        </p:spPr>
        <p:txBody>
          <a:bodyPr/>
          <a:lstStyle/>
          <a:p>
            <a:endParaRPr lang="en-US"/>
          </a:p>
        </p:txBody>
      </p:sp>
    </p:spTree>
    <p:extLst>
      <p:ext uri="{BB962C8B-B14F-4D97-AF65-F5344CB8AC3E}">
        <p14:creationId xmlns:p14="http://schemas.microsoft.com/office/powerpoint/2010/main" val="210064488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87614-8E64-13AA-466B-4212F90BF7B8}"/>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6751E0-B86A-F0B0-6683-7484FE8DB99D}"/>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137D765C-41D6-A4DC-CF47-F5AAD308EB2F}"/>
              </a:ext>
            </a:extLst>
          </p:cNvPr>
          <p:cNvSpPr>
            <a:spLocks noGrp="1"/>
          </p:cNvSpPr>
          <p:nvPr>
            <p:ph type="sldNum" sz="quarter" idx="13"/>
          </p:nvPr>
        </p:nvSpPr>
        <p:spPr/>
        <p:txBody>
          <a:bodyPr/>
          <a:lstStyle/>
          <a:p>
            <a:fld id="{7BCC8D0D-EAEC-449D-9161-023DFF90F2E2}" type="slidenum">
              <a:rPr lang="en-US" smtClean="0"/>
              <a:pPr/>
              <a:t>5</a:t>
            </a:fld>
            <a:endParaRPr lang="en-US" dirty="0"/>
          </a:p>
        </p:txBody>
      </p:sp>
      <p:sp>
        <p:nvSpPr>
          <p:cNvPr id="6" name="TextBox 4">
            <a:extLst>
              <a:ext uri="{FF2B5EF4-FFF2-40B4-BE49-F238E27FC236}">
                <a16:creationId xmlns:a16="http://schemas.microsoft.com/office/drawing/2014/main" id="{C914D032-E4A0-C87A-4242-A11698B56BAD}"/>
              </a:ext>
            </a:extLst>
          </p:cNvPr>
          <p:cNvSpPr txBox="1"/>
          <p:nvPr/>
        </p:nvSpPr>
        <p:spPr>
          <a:xfrm>
            <a:off x="7649030" y="4286368"/>
            <a:ext cx="3087055" cy="90987"/>
          </a:xfrm>
          <a:prstGeom prst="rect">
            <a:avLst/>
          </a:prstGeom>
        </p:spPr>
        <p:txBody>
          <a:bodyPr lIns="0" tIns="0" rIns="0" bIns="0" rtlCol="0" anchor="t">
            <a:spAutoFit/>
          </a:bodyPr>
          <a:lstStyle/>
          <a:p>
            <a:pPr>
              <a:lnSpc>
                <a:spcPts val="720"/>
              </a:lnSpc>
            </a:pPr>
            <a:r>
              <a:rPr lang="en-US" sz="700" spc="-23">
                <a:solidFill>
                  <a:srgbClr val="D9D9D9"/>
                </a:solidFill>
                <a:latin typeface="Calibri"/>
                <a:cs typeface="Calibri"/>
              </a:rPr>
              <a:t>https://healthjade.net/portal-vein/</a:t>
            </a:r>
          </a:p>
        </p:txBody>
      </p:sp>
      <p:sp>
        <p:nvSpPr>
          <p:cNvPr id="7" name="TextBox 5">
            <a:extLst>
              <a:ext uri="{FF2B5EF4-FFF2-40B4-BE49-F238E27FC236}">
                <a16:creationId xmlns:a16="http://schemas.microsoft.com/office/drawing/2014/main" id="{A410188C-7463-C6E6-2DF9-550082026A60}"/>
              </a:ext>
            </a:extLst>
          </p:cNvPr>
          <p:cNvSpPr txBox="1"/>
          <p:nvPr/>
        </p:nvSpPr>
        <p:spPr>
          <a:xfrm>
            <a:off x="2090858" y="99647"/>
            <a:ext cx="8010284" cy="615553"/>
          </a:xfrm>
          <a:prstGeom prst="rect">
            <a:avLst/>
          </a:prstGeom>
        </p:spPr>
        <p:txBody>
          <a:bodyPr wrap="square" lIns="0" tIns="0" rIns="0" bIns="0" rtlCol="0" anchor="t">
            <a:spAutoFit/>
          </a:bodyPr>
          <a:lstStyle/>
          <a:p>
            <a:pPr algn="ctr">
              <a:lnSpc>
                <a:spcPts val="4751"/>
              </a:lnSpc>
            </a:pPr>
            <a:r>
              <a:rPr lang="en-US" sz="4300" b="1" spc="-175" dirty="0">
                <a:latin typeface="Calibri"/>
                <a:cs typeface="Calibri"/>
              </a:rPr>
              <a:t>Stages of cirrhosis are highly variable</a:t>
            </a:r>
          </a:p>
        </p:txBody>
      </p:sp>
      <p:grpSp>
        <p:nvGrpSpPr>
          <p:cNvPr id="8" name="Group 6">
            <a:extLst>
              <a:ext uri="{FF2B5EF4-FFF2-40B4-BE49-F238E27FC236}">
                <a16:creationId xmlns:a16="http://schemas.microsoft.com/office/drawing/2014/main" id="{8FFAE8ED-7E66-2BDA-4242-9BC86053E309}"/>
              </a:ext>
            </a:extLst>
          </p:cNvPr>
          <p:cNvGrpSpPr/>
          <p:nvPr/>
        </p:nvGrpSpPr>
        <p:grpSpPr>
          <a:xfrm rot="5400000">
            <a:off x="3877010" y="2822756"/>
            <a:ext cx="882910" cy="1177974"/>
            <a:chOff x="0" y="0"/>
            <a:chExt cx="1766280" cy="2356562"/>
          </a:xfrm>
        </p:grpSpPr>
        <p:sp>
          <p:nvSpPr>
            <p:cNvPr id="9" name="Freeform 7">
              <a:extLst>
                <a:ext uri="{FF2B5EF4-FFF2-40B4-BE49-F238E27FC236}">
                  <a16:creationId xmlns:a16="http://schemas.microsoft.com/office/drawing/2014/main" id="{8E07CAC7-213E-4189-17C5-4EAF2CCFD09F}"/>
                </a:ext>
              </a:extLst>
            </p:cNvPr>
            <p:cNvSpPr/>
            <p:nvPr/>
          </p:nvSpPr>
          <p:spPr>
            <a:xfrm>
              <a:off x="12700" y="12700"/>
              <a:ext cx="1740916" cy="2331212"/>
            </a:xfrm>
            <a:custGeom>
              <a:avLst/>
              <a:gdLst/>
              <a:ahLst/>
              <a:cxnLst/>
              <a:rect l="l" t="t" r="r" b="b"/>
              <a:pathLst>
                <a:path w="1740916" h="2331212">
                  <a:moveTo>
                    <a:pt x="0" y="1757426"/>
                  </a:moveTo>
                  <a:lnTo>
                    <a:pt x="1019810" y="1757426"/>
                  </a:lnTo>
                  <a:lnTo>
                    <a:pt x="1019810" y="625221"/>
                  </a:lnTo>
                  <a:lnTo>
                    <a:pt x="870458" y="625221"/>
                  </a:lnTo>
                  <a:lnTo>
                    <a:pt x="1305687" y="0"/>
                  </a:lnTo>
                  <a:lnTo>
                    <a:pt x="1740916" y="625221"/>
                  </a:lnTo>
                  <a:lnTo>
                    <a:pt x="1591564" y="625221"/>
                  </a:lnTo>
                  <a:lnTo>
                    <a:pt x="1591564" y="2331212"/>
                  </a:lnTo>
                  <a:lnTo>
                    <a:pt x="0" y="2331212"/>
                  </a:lnTo>
                  <a:close/>
                </a:path>
              </a:pathLst>
            </a:custGeom>
            <a:solidFill>
              <a:srgbClr val="C0C9E4"/>
            </a:solidFill>
          </p:spPr>
          <p:txBody>
            <a:bodyPr/>
            <a:lstStyle/>
            <a:p>
              <a:endParaRPr lang="en-US" sz="800"/>
            </a:p>
          </p:txBody>
        </p:sp>
        <p:sp>
          <p:nvSpPr>
            <p:cNvPr id="10" name="Freeform 8">
              <a:extLst>
                <a:ext uri="{FF2B5EF4-FFF2-40B4-BE49-F238E27FC236}">
                  <a16:creationId xmlns:a16="http://schemas.microsoft.com/office/drawing/2014/main" id="{151D15DD-01D2-BFA4-5470-5756EC4F73F4}"/>
                </a:ext>
              </a:extLst>
            </p:cNvPr>
            <p:cNvSpPr/>
            <p:nvPr/>
          </p:nvSpPr>
          <p:spPr>
            <a:xfrm>
              <a:off x="0" y="0"/>
              <a:ext cx="1767078" cy="2356612"/>
            </a:xfrm>
            <a:custGeom>
              <a:avLst/>
              <a:gdLst/>
              <a:ahLst/>
              <a:cxnLst/>
              <a:rect l="l" t="t" r="r" b="b"/>
              <a:pathLst>
                <a:path w="1767078" h="2356612">
                  <a:moveTo>
                    <a:pt x="12700" y="1757426"/>
                  </a:moveTo>
                  <a:lnTo>
                    <a:pt x="1032510" y="1757426"/>
                  </a:lnTo>
                  <a:lnTo>
                    <a:pt x="1032510" y="1770126"/>
                  </a:lnTo>
                  <a:lnTo>
                    <a:pt x="1019810" y="1770126"/>
                  </a:lnTo>
                  <a:lnTo>
                    <a:pt x="1019810" y="637921"/>
                  </a:lnTo>
                  <a:lnTo>
                    <a:pt x="1032510" y="637921"/>
                  </a:lnTo>
                  <a:lnTo>
                    <a:pt x="1032510" y="650621"/>
                  </a:lnTo>
                  <a:lnTo>
                    <a:pt x="883158" y="650621"/>
                  </a:lnTo>
                  <a:cubicBezTo>
                    <a:pt x="878459" y="650621"/>
                    <a:pt x="874141" y="647954"/>
                    <a:pt x="871855" y="643763"/>
                  </a:cubicBezTo>
                  <a:cubicBezTo>
                    <a:pt x="869569" y="639572"/>
                    <a:pt x="869950" y="634492"/>
                    <a:pt x="872744" y="630682"/>
                  </a:cubicBezTo>
                  <a:lnTo>
                    <a:pt x="1307973" y="5461"/>
                  </a:lnTo>
                  <a:cubicBezTo>
                    <a:pt x="1310386" y="2032"/>
                    <a:pt x="1314196" y="0"/>
                    <a:pt x="1318387" y="0"/>
                  </a:cubicBezTo>
                  <a:cubicBezTo>
                    <a:pt x="1322578" y="0"/>
                    <a:pt x="1326388" y="2032"/>
                    <a:pt x="1328801" y="5461"/>
                  </a:cubicBezTo>
                  <a:lnTo>
                    <a:pt x="1764030" y="630555"/>
                  </a:lnTo>
                  <a:cubicBezTo>
                    <a:pt x="1766697" y="634492"/>
                    <a:pt x="1767078" y="639445"/>
                    <a:pt x="1764919" y="643636"/>
                  </a:cubicBezTo>
                  <a:cubicBezTo>
                    <a:pt x="1762760" y="647827"/>
                    <a:pt x="1758442" y="650494"/>
                    <a:pt x="1753616" y="650494"/>
                  </a:cubicBezTo>
                  <a:lnTo>
                    <a:pt x="1604264" y="650494"/>
                  </a:lnTo>
                  <a:lnTo>
                    <a:pt x="1604264" y="637794"/>
                  </a:lnTo>
                  <a:lnTo>
                    <a:pt x="1616964" y="637794"/>
                  </a:lnTo>
                  <a:lnTo>
                    <a:pt x="1616964" y="2343912"/>
                  </a:lnTo>
                  <a:cubicBezTo>
                    <a:pt x="1616964" y="2350897"/>
                    <a:pt x="1611249" y="2356612"/>
                    <a:pt x="1604264" y="2356612"/>
                  </a:cubicBezTo>
                  <a:lnTo>
                    <a:pt x="12700" y="2356612"/>
                  </a:lnTo>
                  <a:cubicBezTo>
                    <a:pt x="5715" y="2356612"/>
                    <a:pt x="0" y="2350897"/>
                    <a:pt x="0" y="2343912"/>
                  </a:cubicBezTo>
                  <a:lnTo>
                    <a:pt x="0" y="1770126"/>
                  </a:lnTo>
                  <a:cubicBezTo>
                    <a:pt x="0" y="1763141"/>
                    <a:pt x="5715" y="1757426"/>
                    <a:pt x="12700" y="1757426"/>
                  </a:cubicBezTo>
                  <a:moveTo>
                    <a:pt x="12700" y="1782826"/>
                  </a:moveTo>
                  <a:lnTo>
                    <a:pt x="12700" y="1770126"/>
                  </a:lnTo>
                  <a:lnTo>
                    <a:pt x="25400" y="1770126"/>
                  </a:lnTo>
                  <a:lnTo>
                    <a:pt x="25400" y="2343912"/>
                  </a:lnTo>
                  <a:lnTo>
                    <a:pt x="12700" y="2343912"/>
                  </a:lnTo>
                  <a:lnTo>
                    <a:pt x="12700" y="2331212"/>
                  </a:lnTo>
                  <a:lnTo>
                    <a:pt x="1604264" y="2331212"/>
                  </a:lnTo>
                  <a:lnTo>
                    <a:pt x="1604264" y="2343912"/>
                  </a:lnTo>
                  <a:lnTo>
                    <a:pt x="1591564" y="2343912"/>
                  </a:lnTo>
                  <a:lnTo>
                    <a:pt x="1591564" y="637921"/>
                  </a:lnTo>
                  <a:cubicBezTo>
                    <a:pt x="1591564" y="630936"/>
                    <a:pt x="1597279" y="625221"/>
                    <a:pt x="1604264" y="625221"/>
                  </a:cubicBezTo>
                  <a:lnTo>
                    <a:pt x="1753616" y="625221"/>
                  </a:lnTo>
                  <a:lnTo>
                    <a:pt x="1753616" y="637921"/>
                  </a:lnTo>
                  <a:lnTo>
                    <a:pt x="1743202" y="645160"/>
                  </a:lnTo>
                  <a:lnTo>
                    <a:pt x="1307973" y="19939"/>
                  </a:lnTo>
                  <a:lnTo>
                    <a:pt x="1318387" y="12700"/>
                  </a:lnTo>
                  <a:lnTo>
                    <a:pt x="1328801" y="19939"/>
                  </a:lnTo>
                  <a:lnTo>
                    <a:pt x="893572" y="645160"/>
                  </a:lnTo>
                  <a:lnTo>
                    <a:pt x="883158" y="637921"/>
                  </a:lnTo>
                  <a:lnTo>
                    <a:pt x="883158" y="625221"/>
                  </a:lnTo>
                  <a:lnTo>
                    <a:pt x="1032510" y="625221"/>
                  </a:lnTo>
                  <a:cubicBezTo>
                    <a:pt x="1039495" y="625221"/>
                    <a:pt x="1045210" y="630936"/>
                    <a:pt x="1045210" y="637921"/>
                  </a:cubicBezTo>
                  <a:lnTo>
                    <a:pt x="1045210" y="1770126"/>
                  </a:lnTo>
                  <a:cubicBezTo>
                    <a:pt x="1045210" y="1777111"/>
                    <a:pt x="1039495" y="1782826"/>
                    <a:pt x="1032510" y="1782826"/>
                  </a:cubicBezTo>
                  <a:lnTo>
                    <a:pt x="12700" y="1782826"/>
                  </a:lnTo>
                  <a:close/>
                </a:path>
              </a:pathLst>
            </a:custGeom>
            <a:solidFill>
              <a:srgbClr val="FFFFFF"/>
            </a:solidFill>
          </p:spPr>
          <p:txBody>
            <a:bodyPr/>
            <a:lstStyle/>
            <a:p>
              <a:endParaRPr lang="en-US" sz="800"/>
            </a:p>
          </p:txBody>
        </p:sp>
      </p:grpSp>
      <p:grpSp>
        <p:nvGrpSpPr>
          <p:cNvPr id="11" name="Group 9">
            <a:extLst>
              <a:ext uri="{FF2B5EF4-FFF2-40B4-BE49-F238E27FC236}">
                <a16:creationId xmlns:a16="http://schemas.microsoft.com/office/drawing/2014/main" id="{62FF440F-3C78-A999-3EF8-5387DC078C41}"/>
              </a:ext>
            </a:extLst>
          </p:cNvPr>
          <p:cNvGrpSpPr/>
          <p:nvPr/>
        </p:nvGrpSpPr>
        <p:grpSpPr>
          <a:xfrm>
            <a:off x="3082157" y="1409638"/>
            <a:ext cx="2530207" cy="1731984"/>
            <a:chOff x="0" y="0"/>
            <a:chExt cx="5061732" cy="3464870"/>
          </a:xfrm>
        </p:grpSpPr>
        <p:sp>
          <p:nvSpPr>
            <p:cNvPr id="12" name="Freeform 10">
              <a:extLst>
                <a:ext uri="{FF2B5EF4-FFF2-40B4-BE49-F238E27FC236}">
                  <a16:creationId xmlns:a16="http://schemas.microsoft.com/office/drawing/2014/main" id="{B317293D-170C-A9CE-5C2E-AAA85C06D39D}"/>
                </a:ext>
              </a:extLst>
            </p:cNvPr>
            <p:cNvSpPr/>
            <p:nvPr/>
          </p:nvSpPr>
          <p:spPr>
            <a:xfrm>
              <a:off x="12700" y="12700"/>
              <a:ext cx="5036312" cy="3439541"/>
            </a:xfrm>
            <a:custGeom>
              <a:avLst/>
              <a:gdLst/>
              <a:ahLst/>
              <a:cxnLst/>
              <a:rect l="l" t="t" r="r" b="b"/>
              <a:pathLst>
                <a:path w="5036312" h="3439541">
                  <a:moveTo>
                    <a:pt x="0" y="573405"/>
                  </a:moveTo>
                  <a:cubicBezTo>
                    <a:pt x="0" y="256667"/>
                    <a:pt x="257302" y="0"/>
                    <a:pt x="574675" y="0"/>
                  </a:cubicBezTo>
                  <a:lnTo>
                    <a:pt x="4461637" y="0"/>
                  </a:lnTo>
                  <a:cubicBezTo>
                    <a:pt x="4779010" y="0"/>
                    <a:pt x="5036312" y="256667"/>
                    <a:pt x="5036312" y="573405"/>
                  </a:cubicBezTo>
                  <a:lnTo>
                    <a:pt x="5036312" y="2866136"/>
                  </a:lnTo>
                  <a:cubicBezTo>
                    <a:pt x="5036312" y="3182747"/>
                    <a:pt x="4779010" y="3439541"/>
                    <a:pt x="4461637" y="3439541"/>
                  </a:cubicBezTo>
                  <a:lnTo>
                    <a:pt x="574675" y="3439541"/>
                  </a:lnTo>
                  <a:cubicBezTo>
                    <a:pt x="257302" y="3439414"/>
                    <a:pt x="0" y="3182747"/>
                    <a:pt x="0" y="2866136"/>
                  </a:cubicBezTo>
                  <a:close/>
                </a:path>
              </a:pathLst>
            </a:custGeom>
            <a:solidFill>
              <a:srgbClr val="4472C4"/>
            </a:solidFill>
          </p:spPr>
          <p:txBody>
            <a:bodyPr/>
            <a:lstStyle/>
            <a:p>
              <a:endParaRPr lang="en-US" sz="800"/>
            </a:p>
          </p:txBody>
        </p:sp>
        <p:sp>
          <p:nvSpPr>
            <p:cNvPr id="13" name="Freeform 11">
              <a:extLst>
                <a:ext uri="{FF2B5EF4-FFF2-40B4-BE49-F238E27FC236}">
                  <a16:creationId xmlns:a16="http://schemas.microsoft.com/office/drawing/2014/main" id="{324FDA30-9442-3AD5-3BBA-B6F07A58F938}"/>
                </a:ext>
              </a:extLst>
            </p:cNvPr>
            <p:cNvSpPr/>
            <p:nvPr/>
          </p:nvSpPr>
          <p:spPr>
            <a:xfrm>
              <a:off x="0" y="0"/>
              <a:ext cx="5061712" cy="3464941"/>
            </a:xfrm>
            <a:custGeom>
              <a:avLst/>
              <a:gdLst/>
              <a:ahLst/>
              <a:cxnLst/>
              <a:rect l="l" t="t" r="r" b="b"/>
              <a:pathLst>
                <a:path w="5061712" h="3464941">
                  <a:moveTo>
                    <a:pt x="0" y="586105"/>
                  </a:moveTo>
                  <a:cubicBezTo>
                    <a:pt x="0" y="262382"/>
                    <a:pt x="263017" y="0"/>
                    <a:pt x="587375" y="0"/>
                  </a:cubicBezTo>
                  <a:lnTo>
                    <a:pt x="4474337" y="0"/>
                  </a:lnTo>
                  <a:lnTo>
                    <a:pt x="4474337" y="12700"/>
                  </a:lnTo>
                  <a:lnTo>
                    <a:pt x="4474337" y="0"/>
                  </a:lnTo>
                  <a:cubicBezTo>
                    <a:pt x="4798695" y="0"/>
                    <a:pt x="5061712" y="262382"/>
                    <a:pt x="5061712" y="586105"/>
                  </a:cubicBezTo>
                  <a:lnTo>
                    <a:pt x="5049012" y="586105"/>
                  </a:lnTo>
                  <a:lnTo>
                    <a:pt x="5061712" y="586105"/>
                  </a:lnTo>
                  <a:lnTo>
                    <a:pt x="5061712" y="2878836"/>
                  </a:lnTo>
                  <a:lnTo>
                    <a:pt x="5049012" y="2878836"/>
                  </a:lnTo>
                  <a:lnTo>
                    <a:pt x="5061712" y="2878836"/>
                  </a:lnTo>
                  <a:cubicBezTo>
                    <a:pt x="5061712" y="3202559"/>
                    <a:pt x="4798695" y="3464941"/>
                    <a:pt x="4474337" y="3464941"/>
                  </a:cubicBezTo>
                  <a:lnTo>
                    <a:pt x="4474337" y="3452241"/>
                  </a:lnTo>
                  <a:lnTo>
                    <a:pt x="4474337" y="3464941"/>
                  </a:lnTo>
                  <a:lnTo>
                    <a:pt x="587375" y="3464941"/>
                  </a:lnTo>
                  <a:lnTo>
                    <a:pt x="587375" y="3452241"/>
                  </a:lnTo>
                  <a:lnTo>
                    <a:pt x="587375" y="3464941"/>
                  </a:lnTo>
                  <a:cubicBezTo>
                    <a:pt x="263017" y="3464814"/>
                    <a:pt x="0" y="3202559"/>
                    <a:pt x="0" y="2878836"/>
                  </a:cubicBezTo>
                  <a:lnTo>
                    <a:pt x="0" y="586105"/>
                  </a:lnTo>
                  <a:lnTo>
                    <a:pt x="12700" y="586105"/>
                  </a:lnTo>
                  <a:lnTo>
                    <a:pt x="0" y="586105"/>
                  </a:lnTo>
                  <a:moveTo>
                    <a:pt x="25400" y="586105"/>
                  </a:moveTo>
                  <a:lnTo>
                    <a:pt x="25400" y="2878836"/>
                  </a:lnTo>
                  <a:lnTo>
                    <a:pt x="12700" y="2878836"/>
                  </a:lnTo>
                  <a:lnTo>
                    <a:pt x="25400" y="2878836"/>
                  </a:lnTo>
                  <a:cubicBezTo>
                    <a:pt x="25400" y="3188462"/>
                    <a:pt x="276987" y="3439541"/>
                    <a:pt x="587375" y="3439541"/>
                  </a:cubicBezTo>
                  <a:lnTo>
                    <a:pt x="4474337" y="3439541"/>
                  </a:lnTo>
                  <a:cubicBezTo>
                    <a:pt x="4784725" y="3439541"/>
                    <a:pt x="5036312" y="3188462"/>
                    <a:pt x="5036312" y="2878836"/>
                  </a:cubicBezTo>
                  <a:lnTo>
                    <a:pt x="5036312" y="586105"/>
                  </a:lnTo>
                  <a:cubicBezTo>
                    <a:pt x="5036312" y="276479"/>
                    <a:pt x="4784725" y="25400"/>
                    <a:pt x="4474337" y="25400"/>
                  </a:cubicBezTo>
                  <a:lnTo>
                    <a:pt x="587375" y="25400"/>
                  </a:lnTo>
                  <a:lnTo>
                    <a:pt x="587375" y="12700"/>
                  </a:lnTo>
                  <a:lnTo>
                    <a:pt x="587375" y="25400"/>
                  </a:lnTo>
                  <a:cubicBezTo>
                    <a:pt x="276987" y="25400"/>
                    <a:pt x="25400" y="276479"/>
                    <a:pt x="25400" y="586105"/>
                  </a:cubicBezTo>
                  <a:close/>
                </a:path>
              </a:pathLst>
            </a:custGeom>
            <a:solidFill>
              <a:srgbClr val="FFFFFF"/>
            </a:solidFill>
          </p:spPr>
          <p:txBody>
            <a:bodyPr/>
            <a:lstStyle/>
            <a:p>
              <a:endParaRPr lang="en-US" sz="800"/>
            </a:p>
          </p:txBody>
        </p:sp>
      </p:grpSp>
      <p:sp>
        <p:nvSpPr>
          <p:cNvPr id="14" name="TextBox 12">
            <a:extLst>
              <a:ext uri="{FF2B5EF4-FFF2-40B4-BE49-F238E27FC236}">
                <a16:creationId xmlns:a16="http://schemas.microsoft.com/office/drawing/2014/main" id="{A826CE4F-6146-9331-698C-C6C091508E49}"/>
              </a:ext>
            </a:extLst>
          </p:cNvPr>
          <p:cNvSpPr txBox="1"/>
          <p:nvPr/>
        </p:nvSpPr>
        <p:spPr>
          <a:xfrm>
            <a:off x="3216888" y="1569762"/>
            <a:ext cx="2260745" cy="1139158"/>
          </a:xfrm>
          <a:prstGeom prst="rect">
            <a:avLst/>
          </a:prstGeom>
        </p:spPr>
        <p:txBody>
          <a:bodyPr lIns="0" tIns="0" rIns="0" bIns="0" rtlCol="0" anchor="t">
            <a:spAutoFit/>
          </a:bodyPr>
          <a:lstStyle/>
          <a:p>
            <a:pPr algn="ctr">
              <a:lnSpc>
                <a:spcPts val="2159"/>
              </a:lnSpc>
            </a:pPr>
            <a:r>
              <a:rPr lang="en-US" sz="2399" spc="-79">
                <a:solidFill>
                  <a:srgbClr val="FFFFFF"/>
                </a:solidFill>
                <a:latin typeface="Calibri"/>
                <a:cs typeface="Calibri"/>
              </a:rPr>
              <a:t> Compensated cirrhosis</a:t>
            </a:r>
          </a:p>
          <a:p>
            <a:pPr algn="ctr">
              <a:lnSpc>
                <a:spcPts val="2159"/>
              </a:lnSpc>
            </a:pPr>
            <a:r>
              <a:rPr lang="en-US" sz="2399" spc="-79">
                <a:solidFill>
                  <a:srgbClr val="FFFFFF"/>
                </a:solidFill>
                <a:latin typeface="Calibri"/>
                <a:cs typeface="Calibri"/>
              </a:rPr>
              <a:t>(long asymptomatic stage)</a:t>
            </a:r>
          </a:p>
        </p:txBody>
      </p:sp>
      <p:grpSp>
        <p:nvGrpSpPr>
          <p:cNvPr id="15" name="Group 13">
            <a:extLst>
              <a:ext uri="{FF2B5EF4-FFF2-40B4-BE49-F238E27FC236}">
                <a16:creationId xmlns:a16="http://schemas.microsoft.com/office/drawing/2014/main" id="{B50686F8-51B3-7854-50E6-DE125B931E4B}"/>
              </a:ext>
            </a:extLst>
          </p:cNvPr>
          <p:cNvGrpSpPr/>
          <p:nvPr/>
        </p:nvGrpSpPr>
        <p:grpSpPr>
          <a:xfrm rot="5400000">
            <a:off x="5558303" y="4421690"/>
            <a:ext cx="1036249" cy="1177974"/>
            <a:chOff x="0" y="0"/>
            <a:chExt cx="2073038" cy="2356562"/>
          </a:xfrm>
        </p:grpSpPr>
        <p:sp>
          <p:nvSpPr>
            <p:cNvPr id="16" name="Freeform 14">
              <a:extLst>
                <a:ext uri="{FF2B5EF4-FFF2-40B4-BE49-F238E27FC236}">
                  <a16:creationId xmlns:a16="http://schemas.microsoft.com/office/drawing/2014/main" id="{05FE1DA7-A490-F223-A9B6-4C1F3F0E1BB0}"/>
                </a:ext>
              </a:extLst>
            </p:cNvPr>
            <p:cNvSpPr/>
            <p:nvPr/>
          </p:nvSpPr>
          <p:spPr>
            <a:xfrm>
              <a:off x="12700" y="12700"/>
              <a:ext cx="2047621" cy="2331212"/>
            </a:xfrm>
            <a:custGeom>
              <a:avLst/>
              <a:gdLst/>
              <a:ahLst/>
              <a:cxnLst/>
              <a:rect l="l" t="t" r="r" b="b"/>
              <a:pathLst>
                <a:path w="2047621" h="2331212">
                  <a:moveTo>
                    <a:pt x="0" y="1657731"/>
                  </a:moveTo>
                  <a:lnTo>
                    <a:pt x="1199515" y="1657731"/>
                  </a:lnTo>
                  <a:lnTo>
                    <a:pt x="1199515" y="733679"/>
                  </a:lnTo>
                  <a:lnTo>
                    <a:pt x="1023874" y="733679"/>
                  </a:lnTo>
                  <a:lnTo>
                    <a:pt x="1535684" y="0"/>
                  </a:lnTo>
                  <a:lnTo>
                    <a:pt x="2047621" y="733679"/>
                  </a:lnTo>
                  <a:lnTo>
                    <a:pt x="1871980" y="733679"/>
                  </a:lnTo>
                  <a:lnTo>
                    <a:pt x="1871980" y="2331212"/>
                  </a:lnTo>
                  <a:lnTo>
                    <a:pt x="0" y="2331212"/>
                  </a:lnTo>
                  <a:close/>
                </a:path>
              </a:pathLst>
            </a:custGeom>
            <a:solidFill>
              <a:srgbClr val="C0C9E4"/>
            </a:solidFill>
          </p:spPr>
          <p:txBody>
            <a:bodyPr/>
            <a:lstStyle/>
            <a:p>
              <a:endParaRPr lang="en-US" sz="800"/>
            </a:p>
          </p:txBody>
        </p:sp>
        <p:sp>
          <p:nvSpPr>
            <p:cNvPr id="17" name="Freeform 15">
              <a:extLst>
                <a:ext uri="{FF2B5EF4-FFF2-40B4-BE49-F238E27FC236}">
                  <a16:creationId xmlns:a16="http://schemas.microsoft.com/office/drawing/2014/main" id="{AA40F120-CD61-AC4F-D63A-A9E9FC08234C}"/>
                </a:ext>
              </a:extLst>
            </p:cNvPr>
            <p:cNvSpPr/>
            <p:nvPr/>
          </p:nvSpPr>
          <p:spPr>
            <a:xfrm>
              <a:off x="0" y="0"/>
              <a:ext cx="2073783" cy="2356612"/>
            </a:xfrm>
            <a:custGeom>
              <a:avLst/>
              <a:gdLst/>
              <a:ahLst/>
              <a:cxnLst/>
              <a:rect l="l" t="t" r="r" b="b"/>
              <a:pathLst>
                <a:path w="2073783" h="2356612">
                  <a:moveTo>
                    <a:pt x="12700" y="1657731"/>
                  </a:moveTo>
                  <a:lnTo>
                    <a:pt x="1212215" y="1657731"/>
                  </a:lnTo>
                  <a:lnTo>
                    <a:pt x="1212215" y="1670431"/>
                  </a:lnTo>
                  <a:lnTo>
                    <a:pt x="1199515" y="1670431"/>
                  </a:lnTo>
                  <a:lnTo>
                    <a:pt x="1199515" y="746379"/>
                  </a:lnTo>
                  <a:lnTo>
                    <a:pt x="1212215" y="746379"/>
                  </a:lnTo>
                  <a:lnTo>
                    <a:pt x="1212215" y="759079"/>
                  </a:lnTo>
                  <a:lnTo>
                    <a:pt x="1036574" y="759079"/>
                  </a:lnTo>
                  <a:cubicBezTo>
                    <a:pt x="1031875" y="759079"/>
                    <a:pt x="1027557" y="756412"/>
                    <a:pt x="1025271" y="752221"/>
                  </a:cubicBezTo>
                  <a:cubicBezTo>
                    <a:pt x="1022985" y="748030"/>
                    <a:pt x="1023366" y="742950"/>
                    <a:pt x="1026160" y="739140"/>
                  </a:cubicBezTo>
                  <a:lnTo>
                    <a:pt x="1537970" y="5461"/>
                  </a:lnTo>
                  <a:cubicBezTo>
                    <a:pt x="1540383" y="2032"/>
                    <a:pt x="1544193" y="0"/>
                    <a:pt x="1548384" y="0"/>
                  </a:cubicBezTo>
                  <a:cubicBezTo>
                    <a:pt x="1552575" y="0"/>
                    <a:pt x="1556385" y="2032"/>
                    <a:pt x="1558798" y="5461"/>
                  </a:cubicBezTo>
                  <a:lnTo>
                    <a:pt x="2070735" y="739140"/>
                  </a:lnTo>
                  <a:cubicBezTo>
                    <a:pt x="2073402" y="743077"/>
                    <a:pt x="2073783" y="748030"/>
                    <a:pt x="2071624" y="752221"/>
                  </a:cubicBezTo>
                  <a:cubicBezTo>
                    <a:pt x="2069465" y="756412"/>
                    <a:pt x="2065147" y="759079"/>
                    <a:pt x="2060321" y="759079"/>
                  </a:cubicBezTo>
                  <a:lnTo>
                    <a:pt x="1884680" y="759079"/>
                  </a:lnTo>
                  <a:lnTo>
                    <a:pt x="1884680" y="746379"/>
                  </a:lnTo>
                  <a:lnTo>
                    <a:pt x="1897380" y="746379"/>
                  </a:lnTo>
                  <a:lnTo>
                    <a:pt x="1897380" y="2343912"/>
                  </a:lnTo>
                  <a:cubicBezTo>
                    <a:pt x="1897380" y="2350897"/>
                    <a:pt x="1891665" y="2356612"/>
                    <a:pt x="1884680" y="2356612"/>
                  </a:cubicBezTo>
                  <a:lnTo>
                    <a:pt x="12700" y="2356612"/>
                  </a:lnTo>
                  <a:cubicBezTo>
                    <a:pt x="5715" y="2356612"/>
                    <a:pt x="0" y="2350897"/>
                    <a:pt x="0" y="2343912"/>
                  </a:cubicBezTo>
                  <a:lnTo>
                    <a:pt x="0" y="1670431"/>
                  </a:lnTo>
                  <a:cubicBezTo>
                    <a:pt x="0" y="1663446"/>
                    <a:pt x="5715" y="1657731"/>
                    <a:pt x="12700" y="1657731"/>
                  </a:cubicBezTo>
                  <a:moveTo>
                    <a:pt x="12700" y="1683131"/>
                  </a:moveTo>
                  <a:lnTo>
                    <a:pt x="12700" y="1670431"/>
                  </a:lnTo>
                  <a:lnTo>
                    <a:pt x="25400" y="1670431"/>
                  </a:lnTo>
                  <a:lnTo>
                    <a:pt x="25400" y="2343912"/>
                  </a:lnTo>
                  <a:lnTo>
                    <a:pt x="12700" y="2343912"/>
                  </a:lnTo>
                  <a:lnTo>
                    <a:pt x="12700" y="2331212"/>
                  </a:lnTo>
                  <a:lnTo>
                    <a:pt x="1884680" y="2331212"/>
                  </a:lnTo>
                  <a:lnTo>
                    <a:pt x="1884680" y="2343912"/>
                  </a:lnTo>
                  <a:lnTo>
                    <a:pt x="1871980" y="2343912"/>
                  </a:lnTo>
                  <a:lnTo>
                    <a:pt x="1871980" y="746379"/>
                  </a:lnTo>
                  <a:cubicBezTo>
                    <a:pt x="1871980" y="739394"/>
                    <a:pt x="1877695" y="733679"/>
                    <a:pt x="1884680" y="733679"/>
                  </a:cubicBezTo>
                  <a:lnTo>
                    <a:pt x="2060321" y="733679"/>
                  </a:lnTo>
                  <a:lnTo>
                    <a:pt x="2060321" y="746379"/>
                  </a:lnTo>
                  <a:lnTo>
                    <a:pt x="2049907" y="753618"/>
                  </a:lnTo>
                  <a:lnTo>
                    <a:pt x="1537970" y="19939"/>
                  </a:lnTo>
                  <a:lnTo>
                    <a:pt x="1548384" y="12700"/>
                  </a:lnTo>
                  <a:lnTo>
                    <a:pt x="1558798" y="19939"/>
                  </a:lnTo>
                  <a:lnTo>
                    <a:pt x="1046988" y="753745"/>
                  </a:lnTo>
                  <a:lnTo>
                    <a:pt x="1036574" y="746506"/>
                  </a:lnTo>
                  <a:lnTo>
                    <a:pt x="1036574" y="733806"/>
                  </a:lnTo>
                  <a:lnTo>
                    <a:pt x="1212215" y="733806"/>
                  </a:lnTo>
                  <a:cubicBezTo>
                    <a:pt x="1219200" y="733806"/>
                    <a:pt x="1224915" y="739521"/>
                    <a:pt x="1224915" y="746506"/>
                  </a:cubicBezTo>
                  <a:lnTo>
                    <a:pt x="1224915" y="1670431"/>
                  </a:lnTo>
                  <a:cubicBezTo>
                    <a:pt x="1224915" y="1677416"/>
                    <a:pt x="1219200" y="1683131"/>
                    <a:pt x="1212215" y="1683131"/>
                  </a:cubicBezTo>
                  <a:lnTo>
                    <a:pt x="12700" y="1683131"/>
                  </a:lnTo>
                  <a:close/>
                </a:path>
              </a:pathLst>
            </a:custGeom>
            <a:solidFill>
              <a:srgbClr val="FFFFFF"/>
            </a:solidFill>
          </p:spPr>
          <p:txBody>
            <a:bodyPr/>
            <a:lstStyle/>
            <a:p>
              <a:endParaRPr lang="en-US" sz="800"/>
            </a:p>
          </p:txBody>
        </p:sp>
      </p:grpSp>
      <p:grpSp>
        <p:nvGrpSpPr>
          <p:cNvPr id="18" name="Group 16">
            <a:extLst>
              <a:ext uri="{FF2B5EF4-FFF2-40B4-BE49-F238E27FC236}">
                <a16:creationId xmlns:a16="http://schemas.microsoft.com/office/drawing/2014/main" id="{08068B4C-A2B6-FAB2-0DEB-0C7CBF0B32DD}"/>
              </a:ext>
            </a:extLst>
          </p:cNvPr>
          <p:cNvGrpSpPr/>
          <p:nvPr/>
        </p:nvGrpSpPr>
        <p:grpSpPr>
          <a:xfrm>
            <a:off x="4864028" y="2966292"/>
            <a:ext cx="2581951" cy="1860323"/>
            <a:chOff x="0" y="0"/>
            <a:chExt cx="5165246" cy="3721616"/>
          </a:xfrm>
        </p:grpSpPr>
        <p:sp>
          <p:nvSpPr>
            <p:cNvPr id="19" name="Freeform 17">
              <a:extLst>
                <a:ext uri="{FF2B5EF4-FFF2-40B4-BE49-F238E27FC236}">
                  <a16:creationId xmlns:a16="http://schemas.microsoft.com/office/drawing/2014/main" id="{73F24B03-C7B9-C0D2-65E4-317104C1AF21}"/>
                </a:ext>
              </a:extLst>
            </p:cNvPr>
            <p:cNvSpPr/>
            <p:nvPr/>
          </p:nvSpPr>
          <p:spPr>
            <a:xfrm>
              <a:off x="12700" y="12700"/>
              <a:ext cx="5139817" cy="3696208"/>
            </a:xfrm>
            <a:custGeom>
              <a:avLst/>
              <a:gdLst/>
              <a:ahLst/>
              <a:cxnLst/>
              <a:rect l="l" t="t" r="r" b="b"/>
              <a:pathLst>
                <a:path w="5139817" h="3696208">
                  <a:moveTo>
                    <a:pt x="0" y="616204"/>
                  </a:moveTo>
                  <a:cubicBezTo>
                    <a:pt x="0" y="275844"/>
                    <a:pt x="276352" y="0"/>
                    <a:pt x="617347" y="0"/>
                  </a:cubicBezTo>
                  <a:lnTo>
                    <a:pt x="4522470" y="0"/>
                  </a:lnTo>
                  <a:cubicBezTo>
                    <a:pt x="4863465" y="0"/>
                    <a:pt x="5139817" y="275844"/>
                    <a:pt x="5139817" y="616204"/>
                  </a:cubicBezTo>
                  <a:lnTo>
                    <a:pt x="5139817" y="3080004"/>
                  </a:lnTo>
                  <a:cubicBezTo>
                    <a:pt x="5139817" y="3420237"/>
                    <a:pt x="4863465" y="3696208"/>
                    <a:pt x="4522470" y="3696208"/>
                  </a:cubicBezTo>
                  <a:lnTo>
                    <a:pt x="617347" y="3696208"/>
                  </a:lnTo>
                  <a:cubicBezTo>
                    <a:pt x="276352" y="3696208"/>
                    <a:pt x="0" y="3420364"/>
                    <a:pt x="0" y="3080004"/>
                  </a:cubicBezTo>
                  <a:close/>
                </a:path>
              </a:pathLst>
            </a:custGeom>
            <a:solidFill>
              <a:srgbClr val="4472C4"/>
            </a:solidFill>
          </p:spPr>
          <p:txBody>
            <a:bodyPr/>
            <a:lstStyle/>
            <a:p>
              <a:endParaRPr lang="en-US" sz="800"/>
            </a:p>
          </p:txBody>
        </p:sp>
        <p:sp>
          <p:nvSpPr>
            <p:cNvPr id="20" name="Freeform 18">
              <a:extLst>
                <a:ext uri="{FF2B5EF4-FFF2-40B4-BE49-F238E27FC236}">
                  <a16:creationId xmlns:a16="http://schemas.microsoft.com/office/drawing/2014/main" id="{A64F8260-785B-4A42-9B8E-F3F3AB94C5D9}"/>
                </a:ext>
              </a:extLst>
            </p:cNvPr>
            <p:cNvSpPr/>
            <p:nvPr/>
          </p:nvSpPr>
          <p:spPr>
            <a:xfrm>
              <a:off x="0" y="0"/>
              <a:ext cx="5165217" cy="3721608"/>
            </a:xfrm>
            <a:custGeom>
              <a:avLst/>
              <a:gdLst/>
              <a:ahLst/>
              <a:cxnLst/>
              <a:rect l="l" t="t" r="r" b="b"/>
              <a:pathLst>
                <a:path w="5165217" h="3721608">
                  <a:moveTo>
                    <a:pt x="0" y="628904"/>
                  </a:moveTo>
                  <a:cubicBezTo>
                    <a:pt x="0" y="281559"/>
                    <a:pt x="282067" y="0"/>
                    <a:pt x="630047" y="0"/>
                  </a:cubicBezTo>
                  <a:lnTo>
                    <a:pt x="4535170" y="0"/>
                  </a:lnTo>
                  <a:lnTo>
                    <a:pt x="4535170" y="12700"/>
                  </a:lnTo>
                  <a:lnTo>
                    <a:pt x="4535170" y="0"/>
                  </a:lnTo>
                  <a:cubicBezTo>
                    <a:pt x="4883150" y="0"/>
                    <a:pt x="5165217" y="281559"/>
                    <a:pt x="5165217" y="628904"/>
                  </a:cubicBezTo>
                  <a:lnTo>
                    <a:pt x="5152517" y="628904"/>
                  </a:lnTo>
                  <a:lnTo>
                    <a:pt x="5165217" y="628904"/>
                  </a:lnTo>
                  <a:lnTo>
                    <a:pt x="5165217" y="3092704"/>
                  </a:lnTo>
                  <a:lnTo>
                    <a:pt x="5152517" y="3092704"/>
                  </a:lnTo>
                  <a:lnTo>
                    <a:pt x="5165217" y="3092704"/>
                  </a:lnTo>
                  <a:cubicBezTo>
                    <a:pt x="5165217" y="3440049"/>
                    <a:pt x="4883150" y="3721608"/>
                    <a:pt x="4535170" y="3721608"/>
                  </a:cubicBezTo>
                  <a:lnTo>
                    <a:pt x="4535170" y="3708908"/>
                  </a:lnTo>
                  <a:lnTo>
                    <a:pt x="4535170" y="3721608"/>
                  </a:lnTo>
                  <a:lnTo>
                    <a:pt x="630047" y="3721608"/>
                  </a:lnTo>
                  <a:lnTo>
                    <a:pt x="630047" y="3708908"/>
                  </a:lnTo>
                  <a:lnTo>
                    <a:pt x="630047" y="3721608"/>
                  </a:lnTo>
                  <a:cubicBezTo>
                    <a:pt x="282067" y="3721608"/>
                    <a:pt x="0" y="3440049"/>
                    <a:pt x="0" y="3092704"/>
                  </a:cubicBezTo>
                  <a:lnTo>
                    <a:pt x="0" y="628904"/>
                  </a:lnTo>
                  <a:lnTo>
                    <a:pt x="12700" y="628904"/>
                  </a:lnTo>
                  <a:lnTo>
                    <a:pt x="0" y="628904"/>
                  </a:lnTo>
                  <a:moveTo>
                    <a:pt x="25400" y="628904"/>
                  </a:moveTo>
                  <a:lnTo>
                    <a:pt x="25400" y="3092704"/>
                  </a:lnTo>
                  <a:lnTo>
                    <a:pt x="12700" y="3092704"/>
                  </a:lnTo>
                  <a:lnTo>
                    <a:pt x="25400" y="3092704"/>
                  </a:lnTo>
                  <a:cubicBezTo>
                    <a:pt x="25400" y="3425952"/>
                    <a:pt x="296037" y="3696208"/>
                    <a:pt x="630047" y="3696208"/>
                  </a:cubicBezTo>
                  <a:lnTo>
                    <a:pt x="4535170" y="3696208"/>
                  </a:lnTo>
                  <a:cubicBezTo>
                    <a:pt x="4869180" y="3696208"/>
                    <a:pt x="5139817" y="3425952"/>
                    <a:pt x="5139817" y="3092704"/>
                  </a:cubicBezTo>
                  <a:lnTo>
                    <a:pt x="5139817" y="628904"/>
                  </a:lnTo>
                  <a:cubicBezTo>
                    <a:pt x="5139817" y="295656"/>
                    <a:pt x="4869180" y="25400"/>
                    <a:pt x="4535170" y="25400"/>
                  </a:cubicBezTo>
                  <a:lnTo>
                    <a:pt x="630047" y="25400"/>
                  </a:lnTo>
                  <a:lnTo>
                    <a:pt x="630047" y="12700"/>
                  </a:lnTo>
                  <a:lnTo>
                    <a:pt x="630047" y="25400"/>
                  </a:lnTo>
                  <a:cubicBezTo>
                    <a:pt x="296037" y="25400"/>
                    <a:pt x="25400" y="295656"/>
                    <a:pt x="25400" y="628904"/>
                  </a:cubicBezTo>
                  <a:close/>
                </a:path>
              </a:pathLst>
            </a:custGeom>
            <a:solidFill>
              <a:srgbClr val="FFFFFF"/>
            </a:solidFill>
          </p:spPr>
          <p:txBody>
            <a:bodyPr/>
            <a:lstStyle/>
            <a:p>
              <a:endParaRPr lang="en-US" sz="800"/>
            </a:p>
          </p:txBody>
        </p:sp>
      </p:grpSp>
      <p:sp>
        <p:nvSpPr>
          <p:cNvPr id="21" name="TextBox 19">
            <a:extLst>
              <a:ext uri="{FF2B5EF4-FFF2-40B4-BE49-F238E27FC236}">
                <a16:creationId xmlns:a16="http://schemas.microsoft.com/office/drawing/2014/main" id="{A8805AEE-95CE-0E39-967A-1F19D0901D77}"/>
              </a:ext>
            </a:extLst>
          </p:cNvPr>
          <p:cNvSpPr txBox="1"/>
          <p:nvPr/>
        </p:nvSpPr>
        <p:spPr>
          <a:xfrm>
            <a:off x="5031950" y="3339625"/>
            <a:ext cx="2299958" cy="1139158"/>
          </a:xfrm>
          <a:prstGeom prst="rect">
            <a:avLst/>
          </a:prstGeom>
        </p:spPr>
        <p:txBody>
          <a:bodyPr lIns="0" tIns="0" rIns="0" bIns="0" rtlCol="0" anchor="t">
            <a:spAutoFit/>
          </a:bodyPr>
          <a:lstStyle/>
          <a:p>
            <a:pPr algn="ctr">
              <a:lnSpc>
                <a:spcPts val="2159"/>
              </a:lnSpc>
            </a:pPr>
            <a:r>
              <a:rPr lang="en-US" sz="2399" spc="-78">
                <a:solidFill>
                  <a:srgbClr val="FFFFFF"/>
                </a:solidFill>
                <a:latin typeface="Calibri"/>
                <a:cs typeface="Calibri"/>
              </a:rPr>
              <a:t> Compensated cirrhosis  with</a:t>
            </a:r>
          </a:p>
          <a:p>
            <a:pPr algn="ctr">
              <a:lnSpc>
                <a:spcPts val="2159"/>
              </a:lnSpc>
            </a:pPr>
            <a:endParaRPr lang="en-US" sz="2399" spc="-78">
              <a:solidFill>
                <a:srgbClr val="FFFFFF"/>
              </a:solidFill>
              <a:latin typeface="Calibri"/>
              <a:cs typeface="Calibri"/>
            </a:endParaRPr>
          </a:p>
          <a:p>
            <a:pPr algn="ctr">
              <a:lnSpc>
                <a:spcPts val="2159"/>
              </a:lnSpc>
            </a:pPr>
            <a:r>
              <a:rPr lang="en-US" sz="2399" spc="-79">
                <a:solidFill>
                  <a:srgbClr val="FFFFFF"/>
                </a:solidFill>
                <a:latin typeface="Calibri"/>
                <a:cs typeface="Calibri"/>
              </a:rPr>
              <a:t>Portal Hypertension</a:t>
            </a:r>
          </a:p>
        </p:txBody>
      </p:sp>
      <p:grpSp>
        <p:nvGrpSpPr>
          <p:cNvPr id="22" name="Group 20">
            <a:extLst>
              <a:ext uri="{FF2B5EF4-FFF2-40B4-BE49-F238E27FC236}">
                <a16:creationId xmlns:a16="http://schemas.microsoft.com/office/drawing/2014/main" id="{C5F4B9F6-7DEB-E9BF-CD7F-EBB36A3BD6E2}"/>
              </a:ext>
            </a:extLst>
          </p:cNvPr>
          <p:cNvGrpSpPr/>
          <p:nvPr/>
        </p:nvGrpSpPr>
        <p:grpSpPr>
          <a:xfrm>
            <a:off x="6687372" y="4663782"/>
            <a:ext cx="2312154" cy="1566871"/>
            <a:chOff x="0" y="0"/>
            <a:chExt cx="4625512" cy="3134558"/>
          </a:xfrm>
        </p:grpSpPr>
        <p:sp>
          <p:nvSpPr>
            <p:cNvPr id="23" name="Freeform 21">
              <a:extLst>
                <a:ext uri="{FF2B5EF4-FFF2-40B4-BE49-F238E27FC236}">
                  <a16:creationId xmlns:a16="http://schemas.microsoft.com/office/drawing/2014/main" id="{8D49C815-3A14-4386-687C-CAD252B9F6D5}"/>
                </a:ext>
              </a:extLst>
            </p:cNvPr>
            <p:cNvSpPr/>
            <p:nvPr/>
          </p:nvSpPr>
          <p:spPr>
            <a:xfrm>
              <a:off x="12700" y="12700"/>
              <a:ext cx="4600194" cy="3109214"/>
            </a:xfrm>
            <a:custGeom>
              <a:avLst/>
              <a:gdLst/>
              <a:ahLst/>
              <a:cxnLst/>
              <a:rect l="l" t="t" r="r" b="b"/>
              <a:pathLst>
                <a:path w="4600194" h="3109214">
                  <a:moveTo>
                    <a:pt x="0" y="518287"/>
                  </a:moveTo>
                  <a:cubicBezTo>
                    <a:pt x="0" y="232029"/>
                    <a:pt x="232664" y="0"/>
                    <a:pt x="519684" y="0"/>
                  </a:cubicBezTo>
                  <a:lnTo>
                    <a:pt x="4080510" y="0"/>
                  </a:lnTo>
                  <a:cubicBezTo>
                    <a:pt x="4367530" y="0"/>
                    <a:pt x="4600194" y="232029"/>
                    <a:pt x="4600194" y="518287"/>
                  </a:cubicBezTo>
                  <a:lnTo>
                    <a:pt x="4600194" y="2590800"/>
                  </a:lnTo>
                  <a:cubicBezTo>
                    <a:pt x="4600194" y="2877058"/>
                    <a:pt x="4367530" y="3109087"/>
                    <a:pt x="4080510" y="3109087"/>
                  </a:cubicBezTo>
                  <a:lnTo>
                    <a:pt x="519684" y="3109087"/>
                  </a:lnTo>
                  <a:cubicBezTo>
                    <a:pt x="232664" y="3109214"/>
                    <a:pt x="0" y="2877058"/>
                    <a:pt x="0" y="2590800"/>
                  </a:cubicBezTo>
                  <a:close/>
                </a:path>
              </a:pathLst>
            </a:custGeom>
            <a:solidFill>
              <a:srgbClr val="4472C4"/>
            </a:solidFill>
          </p:spPr>
          <p:txBody>
            <a:bodyPr/>
            <a:lstStyle/>
            <a:p>
              <a:endParaRPr lang="en-US" sz="800"/>
            </a:p>
          </p:txBody>
        </p:sp>
        <p:sp>
          <p:nvSpPr>
            <p:cNvPr id="24" name="Freeform 22">
              <a:extLst>
                <a:ext uri="{FF2B5EF4-FFF2-40B4-BE49-F238E27FC236}">
                  <a16:creationId xmlns:a16="http://schemas.microsoft.com/office/drawing/2014/main" id="{38FEE2E5-A1C6-6AC0-1CB3-A97B7476D3DB}"/>
                </a:ext>
              </a:extLst>
            </p:cNvPr>
            <p:cNvSpPr/>
            <p:nvPr/>
          </p:nvSpPr>
          <p:spPr>
            <a:xfrm>
              <a:off x="0" y="0"/>
              <a:ext cx="4625594" cy="3134614"/>
            </a:xfrm>
            <a:custGeom>
              <a:avLst/>
              <a:gdLst/>
              <a:ahLst/>
              <a:cxnLst/>
              <a:rect l="l" t="t" r="r" b="b"/>
              <a:pathLst>
                <a:path w="4625594" h="3134614">
                  <a:moveTo>
                    <a:pt x="0" y="530987"/>
                  </a:moveTo>
                  <a:cubicBezTo>
                    <a:pt x="0" y="237744"/>
                    <a:pt x="238379" y="0"/>
                    <a:pt x="532384" y="0"/>
                  </a:cubicBezTo>
                  <a:lnTo>
                    <a:pt x="4093210" y="0"/>
                  </a:lnTo>
                  <a:lnTo>
                    <a:pt x="4093210" y="12700"/>
                  </a:lnTo>
                  <a:lnTo>
                    <a:pt x="4093210" y="0"/>
                  </a:lnTo>
                  <a:cubicBezTo>
                    <a:pt x="4387215" y="0"/>
                    <a:pt x="4625594" y="237744"/>
                    <a:pt x="4625594" y="530987"/>
                  </a:cubicBezTo>
                  <a:lnTo>
                    <a:pt x="4612894" y="530987"/>
                  </a:lnTo>
                  <a:lnTo>
                    <a:pt x="4625594" y="530987"/>
                  </a:lnTo>
                  <a:lnTo>
                    <a:pt x="4625594" y="2603500"/>
                  </a:lnTo>
                  <a:lnTo>
                    <a:pt x="4612894" y="2603500"/>
                  </a:lnTo>
                  <a:lnTo>
                    <a:pt x="4625594" y="2603500"/>
                  </a:lnTo>
                  <a:cubicBezTo>
                    <a:pt x="4625594" y="2896743"/>
                    <a:pt x="4387215" y="3134487"/>
                    <a:pt x="4093210" y="3134487"/>
                  </a:cubicBezTo>
                  <a:lnTo>
                    <a:pt x="4093210" y="3121787"/>
                  </a:lnTo>
                  <a:lnTo>
                    <a:pt x="4093210" y="3134487"/>
                  </a:lnTo>
                  <a:lnTo>
                    <a:pt x="532384" y="3134487"/>
                  </a:lnTo>
                  <a:lnTo>
                    <a:pt x="532384" y="3121787"/>
                  </a:lnTo>
                  <a:lnTo>
                    <a:pt x="532384" y="3134487"/>
                  </a:lnTo>
                  <a:cubicBezTo>
                    <a:pt x="238379" y="3134614"/>
                    <a:pt x="0" y="2896870"/>
                    <a:pt x="0" y="2603500"/>
                  </a:cubicBezTo>
                  <a:lnTo>
                    <a:pt x="0" y="530987"/>
                  </a:lnTo>
                  <a:lnTo>
                    <a:pt x="12700" y="530987"/>
                  </a:lnTo>
                  <a:lnTo>
                    <a:pt x="0" y="530987"/>
                  </a:lnTo>
                  <a:moveTo>
                    <a:pt x="25400" y="530987"/>
                  </a:moveTo>
                  <a:lnTo>
                    <a:pt x="25400" y="2603500"/>
                  </a:lnTo>
                  <a:lnTo>
                    <a:pt x="12700" y="2603500"/>
                  </a:lnTo>
                  <a:lnTo>
                    <a:pt x="25400" y="2603500"/>
                  </a:lnTo>
                  <a:cubicBezTo>
                    <a:pt x="25400" y="2882646"/>
                    <a:pt x="252349" y="3109087"/>
                    <a:pt x="532384" y="3109087"/>
                  </a:cubicBezTo>
                  <a:lnTo>
                    <a:pt x="4093210" y="3109087"/>
                  </a:lnTo>
                  <a:cubicBezTo>
                    <a:pt x="4373245" y="3109087"/>
                    <a:pt x="4600194" y="2882646"/>
                    <a:pt x="4600194" y="2603500"/>
                  </a:cubicBezTo>
                  <a:lnTo>
                    <a:pt x="4600194" y="530987"/>
                  </a:lnTo>
                  <a:cubicBezTo>
                    <a:pt x="4600067" y="251841"/>
                    <a:pt x="4373118" y="25400"/>
                    <a:pt x="4093210" y="25400"/>
                  </a:cubicBezTo>
                  <a:lnTo>
                    <a:pt x="532384" y="25400"/>
                  </a:lnTo>
                  <a:lnTo>
                    <a:pt x="532384" y="12700"/>
                  </a:lnTo>
                  <a:lnTo>
                    <a:pt x="532384" y="25400"/>
                  </a:lnTo>
                  <a:cubicBezTo>
                    <a:pt x="252349" y="25400"/>
                    <a:pt x="25400" y="251841"/>
                    <a:pt x="25400" y="530987"/>
                  </a:cubicBezTo>
                  <a:close/>
                </a:path>
              </a:pathLst>
            </a:custGeom>
            <a:solidFill>
              <a:srgbClr val="FFFFFF"/>
            </a:solidFill>
          </p:spPr>
          <p:txBody>
            <a:bodyPr/>
            <a:lstStyle/>
            <a:p>
              <a:endParaRPr lang="en-US" sz="800"/>
            </a:p>
          </p:txBody>
        </p:sp>
      </p:grpSp>
      <p:sp>
        <p:nvSpPr>
          <p:cNvPr id="25" name="TextBox 23">
            <a:extLst>
              <a:ext uri="{FF2B5EF4-FFF2-40B4-BE49-F238E27FC236}">
                <a16:creationId xmlns:a16="http://schemas.microsoft.com/office/drawing/2014/main" id="{0E449A9E-2029-C34B-05ED-F564711EB018}"/>
              </a:ext>
            </a:extLst>
          </p:cNvPr>
          <p:cNvSpPr txBox="1"/>
          <p:nvPr/>
        </p:nvSpPr>
        <p:spPr>
          <a:xfrm>
            <a:off x="6814041" y="5184397"/>
            <a:ext cx="2058816" cy="574901"/>
          </a:xfrm>
          <a:prstGeom prst="rect">
            <a:avLst/>
          </a:prstGeom>
        </p:spPr>
        <p:txBody>
          <a:bodyPr lIns="0" tIns="0" rIns="0" bIns="0" rtlCol="0" anchor="t">
            <a:spAutoFit/>
          </a:bodyPr>
          <a:lstStyle/>
          <a:p>
            <a:pPr algn="ctr">
              <a:lnSpc>
                <a:spcPts val="2159"/>
              </a:lnSpc>
            </a:pPr>
            <a:r>
              <a:rPr lang="en-US" sz="2399" spc="-79">
                <a:solidFill>
                  <a:srgbClr val="FFFFFF"/>
                </a:solidFill>
                <a:latin typeface="Calibri"/>
                <a:cs typeface="Calibri"/>
              </a:rPr>
              <a:t>Decompensated cirrhosis</a:t>
            </a:r>
          </a:p>
        </p:txBody>
      </p:sp>
      <p:sp>
        <p:nvSpPr>
          <p:cNvPr id="26" name="TextBox 24">
            <a:extLst>
              <a:ext uri="{FF2B5EF4-FFF2-40B4-BE49-F238E27FC236}">
                <a16:creationId xmlns:a16="http://schemas.microsoft.com/office/drawing/2014/main" id="{4DB21A15-46A5-5B19-549B-E2F454FE4DC2}"/>
              </a:ext>
            </a:extLst>
          </p:cNvPr>
          <p:cNvSpPr txBox="1"/>
          <p:nvPr/>
        </p:nvSpPr>
        <p:spPr>
          <a:xfrm>
            <a:off x="9832105" y="5997667"/>
            <a:ext cx="2715365" cy="226665"/>
          </a:xfrm>
          <a:prstGeom prst="rect">
            <a:avLst/>
          </a:prstGeom>
        </p:spPr>
        <p:txBody>
          <a:bodyPr lIns="0" tIns="0" rIns="0" bIns="0" rtlCol="0" anchor="t">
            <a:spAutoFit/>
          </a:bodyPr>
          <a:lstStyle/>
          <a:p>
            <a:pPr>
              <a:lnSpc>
                <a:spcPts val="1680"/>
              </a:lnSpc>
            </a:pPr>
            <a:r>
              <a:rPr lang="en-US" sz="1600" spc="-55" dirty="0">
                <a:solidFill>
                  <a:srgbClr val="000000"/>
                </a:solidFill>
                <a:latin typeface="Calibri"/>
                <a:cs typeface="Calibri"/>
              </a:rPr>
              <a:t>D’Amico et al., J Hepatol, 2022</a:t>
            </a:r>
          </a:p>
        </p:txBody>
      </p:sp>
      <p:sp>
        <p:nvSpPr>
          <p:cNvPr id="27" name="AutoShape 25">
            <a:extLst>
              <a:ext uri="{FF2B5EF4-FFF2-40B4-BE49-F238E27FC236}">
                <a16:creationId xmlns:a16="http://schemas.microsoft.com/office/drawing/2014/main" id="{4BD6529B-4A01-D758-BBC2-79F11BCC278C}"/>
              </a:ext>
            </a:extLst>
          </p:cNvPr>
          <p:cNvSpPr/>
          <p:nvPr/>
        </p:nvSpPr>
        <p:spPr>
          <a:xfrm rot="2700000">
            <a:off x="2407629" y="496600"/>
            <a:ext cx="8978" cy="0"/>
          </a:xfrm>
          <a:prstGeom prst="line">
            <a:avLst/>
          </a:prstGeom>
          <a:ln w="9525" cap="rnd">
            <a:solidFill>
              <a:srgbClr val="4472C4"/>
            </a:solidFill>
            <a:prstDash val="solid"/>
            <a:headEnd type="none" w="sm" len="sm"/>
            <a:tailEnd type="none" w="sm" len="sm"/>
          </a:ln>
        </p:spPr>
        <p:txBody>
          <a:bodyPr/>
          <a:lstStyle/>
          <a:p>
            <a:endParaRPr lang="en-US" sz="800"/>
          </a:p>
        </p:txBody>
      </p:sp>
      <p:grpSp>
        <p:nvGrpSpPr>
          <p:cNvPr id="29" name="Group 27">
            <a:extLst>
              <a:ext uri="{FF2B5EF4-FFF2-40B4-BE49-F238E27FC236}">
                <a16:creationId xmlns:a16="http://schemas.microsoft.com/office/drawing/2014/main" id="{4594C159-DCA1-196C-F1C4-DD5DC227B514}"/>
              </a:ext>
            </a:extLst>
          </p:cNvPr>
          <p:cNvGrpSpPr/>
          <p:nvPr/>
        </p:nvGrpSpPr>
        <p:grpSpPr>
          <a:xfrm>
            <a:off x="9672216" y="3577251"/>
            <a:ext cx="2412837" cy="2229119"/>
            <a:chOff x="0" y="0"/>
            <a:chExt cx="4292742" cy="4611978"/>
          </a:xfrm>
        </p:grpSpPr>
        <p:sp>
          <p:nvSpPr>
            <p:cNvPr id="30" name="Freeform 28">
              <a:extLst>
                <a:ext uri="{FF2B5EF4-FFF2-40B4-BE49-F238E27FC236}">
                  <a16:creationId xmlns:a16="http://schemas.microsoft.com/office/drawing/2014/main" id="{C2F7CFE7-0FB2-FFF9-0A02-D7EB495C30D0}"/>
                </a:ext>
              </a:extLst>
            </p:cNvPr>
            <p:cNvSpPr/>
            <p:nvPr/>
          </p:nvSpPr>
          <p:spPr>
            <a:xfrm>
              <a:off x="12700" y="12700"/>
              <a:ext cx="4267454" cy="4586605"/>
            </a:xfrm>
            <a:custGeom>
              <a:avLst/>
              <a:gdLst/>
              <a:ahLst/>
              <a:cxnLst/>
              <a:rect l="l" t="t" r="r" b="b"/>
              <a:pathLst>
                <a:path w="4267454" h="4586605">
                  <a:moveTo>
                    <a:pt x="2133727" y="1231519"/>
                  </a:moveTo>
                  <a:lnTo>
                    <a:pt x="2869057" y="0"/>
                  </a:lnTo>
                  <a:lnTo>
                    <a:pt x="2796540" y="1130681"/>
                  </a:lnTo>
                  <a:lnTo>
                    <a:pt x="3631184" y="946404"/>
                  </a:lnTo>
                  <a:lnTo>
                    <a:pt x="3299714" y="1553337"/>
                  </a:lnTo>
                  <a:lnTo>
                    <a:pt x="4168013" y="1727835"/>
                  </a:lnTo>
                  <a:lnTo>
                    <a:pt x="3478530" y="2224278"/>
                  </a:lnTo>
                  <a:lnTo>
                    <a:pt x="4267454" y="2822067"/>
                  </a:lnTo>
                  <a:lnTo>
                    <a:pt x="3326511" y="2748153"/>
                  </a:lnTo>
                  <a:lnTo>
                    <a:pt x="3584956" y="3842385"/>
                  </a:lnTo>
                  <a:lnTo>
                    <a:pt x="2769997" y="3069844"/>
                  </a:lnTo>
                  <a:lnTo>
                    <a:pt x="2617089" y="4191000"/>
                  </a:lnTo>
                  <a:lnTo>
                    <a:pt x="2080768" y="3171317"/>
                  </a:lnTo>
                  <a:lnTo>
                    <a:pt x="1676400" y="4586605"/>
                  </a:lnTo>
                  <a:lnTo>
                    <a:pt x="1524254" y="3318256"/>
                  </a:lnTo>
                  <a:lnTo>
                    <a:pt x="940816" y="3740785"/>
                  </a:lnTo>
                  <a:lnTo>
                    <a:pt x="1119632" y="2959354"/>
                  </a:lnTo>
                  <a:lnTo>
                    <a:pt x="26670" y="3097403"/>
                  </a:lnTo>
                  <a:lnTo>
                    <a:pt x="735330" y="2500249"/>
                  </a:lnTo>
                  <a:lnTo>
                    <a:pt x="0" y="1829308"/>
                  </a:lnTo>
                  <a:lnTo>
                    <a:pt x="914146" y="1617345"/>
                  </a:lnTo>
                  <a:lnTo>
                    <a:pt x="73152" y="487299"/>
                  </a:lnTo>
                  <a:lnTo>
                    <a:pt x="1444625" y="1342009"/>
                  </a:lnTo>
                  <a:lnTo>
                    <a:pt x="1650111" y="487299"/>
                  </a:lnTo>
                  <a:close/>
                </a:path>
              </a:pathLst>
            </a:custGeom>
            <a:solidFill>
              <a:srgbClr val="F4B183"/>
            </a:solidFill>
          </p:spPr>
          <p:txBody>
            <a:bodyPr/>
            <a:lstStyle/>
            <a:p>
              <a:endParaRPr lang="en-US" sz="800"/>
            </a:p>
          </p:txBody>
        </p:sp>
        <p:sp>
          <p:nvSpPr>
            <p:cNvPr id="31" name="Freeform 29">
              <a:extLst>
                <a:ext uri="{FF2B5EF4-FFF2-40B4-BE49-F238E27FC236}">
                  <a16:creationId xmlns:a16="http://schemas.microsoft.com/office/drawing/2014/main" id="{A31E63B9-6CFD-25F1-1F5E-37E11BAA50CB}"/>
                </a:ext>
              </a:extLst>
            </p:cNvPr>
            <p:cNvSpPr/>
            <p:nvPr/>
          </p:nvSpPr>
          <p:spPr>
            <a:xfrm>
              <a:off x="-762" y="-1143"/>
              <a:ext cx="4294759" cy="4613402"/>
            </a:xfrm>
            <a:custGeom>
              <a:avLst/>
              <a:gdLst/>
              <a:ahLst/>
              <a:cxnLst/>
              <a:rect l="l" t="t" r="r" b="b"/>
              <a:pathLst>
                <a:path w="4294759" h="4613402">
                  <a:moveTo>
                    <a:pt x="2136267" y="1238885"/>
                  </a:moveTo>
                  <a:lnTo>
                    <a:pt x="2871597" y="7366"/>
                  </a:lnTo>
                  <a:cubicBezTo>
                    <a:pt x="2874645" y="2286"/>
                    <a:pt x="2880614" y="0"/>
                    <a:pt x="2886329" y="1778"/>
                  </a:cubicBezTo>
                  <a:cubicBezTo>
                    <a:pt x="2892044" y="3556"/>
                    <a:pt x="2895600" y="8890"/>
                    <a:pt x="2895219" y="14732"/>
                  </a:cubicBezTo>
                  <a:lnTo>
                    <a:pt x="2822575" y="1145413"/>
                  </a:lnTo>
                  <a:lnTo>
                    <a:pt x="2809875" y="1144651"/>
                  </a:lnTo>
                  <a:lnTo>
                    <a:pt x="2807081" y="1132205"/>
                  </a:lnTo>
                  <a:lnTo>
                    <a:pt x="3641725" y="947928"/>
                  </a:lnTo>
                  <a:cubicBezTo>
                    <a:pt x="3646551" y="946912"/>
                    <a:pt x="3651631" y="948690"/>
                    <a:pt x="3654679" y="952754"/>
                  </a:cubicBezTo>
                  <a:cubicBezTo>
                    <a:pt x="3657727" y="956818"/>
                    <a:pt x="3658108" y="962152"/>
                    <a:pt x="3655695" y="966470"/>
                  </a:cubicBezTo>
                  <a:lnTo>
                    <a:pt x="3324225" y="1573403"/>
                  </a:lnTo>
                  <a:lnTo>
                    <a:pt x="3313049" y="1567307"/>
                  </a:lnTo>
                  <a:lnTo>
                    <a:pt x="3315589" y="1554861"/>
                  </a:lnTo>
                  <a:lnTo>
                    <a:pt x="4183888" y="1729359"/>
                  </a:lnTo>
                  <a:cubicBezTo>
                    <a:pt x="4188841" y="1730375"/>
                    <a:pt x="4192778" y="1734185"/>
                    <a:pt x="4193794" y="1739138"/>
                  </a:cubicBezTo>
                  <a:cubicBezTo>
                    <a:pt x="4194810" y="1744091"/>
                    <a:pt x="4192905" y="1749171"/>
                    <a:pt x="4188841" y="1752092"/>
                  </a:cubicBezTo>
                  <a:lnTo>
                    <a:pt x="3499358" y="2248535"/>
                  </a:lnTo>
                  <a:lnTo>
                    <a:pt x="3491992" y="2238248"/>
                  </a:lnTo>
                  <a:lnTo>
                    <a:pt x="3499612" y="2228088"/>
                  </a:lnTo>
                  <a:lnTo>
                    <a:pt x="4288536" y="2825877"/>
                  </a:lnTo>
                  <a:cubicBezTo>
                    <a:pt x="4292981" y="2829306"/>
                    <a:pt x="4294759" y="2835275"/>
                    <a:pt x="4292727" y="2840482"/>
                  </a:cubicBezTo>
                  <a:cubicBezTo>
                    <a:pt x="4290695" y="2845689"/>
                    <a:pt x="4285488" y="2849118"/>
                    <a:pt x="4279900" y="2848610"/>
                  </a:cubicBezTo>
                  <a:lnTo>
                    <a:pt x="3338957" y="2774696"/>
                  </a:lnTo>
                  <a:lnTo>
                    <a:pt x="3339973" y="2761996"/>
                  </a:lnTo>
                  <a:lnTo>
                    <a:pt x="3352292" y="2759075"/>
                  </a:lnTo>
                  <a:lnTo>
                    <a:pt x="3610737" y="3853307"/>
                  </a:lnTo>
                  <a:cubicBezTo>
                    <a:pt x="3612007" y="3858768"/>
                    <a:pt x="3609594" y="3864483"/>
                    <a:pt x="3604768" y="3867277"/>
                  </a:cubicBezTo>
                  <a:cubicBezTo>
                    <a:pt x="3599942" y="3870071"/>
                    <a:pt x="3593719" y="3869309"/>
                    <a:pt x="3589655" y="3865499"/>
                  </a:cubicBezTo>
                  <a:lnTo>
                    <a:pt x="2774696" y="3092958"/>
                  </a:lnTo>
                  <a:lnTo>
                    <a:pt x="2783459" y="3083687"/>
                  </a:lnTo>
                  <a:lnTo>
                    <a:pt x="2796032" y="3085338"/>
                  </a:lnTo>
                  <a:lnTo>
                    <a:pt x="2643378" y="4206494"/>
                  </a:lnTo>
                  <a:cubicBezTo>
                    <a:pt x="2642616" y="4211955"/>
                    <a:pt x="2638425" y="4216273"/>
                    <a:pt x="2632964" y="4217289"/>
                  </a:cubicBezTo>
                  <a:cubicBezTo>
                    <a:pt x="2627503" y="4218305"/>
                    <a:pt x="2622042" y="4215638"/>
                    <a:pt x="2619502" y="4210685"/>
                  </a:cubicBezTo>
                  <a:lnTo>
                    <a:pt x="2083181" y="3191002"/>
                  </a:lnTo>
                  <a:lnTo>
                    <a:pt x="2094484" y="3185033"/>
                  </a:lnTo>
                  <a:lnTo>
                    <a:pt x="2106676" y="3188462"/>
                  </a:lnTo>
                  <a:lnTo>
                    <a:pt x="1702308" y="4603750"/>
                  </a:lnTo>
                  <a:cubicBezTo>
                    <a:pt x="1700657" y="4609592"/>
                    <a:pt x="1695069" y="4613402"/>
                    <a:pt x="1689100" y="4612894"/>
                  </a:cubicBezTo>
                  <a:cubicBezTo>
                    <a:pt x="1683131" y="4612386"/>
                    <a:pt x="1678178" y="4607687"/>
                    <a:pt x="1677543" y="4601718"/>
                  </a:cubicBezTo>
                  <a:lnTo>
                    <a:pt x="1525016" y="3333623"/>
                  </a:lnTo>
                  <a:lnTo>
                    <a:pt x="1537589" y="3332099"/>
                  </a:lnTo>
                  <a:lnTo>
                    <a:pt x="1545082" y="3342386"/>
                  </a:lnTo>
                  <a:lnTo>
                    <a:pt x="961644" y="3764915"/>
                  </a:lnTo>
                  <a:cubicBezTo>
                    <a:pt x="957326" y="3767963"/>
                    <a:pt x="951611" y="3768090"/>
                    <a:pt x="947166" y="3765169"/>
                  </a:cubicBezTo>
                  <a:cubicBezTo>
                    <a:pt x="942721" y="3762248"/>
                    <a:pt x="940562" y="3756914"/>
                    <a:pt x="941832" y="3751707"/>
                  </a:cubicBezTo>
                  <a:lnTo>
                    <a:pt x="1120648" y="2970403"/>
                  </a:lnTo>
                  <a:lnTo>
                    <a:pt x="1132967" y="2973197"/>
                  </a:lnTo>
                  <a:lnTo>
                    <a:pt x="1134618" y="2985770"/>
                  </a:lnTo>
                  <a:lnTo>
                    <a:pt x="41783" y="3123819"/>
                  </a:lnTo>
                  <a:cubicBezTo>
                    <a:pt x="36195" y="3124581"/>
                    <a:pt x="30861" y="3121533"/>
                    <a:pt x="28575" y="3116326"/>
                  </a:cubicBezTo>
                  <a:cubicBezTo>
                    <a:pt x="26289" y="3111119"/>
                    <a:pt x="27686" y="3105150"/>
                    <a:pt x="32004" y="3101467"/>
                  </a:cubicBezTo>
                  <a:lnTo>
                    <a:pt x="740664" y="2504313"/>
                  </a:lnTo>
                  <a:lnTo>
                    <a:pt x="748792" y="2513965"/>
                  </a:lnTo>
                  <a:lnTo>
                    <a:pt x="740283" y="2523363"/>
                  </a:lnTo>
                  <a:lnTo>
                    <a:pt x="4953" y="1852549"/>
                  </a:lnTo>
                  <a:cubicBezTo>
                    <a:pt x="1524" y="1849374"/>
                    <a:pt x="0" y="1844548"/>
                    <a:pt x="1270" y="1839976"/>
                  </a:cubicBezTo>
                  <a:cubicBezTo>
                    <a:pt x="2540" y="1835404"/>
                    <a:pt x="6096" y="1831848"/>
                    <a:pt x="10668" y="1830832"/>
                  </a:cubicBezTo>
                  <a:lnTo>
                    <a:pt x="924814" y="1618869"/>
                  </a:lnTo>
                  <a:lnTo>
                    <a:pt x="927735" y="1631188"/>
                  </a:lnTo>
                  <a:lnTo>
                    <a:pt x="917575" y="1638808"/>
                  </a:lnTo>
                  <a:lnTo>
                    <a:pt x="76327" y="508762"/>
                  </a:lnTo>
                  <a:cubicBezTo>
                    <a:pt x="72644" y="503809"/>
                    <a:pt x="73025" y="497078"/>
                    <a:pt x="77216" y="492633"/>
                  </a:cubicBezTo>
                  <a:cubicBezTo>
                    <a:pt x="81407" y="488188"/>
                    <a:pt x="88138" y="487172"/>
                    <a:pt x="93218" y="490474"/>
                  </a:cubicBezTo>
                  <a:lnTo>
                    <a:pt x="1464691" y="1345184"/>
                  </a:lnTo>
                  <a:lnTo>
                    <a:pt x="1457960" y="1355979"/>
                  </a:lnTo>
                  <a:lnTo>
                    <a:pt x="1445641" y="1353058"/>
                  </a:lnTo>
                  <a:lnTo>
                    <a:pt x="1651127" y="498348"/>
                  </a:lnTo>
                  <a:cubicBezTo>
                    <a:pt x="1652270" y="493395"/>
                    <a:pt x="1656334" y="489712"/>
                    <a:pt x="1661287" y="488823"/>
                  </a:cubicBezTo>
                  <a:cubicBezTo>
                    <a:pt x="1666240" y="487934"/>
                    <a:pt x="1671320" y="490220"/>
                    <a:pt x="1674114" y="494411"/>
                  </a:cubicBezTo>
                  <a:lnTo>
                    <a:pt x="2157730" y="1238631"/>
                  </a:lnTo>
                  <a:lnTo>
                    <a:pt x="2147062" y="1245489"/>
                  </a:lnTo>
                  <a:lnTo>
                    <a:pt x="2136140" y="1239012"/>
                  </a:lnTo>
                  <a:moveTo>
                    <a:pt x="2157984" y="1252093"/>
                  </a:moveTo>
                  <a:cubicBezTo>
                    <a:pt x="2155698" y="1255903"/>
                    <a:pt x="2151761" y="1258189"/>
                    <a:pt x="2147316" y="1258316"/>
                  </a:cubicBezTo>
                  <a:cubicBezTo>
                    <a:pt x="2142871" y="1258443"/>
                    <a:pt x="2138807" y="1256157"/>
                    <a:pt x="2136394" y="1252601"/>
                  </a:cubicBezTo>
                  <a:lnTo>
                    <a:pt x="1652778" y="508381"/>
                  </a:lnTo>
                  <a:lnTo>
                    <a:pt x="1663446" y="501523"/>
                  </a:lnTo>
                  <a:lnTo>
                    <a:pt x="1675765" y="504444"/>
                  </a:lnTo>
                  <a:lnTo>
                    <a:pt x="1470279" y="1359154"/>
                  </a:lnTo>
                  <a:cubicBezTo>
                    <a:pt x="1469263" y="1363091"/>
                    <a:pt x="1466469" y="1366393"/>
                    <a:pt x="1462786" y="1367917"/>
                  </a:cubicBezTo>
                  <a:cubicBezTo>
                    <a:pt x="1459103" y="1369441"/>
                    <a:pt x="1454658" y="1369060"/>
                    <a:pt x="1451229" y="1366901"/>
                  </a:cubicBezTo>
                  <a:lnTo>
                    <a:pt x="79883" y="511937"/>
                  </a:lnTo>
                  <a:lnTo>
                    <a:pt x="86614" y="501142"/>
                  </a:lnTo>
                  <a:lnTo>
                    <a:pt x="96774" y="493522"/>
                  </a:lnTo>
                  <a:lnTo>
                    <a:pt x="937768" y="1623568"/>
                  </a:lnTo>
                  <a:cubicBezTo>
                    <a:pt x="940308" y="1626997"/>
                    <a:pt x="940943" y="1631442"/>
                    <a:pt x="939546" y="1635506"/>
                  </a:cubicBezTo>
                  <a:cubicBezTo>
                    <a:pt x="938149" y="1639570"/>
                    <a:pt x="934720" y="1642491"/>
                    <a:pt x="930529" y="1643507"/>
                  </a:cubicBezTo>
                  <a:lnTo>
                    <a:pt x="16383" y="1855597"/>
                  </a:lnTo>
                  <a:lnTo>
                    <a:pt x="13462" y="1843151"/>
                  </a:lnTo>
                  <a:lnTo>
                    <a:pt x="21971" y="1833753"/>
                  </a:lnTo>
                  <a:lnTo>
                    <a:pt x="757301" y="2504694"/>
                  </a:lnTo>
                  <a:cubicBezTo>
                    <a:pt x="759968" y="2507107"/>
                    <a:pt x="761492" y="2510663"/>
                    <a:pt x="761492" y="2514346"/>
                  </a:cubicBezTo>
                  <a:cubicBezTo>
                    <a:pt x="761492" y="2518029"/>
                    <a:pt x="759714" y="2521458"/>
                    <a:pt x="756920" y="2523744"/>
                  </a:cubicBezTo>
                  <a:lnTo>
                    <a:pt x="48260" y="3121025"/>
                  </a:lnTo>
                  <a:lnTo>
                    <a:pt x="40132" y="3111373"/>
                  </a:lnTo>
                  <a:lnTo>
                    <a:pt x="38481" y="3098800"/>
                  </a:lnTo>
                  <a:lnTo>
                    <a:pt x="1131443" y="2960751"/>
                  </a:lnTo>
                  <a:cubicBezTo>
                    <a:pt x="1135507" y="2960243"/>
                    <a:pt x="1139698" y="2961767"/>
                    <a:pt x="1142492" y="2964815"/>
                  </a:cubicBezTo>
                  <a:cubicBezTo>
                    <a:pt x="1145286" y="2967863"/>
                    <a:pt x="1146429" y="2972181"/>
                    <a:pt x="1145413" y="2976118"/>
                  </a:cubicBezTo>
                  <a:lnTo>
                    <a:pt x="966597" y="3757549"/>
                  </a:lnTo>
                  <a:lnTo>
                    <a:pt x="954278" y="3754755"/>
                  </a:lnTo>
                  <a:lnTo>
                    <a:pt x="946785" y="3744468"/>
                  </a:lnTo>
                  <a:lnTo>
                    <a:pt x="1530223" y="3321939"/>
                  </a:lnTo>
                  <a:cubicBezTo>
                    <a:pt x="1533906" y="3319272"/>
                    <a:pt x="1538605" y="3318764"/>
                    <a:pt x="1542796" y="3320542"/>
                  </a:cubicBezTo>
                  <a:cubicBezTo>
                    <a:pt x="1546987" y="3322320"/>
                    <a:pt x="1549781" y="3326257"/>
                    <a:pt x="1550289" y="3330702"/>
                  </a:cubicBezTo>
                  <a:lnTo>
                    <a:pt x="1702435" y="4599051"/>
                  </a:lnTo>
                  <a:lnTo>
                    <a:pt x="1689862" y="4600575"/>
                  </a:lnTo>
                  <a:lnTo>
                    <a:pt x="1677670" y="4597146"/>
                  </a:lnTo>
                  <a:lnTo>
                    <a:pt x="2082038" y="3181858"/>
                  </a:lnTo>
                  <a:cubicBezTo>
                    <a:pt x="2083435" y="3176905"/>
                    <a:pt x="2087753" y="3173222"/>
                    <a:pt x="2092960" y="3172714"/>
                  </a:cubicBezTo>
                  <a:cubicBezTo>
                    <a:pt x="2098167" y="3172206"/>
                    <a:pt x="2103120" y="3174873"/>
                    <a:pt x="2105533" y="3179445"/>
                  </a:cubicBezTo>
                  <a:lnTo>
                    <a:pt x="2641854" y="4199128"/>
                  </a:lnTo>
                  <a:lnTo>
                    <a:pt x="2630551" y="4205097"/>
                  </a:lnTo>
                  <a:lnTo>
                    <a:pt x="2617978" y="4203446"/>
                  </a:lnTo>
                  <a:lnTo>
                    <a:pt x="2770632" y="3082290"/>
                  </a:lnTo>
                  <a:cubicBezTo>
                    <a:pt x="2771267" y="3077591"/>
                    <a:pt x="2774569" y="3073654"/>
                    <a:pt x="2779014" y="3072003"/>
                  </a:cubicBezTo>
                  <a:cubicBezTo>
                    <a:pt x="2783459" y="3070352"/>
                    <a:pt x="2788539" y="3071495"/>
                    <a:pt x="2791968" y="3074797"/>
                  </a:cubicBezTo>
                  <a:lnTo>
                    <a:pt x="3606927" y="3847338"/>
                  </a:lnTo>
                  <a:lnTo>
                    <a:pt x="3598164" y="3856609"/>
                  </a:lnTo>
                  <a:lnTo>
                    <a:pt x="3585845" y="3859530"/>
                  </a:lnTo>
                  <a:lnTo>
                    <a:pt x="3327400" y="2765298"/>
                  </a:lnTo>
                  <a:cubicBezTo>
                    <a:pt x="3326511" y="2761361"/>
                    <a:pt x="3327527" y="2757170"/>
                    <a:pt x="3330067" y="2754122"/>
                  </a:cubicBezTo>
                  <a:cubicBezTo>
                    <a:pt x="3332607" y="2751074"/>
                    <a:pt x="3336671" y="2749423"/>
                    <a:pt x="3340735" y="2749677"/>
                  </a:cubicBezTo>
                  <a:lnTo>
                    <a:pt x="4281678" y="2823591"/>
                  </a:lnTo>
                  <a:lnTo>
                    <a:pt x="4280662" y="2836291"/>
                  </a:lnTo>
                  <a:lnTo>
                    <a:pt x="4273042" y="2846451"/>
                  </a:lnTo>
                  <a:lnTo>
                    <a:pt x="3484118" y="2248662"/>
                  </a:lnTo>
                  <a:cubicBezTo>
                    <a:pt x="3480943" y="2246249"/>
                    <a:pt x="3479038" y="2242439"/>
                    <a:pt x="3479038" y="2238375"/>
                  </a:cubicBezTo>
                  <a:cubicBezTo>
                    <a:pt x="3479038" y="2234311"/>
                    <a:pt x="3481070" y="2230628"/>
                    <a:pt x="3484372" y="2228215"/>
                  </a:cubicBezTo>
                  <a:lnTo>
                    <a:pt x="4173855" y="1731772"/>
                  </a:lnTo>
                  <a:lnTo>
                    <a:pt x="4181221" y="1742059"/>
                  </a:lnTo>
                  <a:lnTo>
                    <a:pt x="4178681" y="1754505"/>
                  </a:lnTo>
                  <a:lnTo>
                    <a:pt x="3310382" y="1580007"/>
                  </a:lnTo>
                  <a:cubicBezTo>
                    <a:pt x="3306445" y="1579245"/>
                    <a:pt x="3303143" y="1576578"/>
                    <a:pt x="3301365" y="1572895"/>
                  </a:cubicBezTo>
                  <a:cubicBezTo>
                    <a:pt x="3299587" y="1569212"/>
                    <a:pt x="3299841" y="1565021"/>
                    <a:pt x="3301746" y="1561465"/>
                  </a:cubicBezTo>
                  <a:lnTo>
                    <a:pt x="3633216" y="954532"/>
                  </a:lnTo>
                  <a:lnTo>
                    <a:pt x="3644392" y="960628"/>
                  </a:lnTo>
                  <a:lnTo>
                    <a:pt x="3647186" y="973074"/>
                  </a:lnTo>
                  <a:lnTo>
                    <a:pt x="2812542" y="1157351"/>
                  </a:lnTo>
                  <a:cubicBezTo>
                    <a:pt x="2808605" y="1158240"/>
                    <a:pt x="2804541" y="1157224"/>
                    <a:pt x="2801493" y="1154557"/>
                  </a:cubicBezTo>
                  <a:cubicBezTo>
                    <a:pt x="2798445" y="1151890"/>
                    <a:pt x="2796794" y="1148080"/>
                    <a:pt x="2797048" y="1144143"/>
                  </a:cubicBezTo>
                  <a:lnTo>
                    <a:pt x="2869819" y="13081"/>
                  </a:lnTo>
                  <a:lnTo>
                    <a:pt x="2882519" y="13843"/>
                  </a:lnTo>
                  <a:lnTo>
                    <a:pt x="2893441" y="20320"/>
                  </a:lnTo>
                  <a:lnTo>
                    <a:pt x="2158111" y="1251839"/>
                  </a:lnTo>
                  <a:close/>
                </a:path>
              </a:pathLst>
            </a:custGeom>
            <a:solidFill>
              <a:srgbClr val="2F528F"/>
            </a:solidFill>
          </p:spPr>
          <p:txBody>
            <a:bodyPr/>
            <a:lstStyle/>
            <a:p>
              <a:endParaRPr lang="en-US" sz="800"/>
            </a:p>
          </p:txBody>
        </p:sp>
      </p:grpSp>
      <p:sp>
        <p:nvSpPr>
          <p:cNvPr id="32" name="TextBox 30">
            <a:extLst>
              <a:ext uri="{FF2B5EF4-FFF2-40B4-BE49-F238E27FC236}">
                <a16:creationId xmlns:a16="http://schemas.microsoft.com/office/drawing/2014/main" id="{3263B913-3081-5F63-6524-3FCCCA1011A4}"/>
              </a:ext>
            </a:extLst>
          </p:cNvPr>
          <p:cNvSpPr txBox="1"/>
          <p:nvPr/>
        </p:nvSpPr>
        <p:spPr>
          <a:xfrm>
            <a:off x="10041430" y="4370707"/>
            <a:ext cx="1590414" cy="848053"/>
          </a:xfrm>
          <a:prstGeom prst="rect">
            <a:avLst/>
          </a:prstGeom>
        </p:spPr>
        <p:txBody>
          <a:bodyPr lIns="0" tIns="0" rIns="0" bIns="0" rtlCol="0" anchor="t">
            <a:spAutoFit/>
          </a:bodyPr>
          <a:lstStyle/>
          <a:p>
            <a:pPr algn="ctr">
              <a:lnSpc>
                <a:spcPts val="2159"/>
              </a:lnSpc>
            </a:pPr>
            <a:r>
              <a:rPr lang="en-US" sz="2133" spc="-71" dirty="0">
                <a:solidFill>
                  <a:srgbClr val="000000"/>
                </a:solidFill>
                <a:latin typeface="Calibri"/>
                <a:cs typeface="Calibri"/>
              </a:rPr>
              <a:t>Development of clinical symptoms</a:t>
            </a:r>
          </a:p>
        </p:txBody>
      </p:sp>
      <p:grpSp>
        <p:nvGrpSpPr>
          <p:cNvPr id="33" name="Group 31">
            <a:extLst>
              <a:ext uri="{FF2B5EF4-FFF2-40B4-BE49-F238E27FC236}">
                <a16:creationId xmlns:a16="http://schemas.microsoft.com/office/drawing/2014/main" id="{F92D851B-DEF3-E549-44B1-10FE2E625AC1}"/>
              </a:ext>
            </a:extLst>
          </p:cNvPr>
          <p:cNvGrpSpPr/>
          <p:nvPr/>
        </p:nvGrpSpPr>
        <p:grpSpPr>
          <a:xfrm>
            <a:off x="9018994" y="5355523"/>
            <a:ext cx="1951128" cy="535307"/>
            <a:chOff x="0" y="0"/>
            <a:chExt cx="4292742" cy="1328420"/>
          </a:xfrm>
        </p:grpSpPr>
        <p:sp>
          <p:nvSpPr>
            <p:cNvPr id="34" name="Freeform 32">
              <a:extLst>
                <a:ext uri="{FF2B5EF4-FFF2-40B4-BE49-F238E27FC236}">
                  <a16:creationId xmlns:a16="http://schemas.microsoft.com/office/drawing/2014/main" id="{9FAB4BD7-D573-C5F4-7706-93378BBD933B}"/>
                </a:ext>
              </a:extLst>
            </p:cNvPr>
            <p:cNvSpPr/>
            <p:nvPr/>
          </p:nvSpPr>
          <p:spPr>
            <a:xfrm>
              <a:off x="12700" y="12700"/>
              <a:ext cx="4267454" cy="1303020"/>
            </a:xfrm>
            <a:custGeom>
              <a:avLst/>
              <a:gdLst/>
              <a:ahLst/>
              <a:cxnLst/>
              <a:rect l="l" t="t" r="r" b="b"/>
              <a:pathLst>
                <a:path w="4267454" h="1303020">
                  <a:moveTo>
                    <a:pt x="0" y="977265"/>
                  </a:moveTo>
                  <a:lnTo>
                    <a:pt x="3772154" y="977265"/>
                  </a:lnTo>
                  <a:lnTo>
                    <a:pt x="3772154" y="325755"/>
                  </a:lnTo>
                  <a:lnTo>
                    <a:pt x="3607054" y="325755"/>
                  </a:lnTo>
                  <a:lnTo>
                    <a:pt x="3937254" y="0"/>
                  </a:lnTo>
                  <a:lnTo>
                    <a:pt x="4267454" y="325755"/>
                  </a:lnTo>
                  <a:lnTo>
                    <a:pt x="4102354" y="325755"/>
                  </a:lnTo>
                  <a:lnTo>
                    <a:pt x="4102354" y="1303020"/>
                  </a:lnTo>
                  <a:lnTo>
                    <a:pt x="0" y="1303020"/>
                  </a:lnTo>
                  <a:close/>
                </a:path>
              </a:pathLst>
            </a:custGeom>
            <a:solidFill>
              <a:srgbClr val="002060"/>
            </a:solidFill>
          </p:spPr>
          <p:txBody>
            <a:bodyPr/>
            <a:lstStyle/>
            <a:p>
              <a:endParaRPr lang="en-US" sz="800"/>
            </a:p>
          </p:txBody>
        </p:sp>
        <p:sp>
          <p:nvSpPr>
            <p:cNvPr id="35" name="Freeform 33">
              <a:extLst>
                <a:ext uri="{FF2B5EF4-FFF2-40B4-BE49-F238E27FC236}">
                  <a16:creationId xmlns:a16="http://schemas.microsoft.com/office/drawing/2014/main" id="{9CBC2A3A-A190-3C37-57DD-6208D43A5122}"/>
                </a:ext>
              </a:extLst>
            </p:cNvPr>
            <p:cNvSpPr/>
            <p:nvPr/>
          </p:nvSpPr>
          <p:spPr>
            <a:xfrm>
              <a:off x="0" y="-1143"/>
              <a:ext cx="4293743" cy="1329563"/>
            </a:xfrm>
            <a:custGeom>
              <a:avLst/>
              <a:gdLst/>
              <a:ahLst/>
              <a:cxnLst/>
              <a:rect l="l" t="t" r="r" b="b"/>
              <a:pathLst>
                <a:path w="4293743" h="1329563">
                  <a:moveTo>
                    <a:pt x="12700" y="978408"/>
                  </a:moveTo>
                  <a:lnTo>
                    <a:pt x="3784854" y="978408"/>
                  </a:lnTo>
                  <a:lnTo>
                    <a:pt x="3784854" y="991108"/>
                  </a:lnTo>
                  <a:lnTo>
                    <a:pt x="3772154" y="991108"/>
                  </a:lnTo>
                  <a:lnTo>
                    <a:pt x="3772154" y="339598"/>
                  </a:lnTo>
                  <a:lnTo>
                    <a:pt x="3784854" y="339598"/>
                  </a:lnTo>
                  <a:lnTo>
                    <a:pt x="3784854" y="352298"/>
                  </a:lnTo>
                  <a:lnTo>
                    <a:pt x="3619754" y="352298"/>
                  </a:lnTo>
                  <a:cubicBezTo>
                    <a:pt x="3614547" y="352298"/>
                    <a:pt x="3609975" y="349123"/>
                    <a:pt x="3607943" y="344424"/>
                  </a:cubicBezTo>
                  <a:cubicBezTo>
                    <a:pt x="3605911" y="339725"/>
                    <a:pt x="3607054" y="334137"/>
                    <a:pt x="3610737" y="330581"/>
                  </a:cubicBezTo>
                  <a:lnTo>
                    <a:pt x="3940937" y="4826"/>
                  </a:lnTo>
                  <a:cubicBezTo>
                    <a:pt x="3945890" y="0"/>
                    <a:pt x="3953891" y="0"/>
                    <a:pt x="3958717" y="4826"/>
                  </a:cubicBezTo>
                  <a:lnTo>
                    <a:pt x="4288917" y="330581"/>
                  </a:lnTo>
                  <a:cubicBezTo>
                    <a:pt x="4292600" y="334137"/>
                    <a:pt x="4293743" y="339725"/>
                    <a:pt x="4291711" y="344424"/>
                  </a:cubicBezTo>
                  <a:cubicBezTo>
                    <a:pt x="4289679" y="349123"/>
                    <a:pt x="4285107" y="352298"/>
                    <a:pt x="4279900" y="352298"/>
                  </a:cubicBezTo>
                  <a:lnTo>
                    <a:pt x="4114800" y="352298"/>
                  </a:lnTo>
                  <a:lnTo>
                    <a:pt x="4114800" y="339598"/>
                  </a:lnTo>
                  <a:lnTo>
                    <a:pt x="4127500" y="339598"/>
                  </a:lnTo>
                  <a:lnTo>
                    <a:pt x="4127500" y="1316863"/>
                  </a:lnTo>
                  <a:cubicBezTo>
                    <a:pt x="4127500" y="1323848"/>
                    <a:pt x="4121785" y="1329563"/>
                    <a:pt x="4114800" y="1329563"/>
                  </a:cubicBezTo>
                  <a:lnTo>
                    <a:pt x="12700" y="1329563"/>
                  </a:lnTo>
                  <a:cubicBezTo>
                    <a:pt x="5715" y="1329563"/>
                    <a:pt x="0" y="1323848"/>
                    <a:pt x="0" y="1316863"/>
                  </a:cubicBezTo>
                  <a:lnTo>
                    <a:pt x="0" y="991108"/>
                  </a:lnTo>
                  <a:cubicBezTo>
                    <a:pt x="0" y="984123"/>
                    <a:pt x="5715" y="978408"/>
                    <a:pt x="12700" y="978408"/>
                  </a:cubicBezTo>
                  <a:moveTo>
                    <a:pt x="12700" y="1003808"/>
                  </a:moveTo>
                  <a:lnTo>
                    <a:pt x="12700" y="991108"/>
                  </a:lnTo>
                  <a:lnTo>
                    <a:pt x="25400" y="991108"/>
                  </a:lnTo>
                  <a:lnTo>
                    <a:pt x="25400" y="1316863"/>
                  </a:lnTo>
                  <a:lnTo>
                    <a:pt x="12700" y="1316863"/>
                  </a:lnTo>
                  <a:lnTo>
                    <a:pt x="12700" y="1304163"/>
                  </a:lnTo>
                  <a:lnTo>
                    <a:pt x="4114927" y="1304163"/>
                  </a:lnTo>
                  <a:lnTo>
                    <a:pt x="4114927" y="1316863"/>
                  </a:lnTo>
                  <a:lnTo>
                    <a:pt x="4102227" y="1316863"/>
                  </a:lnTo>
                  <a:lnTo>
                    <a:pt x="4102227" y="339598"/>
                  </a:lnTo>
                  <a:cubicBezTo>
                    <a:pt x="4102227" y="332613"/>
                    <a:pt x="4107942" y="326898"/>
                    <a:pt x="4114927" y="326898"/>
                  </a:cubicBezTo>
                  <a:lnTo>
                    <a:pt x="4280027" y="326898"/>
                  </a:lnTo>
                  <a:lnTo>
                    <a:pt x="4280027" y="339598"/>
                  </a:lnTo>
                  <a:lnTo>
                    <a:pt x="4271137" y="348615"/>
                  </a:lnTo>
                  <a:lnTo>
                    <a:pt x="3940937" y="22860"/>
                  </a:lnTo>
                  <a:lnTo>
                    <a:pt x="3949827" y="13843"/>
                  </a:lnTo>
                  <a:lnTo>
                    <a:pt x="3958717" y="22860"/>
                  </a:lnTo>
                  <a:lnTo>
                    <a:pt x="3628517" y="348615"/>
                  </a:lnTo>
                  <a:lnTo>
                    <a:pt x="3619627" y="339598"/>
                  </a:lnTo>
                  <a:lnTo>
                    <a:pt x="3619627" y="326898"/>
                  </a:lnTo>
                  <a:lnTo>
                    <a:pt x="3784727" y="326898"/>
                  </a:lnTo>
                  <a:cubicBezTo>
                    <a:pt x="3791712" y="326898"/>
                    <a:pt x="3797427" y="332613"/>
                    <a:pt x="3797427" y="339598"/>
                  </a:cubicBezTo>
                  <a:lnTo>
                    <a:pt x="3797427" y="991108"/>
                  </a:lnTo>
                  <a:cubicBezTo>
                    <a:pt x="3797427" y="998093"/>
                    <a:pt x="3791712" y="1003808"/>
                    <a:pt x="3784727" y="1003808"/>
                  </a:cubicBezTo>
                  <a:lnTo>
                    <a:pt x="12700" y="1003808"/>
                  </a:lnTo>
                  <a:close/>
                </a:path>
              </a:pathLst>
            </a:custGeom>
            <a:solidFill>
              <a:srgbClr val="2F528F"/>
            </a:solidFill>
          </p:spPr>
          <p:txBody>
            <a:bodyPr/>
            <a:lstStyle/>
            <a:p>
              <a:endParaRPr lang="en-US" sz="800"/>
            </a:p>
          </p:txBody>
        </p:sp>
      </p:grpSp>
      <p:sp>
        <p:nvSpPr>
          <p:cNvPr id="41" name="AutoShape 4">
            <a:extLst>
              <a:ext uri="{FF2B5EF4-FFF2-40B4-BE49-F238E27FC236}">
                <a16:creationId xmlns:a16="http://schemas.microsoft.com/office/drawing/2014/main" id="{2A3C24DB-FD11-ABD8-650F-24D12E2E45B0}"/>
              </a:ext>
            </a:extLst>
          </p:cNvPr>
          <p:cNvSpPr/>
          <p:nvPr/>
        </p:nvSpPr>
        <p:spPr>
          <a:xfrm rot="23839" flipV="1">
            <a:off x="1941962" y="693227"/>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057236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5BA5A-2399-D82F-779A-BCB0436EA5A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8D0077-7112-A362-B225-215BE202B90C}"/>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C05D109A-D981-E360-5F30-74FB7BE3DBB0}"/>
              </a:ext>
            </a:extLst>
          </p:cNvPr>
          <p:cNvSpPr>
            <a:spLocks noGrp="1"/>
          </p:cNvSpPr>
          <p:nvPr>
            <p:ph type="sldNum" sz="quarter" idx="13"/>
          </p:nvPr>
        </p:nvSpPr>
        <p:spPr/>
        <p:txBody>
          <a:bodyPr/>
          <a:lstStyle/>
          <a:p>
            <a:fld id="{7BCC8D0D-EAEC-449D-9161-023DFF90F2E2}" type="slidenum">
              <a:rPr lang="en-US" smtClean="0"/>
              <a:pPr/>
              <a:t>6</a:t>
            </a:fld>
            <a:endParaRPr lang="en-US" dirty="0"/>
          </a:p>
        </p:txBody>
      </p:sp>
      <p:sp>
        <p:nvSpPr>
          <p:cNvPr id="4" name="Freeform 2">
            <a:extLst>
              <a:ext uri="{FF2B5EF4-FFF2-40B4-BE49-F238E27FC236}">
                <a16:creationId xmlns:a16="http://schemas.microsoft.com/office/drawing/2014/main" id="{C6E7E39F-ABEE-53E9-1EE6-7AF99F04DD9D}"/>
              </a:ext>
            </a:extLst>
          </p:cNvPr>
          <p:cNvSpPr/>
          <p:nvPr/>
        </p:nvSpPr>
        <p:spPr>
          <a:xfrm>
            <a:off x="6814041" y="684310"/>
            <a:ext cx="4721440" cy="4018322"/>
          </a:xfrm>
          <a:custGeom>
            <a:avLst/>
            <a:gdLst/>
            <a:ahLst/>
            <a:cxnLst/>
            <a:rect l="l" t="t" r="r" b="b"/>
            <a:pathLst>
              <a:path w="7084005" h="6029053">
                <a:moveTo>
                  <a:pt x="0" y="0"/>
                </a:moveTo>
                <a:lnTo>
                  <a:pt x="7084004" y="0"/>
                </a:lnTo>
                <a:lnTo>
                  <a:pt x="7084004" y="6029053"/>
                </a:lnTo>
                <a:lnTo>
                  <a:pt x="0" y="6029053"/>
                </a:lnTo>
                <a:lnTo>
                  <a:pt x="0" y="0"/>
                </a:lnTo>
                <a:close/>
              </a:path>
            </a:pathLst>
          </a:custGeom>
          <a:blipFill>
            <a:blip r:embed="rId3"/>
            <a:stretch>
              <a:fillRect t="-3234" b="-3234"/>
            </a:stretch>
          </a:blipFill>
        </p:spPr>
        <p:txBody>
          <a:bodyPr/>
          <a:lstStyle/>
          <a:p>
            <a:endParaRPr lang="en-US" sz="800"/>
          </a:p>
        </p:txBody>
      </p:sp>
      <p:sp>
        <p:nvSpPr>
          <p:cNvPr id="5" name="TextBox 3">
            <a:extLst>
              <a:ext uri="{FF2B5EF4-FFF2-40B4-BE49-F238E27FC236}">
                <a16:creationId xmlns:a16="http://schemas.microsoft.com/office/drawing/2014/main" id="{BAC50909-E388-4AF3-6BA0-855AC0731CD6}"/>
              </a:ext>
            </a:extLst>
          </p:cNvPr>
          <p:cNvSpPr txBox="1"/>
          <p:nvPr/>
        </p:nvSpPr>
        <p:spPr>
          <a:xfrm>
            <a:off x="7226633" y="1040218"/>
            <a:ext cx="1079732" cy="422231"/>
          </a:xfrm>
          <a:prstGeom prst="rect">
            <a:avLst/>
          </a:prstGeom>
        </p:spPr>
        <p:txBody>
          <a:bodyPr lIns="0" tIns="0" rIns="0" bIns="0" rtlCol="0" anchor="t">
            <a:spAutoFit/>
          </a:bodyPr>
          <a:lstStyle/>
          <a:p>
            <a:pPr>
              <a:lnSpc>
                <a:spcPts val="1620"/>
              </a:lnSpc>
            </a:pPr>
            <a:r>
              <a:rPr lang="en-US" sz="1866" spc="-53">
                <a:solidFill>
                  <a:srgbClr val="000000"/>
                </a:solidFill>
                <a:latin typeface="Calibri"/>
                <a:cs typeface="Calibri"/>
              </a:rPr>
              <a:t>Systemic view</a:t>
            </a:r>
          </a:p>
        </p:txBody>
      </p:sp>
      <p:sp>
        <p:nvSpPr>
          <p:cNvPr id="6" name="TextBox 4">
            <a:extLst>
              <a:ext uri="{FF2B5EF4-FFF2-40B4-BE49-F238E27FC236}">
                <a16:creationId xmlns:a16="http://schemas.microsoft.com/office/drawing/2014/main" id="{CADF8CFF-B2C7-D510-B9B1-76E20AEDA2AB}"/>
              </a:ext>
            </a:extLst>
          </p:cNvPr>
          <p:cNvSpPr txBox="1"/>
          <p:nvPr/>
        </p:nvSpPr>
        <p:spPr>
          <a:xfrm>
            <a:off x="7649030" y="4286368"/>
            <a:ext cx="3087055" cy="90987"/>
          </a:xfrm>
          <a:prstGeom prst="rect">
            <a:avLst/>
          </a:prstGeom>
        </p:spPr>
        <p:txBody>
          <a:bodyPr lIns="0" tIns="0" rIns="0" bIns="0" rtlCol="0" anchor="t">
            <a:spAutoFit/>
          </a:bodyPr>
          <a:lstStyle/>
          <a:p>
            <a:pPr>
              <a:lnSpc>
                <a:spcPts val="720"/>
              </a:lnSpc>
            </a:pPr>
            <a:r>
              <a:rPr lang="en-US" sz="700" spc="-23">
                <a:solidFill>
                  <a:srgbClr val="D9D9D9"/>
                </a:solidFill>
                <a:latin typeface="Calibri"/>
                <a:cs typeface="Calibri"/>
              </a:rPr>
              <a:t>https://healthjade.net/portal-vein/</a:t>
            </a:r>
          </a:p>
        </p:txBody>
      </p:sp>
      <p:sp>
        <p:nvSpPr>
          <p:cNvPr id="7" name="TextBox 5">
            <a:extLst>
              <a:ext uri="{FF2B5EF4-FFF2-40B4-BE49-F238E27FC236}">
                <a16:creationId xmlns:a16="http://schemas.microsoft.com/office/drawing/2014/main" id="{512D889B-9AEE-87E7-BB8A-B1C11C845D28}"/>
              </a:ext>
            </a:extLst>
          </p:cNvPr>
          <p:cNvSpPr txBox="1"/>
          <p:nvPr/>
        </p:nvSpPr>
        <p:spPr>
          <a:xfrm>
            <a:off x="2071272" y="-7633"/>
            <a:ext cx="8010284" cy="615553"/>
          </a:xfrm>
          <a:prstGeom prst="rect">
            <a:avLst/>
          </a:prstGeom>
        </p:spPr>
        <p:txBody>
          <a:bodyPr wrap="square" lIns="0" tIns="0" rIns="0" bIns="0" rtlCol="0" anchor="t">
            <a:spAutoFit/>
          </a:bodyPr>
          <a:lstStyle/>
          <a:p>
            <a:pPr>
              <a:lnSpc>
                <a:spcPts val="4751"/>
              </a:lnSpc>
            </a:pPr>
            <a:r>
              <a:rPr lang="en-US" sz="4300" b="1" spc="-175" dirty="0">
                <a:latin typeface="Calibri"/>
                <a:cs typeface="Calibri"/>
              </a:rPr>
              <a:t>Portal Hypertension drives progression</a:t>
            </a:r>
          </a:p>
        </p:txBody>
      </p:sp>
      <p:grpSp>
        <p:nvGrpSpPr>
          <p:cNvPr id="8" name="Group 6">
            <a:extLst>
              <a:ext uri="{FF2B5EF4-FFF2-40B4-BE49-F238E27FC236}">
                <a16:creationId xmlns:a16="http://schemas.microsoft.com/office/drawing/2014/main" id="{AA29BDDB-15C2-C922-AE63-D5FC93480E2F}"/>
              </a:ext>
            </a:extLst>
          </p:cNvPr>
          <p:cNvGrpSpPr/>
          <p:nvPr/>
        </p:nvGrpSpPr>
        <p:grpSpPr>
          <a:xfrm rot="5400000">
            <a:off x="3877010" y="2822756"/>
            <a:ext cx="882910" cy="1177974"/>
            <a:chOff x="0" y="0"/>
            <a:chExt cx="1766280" cy="2356562"/>
          </a:xfrm>
        </p:grpSpPr>
        <p:sp>
          <p:nvSpPr>
            <p:cNvPr id="9" name="Freeform 7">
              <a:extLst>
                <a:ext uri="{FF2B5EF4-FFF2-40B4-BE49-F238E27FC236}">
                  <a16:creationId xmlns:a16="http://schemas.microsoft.com/office/drawing/2014/main" id="{DD7B122A-FA8E-9340-47E7-BD8F4F7A676E}"/>
                </a:ext>
              </a:extLst>
            </p:cNvPr>
            <p:cNvSpPr/>
            <p:nvPr/>
          </p:nvSpPr>
          <p:spPr>
            <a:xfrm>
              <a:off x="12700" y="12700"/>
              <a:ext cx="1740916" cy="2331212"/>
            </a:xfrm>
            <a:custGeom>
              <a:avLst/>
              <a:gdLst/>
              <a:ahLst/>
              <a:cxnLst/>
              <a:rect l="l" t="t" r="r" b="b"/>
              <a:pathLst>
                <a:path w="1740916" h="2331212">
                  <a:moveTo>
                    <a:pt x="0" y="1757426"/>
                  </a:moveTo>
                  <a:lnTo>
                    <a:pt x="1019810" y="1757426"/>
                  </a:lnTo>
                  <a:lnTo>
                    <a:pt x="1019810" y="625221"/>
                  </a:lnTo>
                  <a:lnTo>
                    <a:pt x="870458" y="625221"/>
                  </a:lnTo>
                  <a:lnTo>
                    <a:pt x="1305687" y="0"/>
                  </a:lnTo>
                  <a:lnTo>
                    <a:pt x="1740916" y="625221"/>
                  </a:lnTo>
                  <a:lnTo>
                    <a:pt x="1591564" y="625221"/>
                  </a:lnTo>
                  <a:lnTo>
                    <a:pt x="1591564" y="2331212"/>
                  </a:lnTo>
                  <a:lnTo>
                    <a:pt x="0" y="2331212"/>
                  </a:lnTo>
                  <a:close/>
                </a:path>
              </a:pathLst>
            </a:custGeom>
            <a:solidFill>
              <a:srgbClr val="C0C9E4"/>
            </a:solidFill>
          </p:spPr>
          <p:txBody>
            <a:bodyPr/>
            <a:lstStyle/>
            <a:p>
              <a:endParaRPr lang="en-US" sz="800"/>
            </a:p>
          </p:txBody>
        </p:sp>
        <p:sp>
          <p:nvSpPr>
            <p:cNvPr id="10" name="Freeform 8">
              <a:extLst>
                <a:ext uri="{FF2B5EF4-FFF2-40B4-BE49-F238E27FC236}">
                  <a16:creationId xmlns:a16="http://schemas.microsoft.com/office/drawing/2014/main" id="{0B86EFD1-7226-20FC-3F2B-43B5C33694BD}"/>
                </a:ext>
              </a:extLst>
            </p:cNvPr>
            <p:cNvSpPr/>
            <p:nvPr/>
          </p:nvSpPr>
          <p:spPr>
            <a:xfrm>
              <a:off x="0" y="0"/>
              <a:ext cx="1767078" cy="2356612"/>
            </a:xfrm>
            <a:custGeom>
              <a:avLst/>
              <a:gdLst/>
              <a:ahLst/>
              <a:cxnLst/>
              <a:rect l="l" t="t" r="r" b="b"/>
              <a:pathLst>
                <a:path w="1767078" h="2356612">
                  <a:moveTo>
                    <a:pt x="12700" y="1757426"/>
                  </a:moveTo>
                  <a:lnTo>
                    <a:pt x="1032510" y="1757426"/>
                  </a:lnTo>
                  <a:lnTo>
                    <a:pt x="1032510" y="1770126"/>
                  </a:lnTo>
                  <a:lnTo>
                    <a:pt x="1019810" y="1770126"/>
                  </a:lnTo>
                  <a:lnTo>
                    <a:pt x="1019810" y="637921"/>
                  </a:lnTo>
                  <a:lnTo>
                    <a:pt x="1032510" y="637921"/>
                  </a:lnTo>
                  <a:lnTo>
                    <a:pt x="1032510" y="650621"/>
                  </a:lnTo>
                  <a:lnTo>
                    <a:pt x="883158" y="650621"/>
                  </a:lnTo>
                  <a:cubicBezTo>
                    <a:pt x="878459" y="650621"/>
                    <a:pt x="874141" y="647954"/>
                    <a:pt x="871855" y="643763"/>
                  </a:cubicBezTo>
                  <a:cubicBezTo>
                    <a:pt x="869569" y="639572"/>
                    <a:pt x="869950" y="634492"/>
                    <a:pt x="872744" y="630682"/>
                  </a:cubicBezTo>
                  <a:lnTo>
                    <a:pt x="1307973" y="5461"/>
                  </a:lnTo>
                  <a:cubicBezTo>
                    <a:pt x="1310386" y="2032"/>
                    <a:pt x="1314196" y="0"/>
                    <a:pt x="1318387" y="0"/>
                  </a:cubicBezTo>
                  <a:cubicBezTo>
                    <a:pt x="1322578" y="0"/>
                    <a:pt x="1326388" y="2032"/>
                    <a:pt x="1328801" y="5461"/>
                  </a:cubicBezTo>
                  <a:lnTo>
                    <a:pt x="1764030" y="630555"/>
                  </a:lnTo>
                  <a:cubicBezTo>
                    <a:pt x="1766697" y="634492"/>
                    <a:pt x="1767078" y="639445"/>
                    <a:pt x="1764919" y="643636"/>
                  </a:cubicBezTo>
                  <a:cubicBezTo>
                    <a:pt x="1762760" y="647827"/>
                    <a:pt x="1758442" y="650494"/>
                    <a:pt x="1753616" y="650494"/>
                  </a:cubicBezTo>
                  <a:lnTo>
                    <a:pt x="1604264" y="650494"/>
                  </a:lnTo>
                  <a:lnTo>
                    <a:pt x="1604264" y="637794"/>
                  </a:lnTo>
                  <a:lnTo>
                    <a:pt x="1616964" y="637794"/>
                  </a:lnTo>
                  <a:lnTo>
                    <a:pt x="1616964" y="2343912"/>
                  </a:lnTo>
                  <a:cubicBezTo>
                    <a:pt x="1616964" y="2350897"/>
                    <a:pt x="1611249" y="2356612"/>
                    <a:pt x="1604264" y="2356612"/>
                  </a:cubicBezTo>
                  <a:lnTo>
                    <a:pt x="12700" y="2356612"/>
                  </a:lnTo>
                  <a:cubicBezTo>
                    <a:pt x="5715" y="2356612"/>
                    <a:pt x="0" y="2350897"/>
                    <a:pt x="0" y="2343912"/>
                  </a:cubicBezTo>
                  <a:lnTo>
                    <a:pt x="0" y="1770126"/>
                  </a:lnTo>
                  <a:cubicBezTo>
                    <a:pt x="0" y="1763141"/>
                    <a:pt x="5715" y="1757426"/>
                    <a:pt x="12700" y="1757426"/>
                  </a:cubicBezTo>
                  <a:moveTo>
                    <a:pt x="12700" y="1782826"/>
                  </a:moveTo>
                  <a:lnTo>
                    <a:pt x="12700" y="1770126"/>
                  </a:lnTo>
                  <a:lnTo>
                    <a:pt x="25400" y="1770126"/>
                  </a:lnTo>
                  <a:lnTo>
                    <a:pt x="25400" y="2343912"/>
                  </a:lnTo>
                  <a:lnTo>
                    <a:pt x="12700" y="2343912"/>
                  </a:lnTo>
                  <a:lnTo>
                    <a:pt x="12700" y="2331212"/>
                  </a:lnTo>
                  <a:lnTo>
                    <a:pt x="1604264" y="2331212"/>
                  </a:lnTo>
                  <a:lnTo>
                    <a:pt x="1604264" y="2343912"/>
                  </a:lnTo>
                  <a:lnTo>
                    <a:pt x="1591564" y="2343912"/>
                  </a:lnTo>
                  <a:lnTo>
                    <a:pt x="1591564" y="637921"/>
                  </a:lnTo>
                  <a:cubicBezTo>
                    <a:pt x="1591564" y="630936"/>
                    <a:pt x="1597279" y="625221"/>
                    <a:pt x="1604264" y="625221"/>
                  </a:cubicBezTo>
                  <a:lnTo>
                    <a:pt x="1753616" y="625221"/>
                  </a:lnTo>
                  <a:lnTo>
                    <a:pt x="1753616" y="637921"/>
                  </a:lnTo>
                  <a:lnTo>
                    <a:pt x="1743202" y="645160"/>
                  </a:lnTo>
                  <a:lnTo>
                    <a:pt x="1307973" y="19939"/>
                  </a:lnTo>
                  <a:lnTo>
                    <a:pt x="1318387" y="12700"/>
                  </a:lnTo>
                  <a:lnTo>
                    <a:pt x="1328801" y="19939"/>
                  </a:lnTo>
                  <a:lnTo>
                    <a:pt x="893572" y="645160"/>
                  </a:lnTo>
                  <a:lnTo>
                    <a:pt x="883158" y="637921"/>
                  </a:lnTo>
                  <a:lnTo>
                    <a:pt x="883158" y="625221"/>
                  </a:lnTo>
                  <a:lnTo>
                    <a:pt x="1032510" y="625221"/>
                  </a:lnTo>
                  <a:cubicBezTo>
                    <a:pt x="1039495" y="625221"/>
                    <a:pt x="1045210" y="630936"/>
                    <a:pt x="1045210" y="637921"/>
                  </a:cubicBezTo>
                  <a:lnTo>
                    <a:pt x="1045210" y="1770126"/>
                  </a:lnTo>
                  <a:cubicBezTo>
                    <a:pt x="1045210" y="1777111"/>
                    <a:pt x="1039495" y="1782826"/>
                    <a:pt x="1032510" y="1782826"/>
                  </a:cubicBezTo>
                  <a:lnTo>
                    <a:pt x="12700" y="1782826"/>
                  </a:lnTo>
                  <a:close/>
                </a:path>
              </a:pathLst>
            </a:custGeom>
            <a:solidFill>
              <a:srgbClr val="FFFFFF"/>
            </a:solidFill>
          </p:spPr>
          <p:txBody>
            <a:bodyPr/>
            <a:lstStyle/>
            <a:p>
              <a:endParaRPr lang="en-US" sz="800"/>
            </a:p>
          </p:txBody>
        </p:sp>
      </p:grpSp>
      <p:grpSp>
        <p:nvGrpSpPr>
          <p:cNvPr id="11" name="Group 9">
            <a:extLst>
              <a:ext uri="{FF2B5EF4-FFF2-40B4-BE49-F238E27FC236}">
                <a16:creationId xmlns:a16="http://schemas.microsoft.com/office/drawing/2014/main" id="{91D377FC-46B3-72A4-B9D6-772368BFD85D}"/>
              </a:ext>
            </a:extLst>
          </p:cNvPr>
          <p:cNvGrpSpPr/>
          <p:nvPr/>
        </p:nvGrpSpPr>
        <p:grpSpPr>
          <a:xfrm>
            <a:off x="3082157" y="1409638"/>
            <a:ext cx="2530207" cy="1731984"/>
            <a:chOff x="0" y="0"/>
            <a:chExt cx="5061732" cy="3464870"/>
          </a:xfrm>
        </p:grpSpPr>
        <p:sp>
          <p:nvSpPr>
            <p:cNvPr id="12" name="Freeform 10">
              <a:extLst>
                <a:ext uri="{FF2B5EF4-FFF2-40B4-BE49-F238E27FC236}">
                  <a16:creationId xmlns:a16="http://schemas.microsoft.com/office/drawing/2014/main" id="{2832FA2A-B99C-419A-F235-6C7A811AFA3F}"/>
                </a:ext>
              </a:extLst>
            </p:cNvPr>
            <p:cNvSpPr/>
            <p:nvPr/>
          </p:nvSpPr>
          <p:spPr>
            <a:xfrm>
              <a:off x="12700" y="12700"/>
              <a:ext cx="5036312" cy="3439541"/>
            </a:xfrm>
            <a:custGeom>
              <a:avLst/>
              <a:gdLst/>
              <a:ahLst/>
              <a:cxnLst/>
              <a:rect l="l" t="t" r="r" b="b"/>
              <a:pathLst>
                <a:path w="5036312" h="3439541">
                  <a:moveTo>
                    <a:pt x="0" y="573405"/>
                  </a:moveTo>
                  <a:cubicBezTo>
                    <a:pt x="0" y="256667"/>
                    <a:pt x="257302" y="0"/>
                    <a:pt x="574675" y="0"/>
                  </a:cubicBezTo>
                  <a:lnTo>
                    <a:pt x="4461637" y="0"/>
                  </a:lnTo>
                  <a:cubicBezTo>
                    <a:pt x="4779010" y="0"/>
                    <a:pt x="5036312" y="256667"/>
                    <a:pt x="5036312" y="573405"/>
                  </a:cubicBezTo>
                  <a:lnTo>
                    <a:pt x="5036312" y="2866136"/>
                  </a:lnTo>
                  <a:cubicBezTo>
                    <a:pt x="5036312" y="3182747"/>
                    <a:pt x="4779010" y="3439541"/>
                    <a:pt x="4461637" y="3439541"/>
                  </a:cubicBezTo>
                  <a:lnTo>
                    <a:pt x="574675" y="3439541"/>
                  </a:lnTo>
                  <a:cubicBezTo>
                    <a:pt x="257302" y="3439414"/>
                    <a:pt x="0" y="3182747"/>
                    <a:pt x="0" y="2866136"/>
                  </a:cubicBezTo>
                  <a:close/>
                </a:path>
              </a:pathLst>
            </a:custGeom>
            <a:solidFill>
              <a:srgbClr val="4472C4"/>
            </a:solidFill>
          </p:spPr>
          <p:txBody>
            <a:bodyPr/>
            <a:lstStyle/>
            <a:p>
              <a:endParaRPr lang="en-US" sz="800"/>
            </a:p>
          </p:txBody>
        </p:sp>
        <p:sp>
          <p:nvSpPr>
            <p:cNvPr id="13" name="Freeform 11">
              <a:extLst>
                <a:ext uri="{FF2B5EF4-FFF2-40B4-BE49-F238E27FC236}">
                  <a16:creationId xmlns:a16="http://schemas.microsoft.com/office/drawing/2014/main" id="{E3D0E972-2E6C-01E7-FCBC-5C072588665F}"/>
                </a:ext>
              </a:extLst>
            </p:cNvPr>
            <p:cNvSpPr/>
            <p:nvPr/>
          </p:nvSpPr>
          <p:spPr>
            <a:xfrm>
              <a:off x="0" y="0"/>
              <a:ext cx="5061712" cy="3464941"/>
            </a:xfrm>
            <a:custGeom>
              <a:avLst/>
              <a:gdLst/>
              <a:ahLst/>
              <a:cxnLst/>
              <a:rect l="l" t="t" r="r" b="b"/>
              <a:pathLst>
                <a:path w="5061712" h="3464941">
                  <a:moveTo>
                    <a:pt x="0" y="586105"/>
                  </a:moveTo>
                  <a:cubicBezTo>
                    <a:pt x="0" y="262382"/>
                    <a:pt x="263017" y="0"/>
                    <a:pt x="587375" y="0"/>
                  </a:cubicBezTo>
                  <a:lnTo>
                    <a:pt x="4474337" y="0"/>
                  </a:lnTo>
                  <a:lnTo>
                    <a:pt x="4474337" y="12700"/>
                  </a:lnTo>
                  <a:lnTo>
                    <a:pt x="4474337" y="0"/>
                  </a:lnTo>
                  <a:cubicBezTo>
                    <a:pt x="4798695" y="0"/>
                    <a:pt x="5061712" y="262382"/>
                    <a:pt x="5061712" y="586105"/>
                  </a:cubicBezTo>
                  <a:lnTo>
                    <a:pt x="5049012" y="586105"/>
                  </a:lnTo>
                  <a:lnTo>
                    <a:pt x="5061712" y="586105"/>
                  </a:lnTo>
                  <a:lnTo>
                    <a:pt x="5061712" y="2878836"/>
                  </a:lnTo>
                  <a:lnTo>
                    <a:pt x="5049012" y="2878836"/>
                  </a:lnTo>
                  <a:lnTo>
                    <a:pt x="5061712" y="2878836"/>
                  </a:lnTo>
                  <a:cubicBezTo>
                    <a:pt x="5061712" y="3202559"/>
                    <a:pt x="4798695" y="3464941"/>
                    <a:pt x="4474337" y="3464941"/>
                  </a:cubicBezTo>
                  <a:lnTo>
                    <a:pt x="4474337" y="3452241"/>
                  </a:lnTo>
                  <a:lnTo>
                    <a:pt x="4474337" y="3464941"/>
                  </a:lnTo>
                  <a:lnTo>
                    <a:pt x="587375" y="3464941"/>
                  </a:lnTo>
                  <a:lnTo>
                    <a:pt x="587375" y="3452241"/>
                  </a:lnTo>
                  <a:lnTo>
                    <a:pt x="587375" y="3464941"/>
                  </a:lnTo>
                  <a:cubicBezTo>
                    <a:pt x="263017" y="3464814"/>
                    <a:pt x="0" y="3202559"/>
                    <a:pt x="0" y="2878836"/>
                  </a:cubicBezTo>
                  <a:lnTo>
                    <a:pt x="0" y="586105"/>
                  </a:lnTo>
                  <a:lnTo>
                    <a:pt x="12700" y="586105"/>
                  </a:lnTo>
                  <a:lnTo>
                    <a:pt x="0" y="586105"/>
                  </a:lnTo>
                  <a:moveTo>
                    <a:pt x="25400" y="586105"/>
                  </a:moveTo>
                  <a:lnTo>
                    <a:pt x="25400" y="2878836"/>
                  </a:lnTo>
                  <a:lnTo>
                    <a:pt x="12700" y="2878836"/>
                  </a:lnTo>
                  <a:lnTo>
                    <a:pt x="25400" y="2878836"/>
                  </a:lnTo>
                  <a:cubicBezTo>
                    <a:pt x="25400" y="3188462"/>
                    <a:pt x="276987" y="3439541"/>
                    <a:pt x="587375" y="3439541"/>
                  </a:cubicBezTo>
                  <a:lnTo>
                    <a:pt x="4474337" y="3439541"/>
                  </a:lnTo>
                  <a:cubicBezTo>
                    <a:pt x="4784725" y="3439541"/>
                    <a:pt x="5036312" y="3188462"/>
                    <a:pt x="5036312" y="2878836"/>
                  </a:cubicBezTo>
                  <a:lnTo>
                    <a:pt x="5036312" y="586105"/>
                  </a:lnTo>
                  <a:cubicBezTo>
                    <a:pt x="5036312" y="276479"/>
                    <a:pt x="4784725" y="25400"/>
                    <a:pt x="4474337" y="25400"/>
                  </a:cubicBezTo>
                  <a:lnTo>
                    <a:pt x="587375" y="25400"/>
                  </a:lnTo>
                  <a:lnTo>
                    <a:pt x="587375" y="12700"/>
                  </a:lnTo>
                  <a:lnTo>
                    <a:pt x="587375" y="25400"/>
                  </a:lnTo>
                  <a:cubicBezTo>
                    <a:pt x="276987" y="25400"/>
                    <a:pt x="25400" y="276479"/>
                    <a:pt x="25400" y="586105"/>
                  </a:cubicBezTo>
                  <a:close/>
                </a:path>
              </a:pathLst>
            </a:custGeom>
            <a:solidFill>
              <a:srgbClr val="FFFFFF"/>
            </a:solidFill>
          </p:spPr>
          <p:txBody>
            <a:bodyPr/>
            <a:lstStyle/>
            <a:p>
              <a:endParaRPr lang="en-US" sz="800"/>
            </a:p>
          </p:txBody>
        </p:sp>
      </p:grpSp>
      <p:sp>
        <p:nvSpPr>
          <p:cNvPr id="14" name="TextBox 12">
            <a:extLst>
              <a:ext uri="{FF2B5EF4-FFF2-40B4-BE49-F238E27FC236}">
                <a16:creationId xmlns:a16="http://schemas.microsoft.com/office/drawing/2014/main" id="{8C70DA12-E8A9-6216-A876-F88FE43AA989}"/>
              </a:ext>
            </a:extLst>
          </p:cNvPr>
          <p:cNvSpPr txBox="1"/>
          <p:nvPr/>
        </p:nvSpPr>
        <p:spPr>
          <a:xfrm>
            <a:off x="3216888" y="1569762"/>
            <a:ext cx="2260745" cy="1139158"/>
          </a:xfrm>
          <a:prstGeom prst="rect">
            <a:avLst/>
          </a:prstGeom>
        </p:spPr>
        <p:txBody>
          <a:bodyPr lIns="0" tIns="0" rIns="0" bIns="0" rtlCol="0" anchor="t">
            <a:spAutoFit/>
          </a:bodyPr>
          <a:lstStyle/>
          <a:p>
            <a:pPr algn="ctr">
              <a:lnSpc>
                <a:spcPts val="2159"/>
              </a:lnSpc>
            </a:pPr>
            <a:r>
              <a:rPr lang="en-US" sz="2399" spc="-79">
                <a:solidFill>
                  <a:srgbClr val="FFFFFF"/>
                </a:solidFill>
                <a:latin typeface="Calibri"/>
                <a:cs typeface="Calibri"/>
              </a:rPr>
              <a:t> Compensated cirrhosis</a:t>
            </a:r>
          </a:p>
          <a:p>
            <a:pPr algn="ctr">
              <a:lnSpc>
                <a:spcPts val="2159"/>
              </a:lnSpc>
            </a:pPr>
            <a:r>
              <a:rPr lang="en-US" sz="2399" spc="-79">
                <a:solidFill>
                  <a:srgbClr val="FFFFFF"/>
                </a:solidFill>
                <a:latin typeface="Calibri"/>
                <a:cs typeface="Calibri"/>
              </a:rPr>
              <a:t>(long asymptomatic stage)</a:t>
            </a:r>
          </a:p>
        </p:txBody>
      </p:sp>
      <p:grpSp>
        <p:nvGrpSpPr>
          <p:cNvPr id="15" name="Group 13">
            <a:extLst>
              <a:ext uri="{FF2B5EF4-FFF2-40B4-BE49-F238E27FC236}">
                <a16:creationId xmlns:a16="http://schemas.microsoft.com/office/drawing/2014/main" id="{1184E19F-5AB4-1F47-4F16-2222407AB029}"/>
              </a:ext>
            </a:extLst>
          </p:cNvPr>
          <p:cNvGrpSpPr/>
          <p:nvPr/>
        </p:nvGrpSpPr>
        <p:grpSpPr>
          <a:xfrm rot="5400000">
            <a:off x="5558303" y="4421690"/>
            <a:ext cx="1036249" cy="1177974"/>
            <a:chOff x="0" y="0"/>
            <a:chExt cx="2073038" cy="2356562"/>
          </a:xfrm>
        </p:grpSpPr>
        <p:sp>
          <p:nvSpPr>
            <p:cNvPr id="16" name="Freeform 14">
              <a:extLst>
                <a:ext uri="{FF2B5EF4-FFF2-40B4-BE49-F238E27FC236}">
                  <a16:creationId xmlns:a16="http://schemas.microsoft.com/office/drawing/2014/main" id="{176BCEB3-3FB9-F4D9-08A9-F40C82D1F3AD}"/>
                </a:ext>
              </a:extLst>
            </p:cNvPr>
            <p:cNvSpPr/>
            <p:nvPr/>
          </p:nvSpPr>
          <p:spPr>
            <a:xfrm>
              <a:off x="12700" y="12700"/>
              <a:ext cx="2047621" cy="2331212"/>
            </a:xfrm>
            <a:custGeom>
              <a:avLst/>
              <a:gdLst/>
              <a:ahLst/>
              <a:cxnLst/>
              <a:rect l="l" t="t" r="r" b="b"/>
              <a:pathLst>
                <a:path w="2047621" h="2331212">
                  <a:moveTo>
                    <a:pt x="0" y="1657731"/>
                  </a:moveTo>
                  <a:lnTo>
                    <a:pt x="1199515" y="1657731"/>
                  </a:lnTo>
                  <a:lnTo>
                    <a:pt x="1199515" y="733679"/>
                  </a:lnTo>
                  <a:lnTo>
                    <a:pt x="1023874" y="733679"/>
                  </a:lnTo>
                  <a:lnTo>
                    <a:pt x="1535684" y="0"/>
                  </a:lnTo>
                  <a:lnTo>
                    <a:pt x="2047621" y="733679"/>
                  </a:lnTo>
                  <a:lnTo>
                    <a:pt x="1871980" y="733679"/>
                  </a:lnTo>
                  <a:lnTo>
                    <a:pt x="1871980" y="2331212"/>
                  </a:lnTo>
                  <a:lnTo>
                    <a:pt x="0" y="2331212"/>
                  </a:lnTo>
                  <a:close/>
                </a:path>
              </a:pathLst>
            </a:custGeom>
            <a:solidFill>
              <a:srgbClr val="C0C9E4"/>
            </a:solidFill>
          </p:spPr>
          <p:txBody>
            <a:bodyPr/>
            <a:lstStyle/>
            <a:p>
              <a:endParaRPr lang="en-US" sz="800"/>
            </a:p>
          </p:txBody>
        </p:sp>
        <p:sp>
          <p:nvSpPr>
            <p:cNvPr id="17" name="Freeform 15">
              <a:extLst>
                <a:ext uri="{FF2B5EF4-FFF2-40B4-BE49-F238E27FC236}">
                  <a16:creationId xmlns:a16="http://schemas.microsoft.com/office/drawing/2014/main" id="{91686064-9AC8-F0C4-DB00-33407789A88E}"/>
                </a:ext>
              </a:extLst>
            </p:cNvPr>
            <p:cNvSpPr/>
            <p:nvPr/>
          </p:nvSpPr>
          <p:spPr>
            <a:xfrm>
              <a:off x="0" y="0"/>
              <a:ext cx="2073783" cy="2356612"/>
            </a:xfrm>
            <a:custGeom>
              <a:avLst/>
              <a:gdLst/>
              <a:ahLst/>
              <a:cxnLst/>
              <a:rect l="l" t="t" r="r" b="b"/>
              <a:pathLst>
                <a:path w="2073783" h="2356612">
                  <a:moveTo>
                    <a:pt x="12700" y="1657731"/>
                  </a:moveTo>
                  <a:lnTo>
                    <a:pt x="1212215" y="1657731"/>
                  </a:lnTo>
                  <a:lnTo>
                    <a:pt x="1212215" y="1670431"/>
                  </a:lnTo>
                  <a:lnTo>
                    <a:pt x="1199515" y="1670431"/>
                  </a:lnTo>
                  <a:lnTo>
                    <a:pt x="1199515" y="746379"/>
                  </a:lnTo>
                  <a:lnTo>
                    <a:pt x="1212215" y="746379"/>
                  </a:lnTo>
                  <a:lnTo>
                    <a:pt x="1212215" y="759079"/>
                  </a:lnTo>
                  <a:lnTo>
                    <a:pt x="1036574" y="759079"/>
                  </a:lnTo>
                  <a:cubicBezTo>
                    <a:pt x="1031875" y="759079"/>
                    <a:pt x="1027557" y="756412"/>
                    <a:pt x="1025271" y="752221"/>
                  </a:cubicBezTo>
                  <a:cubicBezTo>
                    <a:pt x="1022985" y="748030"/>
                    <a:pt x="1023366" y="742950"/>
                    <a:pt x="1026160" y="739140"/>
                  </a:cubicBezTo>
                  <a:lnTo>
                    <a:pt x="1537970" y="5461"/>
                  </a:lnTo>
                  <a:cubicBezTo>
                    <a:pt x="1540383" y="2032"/>
                    <a:pt x="1544193" y="0"/>
                    <a:pt x="1548384" y="0"/>
                  </a:cubicBezTo>
                  <a:cubicBezTo>
                    <a:pt x="1552575" y="0"/>
                    <a:pt x="1556385" y="2032"/>
                    <a:pt x="1558798" y="5461"/>
                  </a:cubicBezTo>
                  <a:lnTo>
                    <a:pt x="2070735" y="739140"/>
                  </a:lnTo>
                  <a:cubicBezTo>
                    <a:pt x="2073402" y="743077"/>
                    <a:pt x="2073783" y="748030"/>
                    <a:pt x="2071624" y="752221"/>
                  </a:cubicBezTo>
                  <a:cubicBezTo>
                    <a:pt x="2069465" y="756412"/>
                    <a:pt x="2065147" y="759079"/>
                    <a:pt x="2060321" y="759079"/>
                  </a:cubicBezTo>
                  <a:lnTo>
                    <a:pt x="1884680" y="759079"/>
                  </a:lnTo>
                  <a:lnTo>
                    <a:pt x="1884680" y="746379"/>
                  </a:lnTo>
                  <a:lnTo>
                    <a:pt x="1897380" y="746379"/>
                  </a:lnTo>
                  <a:lnTo>
                    <a:pt x="1897380" y="2343912"/>
                  </a:lnTo>
                  <a:cubicBezTo>
                    <a:pt x="1897380" y="2350897"/>
                    <a:pt x="1891665" y="2356612"/>
                    <a:pt x="1884680" y="2356612"/>
                  </a:cubicBezTo>
                  <a:lnTo>
                    <a:pt x="12700" y="2356612"/>
                  </a:lnTo>
                  <a:cubicBezTo>
                    <a:pt x="5715" y="2356612"/>
                    <a:pt x="0" y="2350897"/>
                    <a:pt x="0" y="2343912"/>
                  </a:cubicBezTo>
                  <a:lnTo>
                    <a:pt x="0" y="1670431"/>
                  </a:lnTo>
                  <a:cubicBezTo>
                    <a:pt x="0" y="1663446"/>
                    <a:pt x="5715" y="1657731"/>
                    <a:pt x="12700" y="1657731"/>
                  </a:cubicBezTo>
                  <a:moveTo>
                    <a:pt x="12700" y="1683131"/>
                  </a:moveTo>
                  <a:lnTo>
                    <a:pt x="12700" y="1670431"/>
                  </a:lnTo>
                  <a:lnTo>
                    <a:pt x="25400" y="1670431"/>
                  </a:lnTo>
                  <a:lnTo>
                    <a:pt x="25400" y="2343912"/>
                  </a:lnTo>
                  <a:lnTo>
                    <a:pt x="12700" y="2343912"/>
                  </a:lnTo>
                  <a:lnTo>
                    <a:pt x="12700" y="2331212"/>
                  </a:lnTo>
                  <a:lnTo>
                    <a:pt x="1884680" y="2331212"/>
                  </a:lnTo>
                  <a:lnTo>
                    <a:pt x="1884680" y="2343912"/>
                  </a:lnTo>
                  <a:lnTo>
                    <a:pt x="1871980" y="2343912"/>
                  </a:lnTo>
                  <a:lnTo>
                    <a:pt x="1871980" y="746379"/>
                  </a:lnTo>
                  <a:cubicBezTo>
                    <a:pt x="1871980" y="739394"/>
                    <a:pt x="1877695" y="733679"/>
                    <a:pt x="1884680" y="733679"/>
                  </a:cubicBezTo>
                  <a:lnTo>
                    <a:pt x="2060321" y="733679"/>
                  </a:lnTo>
                  <a:lnTo>
                    <a:pt x="2060321" y="746379"/>
                  </a:lnTo>
                  <a:lnTo>
                    <a:pt x="2049907" y="753618"/>
                  </a:lnTo>
                  <a:lnTo>
                    <a:pt x="1537970" y="19939"/>
                  </a:lnTo>
                  <a:lnTo>
                    <a:pt x="1548384" y="12700"/>
                  </a:lnTo>
                  <a:lnTo>
                    <a:pt x="1558798" y="19939"/>
                  </a:lnTo>
                  <a:lnTo>
                    <a:pt x="1046988" y="753745"/>
                  </a:lnTo>
                  <a:lnTo>
                    <a:pt x="1036574" y="746506"/>
                  </a:lnTo>
                  <a:lnTo>
                    <a:pt x="1036574" y="733806"/>
                  </a:lnTo>
                  <a:lnTo>
                    <a:pt x="1212215" y="733806"/>
                  </a:lnTo>
                  <a:cubicBezTo>
                    <a:pt x="1219200" y="733806"/>
                    <a:pt x="1224915" y="739521"/>
                    <a:pt x="1224915" y="746506"/>
                  </a:cubicBezTo>
                  <a:lnTo>
                    <a:pt x="1224915" y="1670431"/>
                  </a:lnTo>
                  <a:cubicBezTo>
                    <a:pt x="1224915" y="1677416"/>
                    <a:pt x="1219200" y="1683131"/>
                    <a:pt x="1212215" y="1683131"/>
                  </a:cubicBezTo>
                  <a:lnTo>
                    <a:pt x="12700" y="1683131"/>
                  </a:lnTo>
                  <a:close/>
                </a:path>
              </a:pathLst>
            </a:custGeom>
            <a:solidFill>
              <a:srgbClr val="FFFFFF"/>
            </a:solidFill>
          </p:spPr>
          <p:txBody>
            <a:bodyPr/>
            <a:lstStyle/>
            <a:p>
              <a:endParaRPr lang="en-US" sz="800"/>
            </a:p>
          </p:txBody>
        </p:sp>
      </p:grpSp>
      <p:grpSp>
        <p:nvGrpSpPr>
          <p:cNvPr id="18" name="Group 16">
            <a:extLst>
              <a:ext uri="{FF2B5EF4-FFF2-40B4-BE49-F238E27FC236}">
                <a16:creationId xmlns:a16="http://schemas.microsoft.com/office/drawing/2014/main" id="{DB093787-B95A-4262-90CC-ACCB29DE7884}"/>
              </a:ext>
            </a:extLst>
          </p:cNvPr>
          <p:cNvGrpSpPr/>
          <p:nvPr/>
        </p:nvGrpSpPr>
        <p:grpSpPr>
          <a:xfrm>
            <a:off x="4864028" y="2966292"/>
            <a:ext cx="2581951" cy="1860323"/>
            <a:chOff x="0" y="0"/>
            <a:chExt cx="5165246" cy="3721616"/>
          </a:xfrm>
        </p:grpSpPr>
        <p:sp>
          <p:nvSpPr>
            <p:cNvPr id="19" name="Freeform 17">
              <a:extLst>
                <a:ext uri="{FF2B5EF4-FFF2-40B4-BE49-F238E27FC236}">
                  <a16:creationId xmlns:a16="http://schemas.microsoft.com/office/drawing/2014/main" id="{69600120-09BC-AFE4-670C-0F4245E09FB4}"/>
                </a:ext>
              </a:extLst>
            </p:cNvPr>
            <p:cNvSpPr/>
            <p:nvPr/>
          </p:nvSpPr>
          <p:spPr>
            <a:xfrm>
              <a:off x="12700" y="12700"/>
              <a:ext cx="5139817" cy="3696208"/>
            </a:xfrm>
            <a:custGeom>
              <a:avLst/>
              <a:gdLst/>
              <a:ahLst/>
              <a:cxnLst/>
              <a:rect l="l" t="t" r="r" b="b"/>
              <a:pathLst>
                <a:path w="5139817" h="3696208">
                  <a:moveTo>
                    <a:pt x="0" y="616204"/>
                  </a:moveTo>
                  <a:cubicBezTo>
                    <a:pt x="0" y="275844"/>
                    <a:pt x="276352" y="0"/>
                    <a:pt x="617347" y="0"/>
                  </a:cubicBezTo>
                  <a:lnTo>
                    <a:pt x="4522470" y="0"/>
                  </a:lnTo>
                  <a:cubicBezTo>
                    <a:pt x="4863465" y="0"/>
                    <a:pt x="5139817" y="275844"/>
                    <a:pt x="5139817" y="616204"/>
                  </a:cubicBezTo>
                  <a:lnTo>
                    <a:pt x="5139817" y="3080004"/>
                  </a:lnTo>
                  <a:cubicBezTo>
                    <a:pt x="5139817" y="3420237"/>
                    <a:pt x="4863465" y="3696208"/>
                    <a:pt x="4522470" y="3696208"/>
                  </a:cubicBezTo>
                  <a:lnTo>
                    <a:pt x="617347" y="3696208"/>
                  </a:lnTo>
                  <a:cubicBezTo>
                    <a:pt x="276352" y="3696208"/>
                    <a:pt x="0" y="3420364"/>
                    <a:pt x="0" y="3080004"/>
                  </a:cubicBezTo>
                  <a:close/>
                </a:path>
              </a:pathLst>
            </a:custGeom>
            <a:solidFill>
              <a:srgbClr val="4472C4"/>
            </a:solidFill>
          </p:spPr>
          <p:txBody>
            <a:bodyPr/>
            <a:lstStyle/>
            <a:p>
              <a:endParaRPr lang="en-US" sz="800"/>
            </a:p>
          </p:txBody>
        </p:sp>
        <p:sp>
          <p:nvSpPr>
            <p:cNvPr id="20" name="Freeform 18">
              <a:extLst>
                <a:ext uri="{FF2B5EF4-FFF2-40B4-BE49-F238E27FC236}">
                  <a16:creationId xmlns:a16="http://schemas.microsoft.com/office/drawing/2014/main" id="{FB920B14-E028-8599-ABFD-FB44A7A45329}"/>
                </a:ext>
              </a:extLst>
            </p:cNvPr>
            <p:cNvSpPr/>
            <p:nvPr/>
          </p:nvSpPr>
          <p:spPr>
            <a:xfrm>
              <a:off x="0" y="0"/>
              <a:ext cx="5165217" cy="3721608"/>
            </a:xfrm>
            <a:custGeom>
              <a:avLst/>
              <a:gdLst/>
              <a:ahLst/>
              <a:cxnLst/>
              <a:rect l="l" t="t" r="r" b="b"/>
              <a:pathLst>
                <a:path w="5165217" h="3721608">
                  <a:moveTo>
                    <a:pt x="0" y="628904"/>
                  </a:moveTo>
                  <a:cubicBezTo>
                    <a:pt x="0" y="281559"/>
                    <a:pt x="282067" y="0"/>
                    <a:pt x="630047" y="0"/>
                  </a:cubicBezTo>
                  <a:lnTo>
                    <a:pt x="4535170" y="0"/>
                  </a:lnTo>
                  <a:lnTo>
                    <a:pt x="4535170" y="12700"/>
                  </a:lnTo>
                  <a:lnTo>
                    <a:pt x="4535170" y="0"/>
                  </a:lnTo>
                  <a:cubicBezTo>
                    <a:pt x="4883150" y="0"/>
                    <a:pt x="5165217" y="281559"/>
                    <a:pt x="5165217" y="628904"/>
                  </a:cubicBezTo>
                  <a:lnTo>
                    <a:pt x="5152517" y="628904"/>
                  </a:lnTo>
                  <a:lnTo>
                    <a:pt x="5165217" y="628904"/>
                  </a:lnTo>
                  <a:lnTo>
                    <a:pt x="5165217" y="3092704"/>
                  </a:lnTo>
                  <a:lnTo>
                    <a:pt x="5152517" y="3092704"/>
                  </a:lnTo>
                  <a:lnTo>
                    <a:pt x="5165217" y="3092704"/>
                  </a:lnTo>
                  <a:cubicBezTo>
                    <a:pt x="5165217" y="3440049"/>
                    <a:pt x="4883150" y="3721608"/>
                    <a:pt x="4535170" y="3721608"/>
                  </a:cubicBezTo>
                  <a:lnTo>
                    <a:pt x="4535170" y="3708908"/>
                  </a:lnTo>
                  <a:lnTo>
                    <a:pt x="4535170" y="3721608"/>
                  </a:lnTo>
                  <a:lnTo>
                    <a:pt x="630047" y="3721608"/>
                  </a:lnTo>
                  <a:lnTo>
                    <a:pt x="630047" y="3708908"/>
                  </a:lnTo>
                  <a:lnTo>
                    <a:pt x="630047" y="3721608"/>
                  </a:lnTo>
                  <a:cubicBezTo>
                    <a:pt x="282067" y="3721608"/>
                    <a:pt x="0" y="3440049"/>
                    <a:pt x="0" y="3092704"/>
                  </a:cubicBezTo>
                  <a:lnTo>
                    <a:pt x="0" y="628904"/>
                  </a:lnTo>
                  <a:lnTo>
                    <a:pt x="12700" y="628904"/>
                  </a:lnTo>
                  <a:lnTo>
                    <a:pt x="0" y="628904"/>
                  </a:lnTo>
                  <a:moveTo>
                    <a:pt x="25400" y="628904"/>
                  </a:moveTo>
                  <a:lnTo>
                    <a:pt x="25400" y="3092704"/>
                  </a:lnTo>
                  <a:lnTo>
                    <a:pt x="12700" y="3092704"/>
                  </a:lnTo>
                  <a:lnTo>
                    <a:pt x="25400" y="3092704"/>
                  </a:lnTo>
                  <a:cubicBezTo>
                    <a:pt x="25400" y="3425952"/>
                    <a:pt x="296037" y="3696208"/>
                    <a:pt x="630047" y="3696208"/>
                  </a:cubicBezTo>
                  <a:lnTo>
                    <a:pt x="4535170" y="3696208"/>
                  </a:lnTo>
                  <a:cubicBezTo>
                    <a:pt x="4869180" y="3696208"/>
                    <a:pt x="5139817" y="3425952"/>
                    <a:pt x="5139817" y="3092704"/>
                  </a:cubicBezTo>
                  <a:lnTo>
                    <a:pt x="5139817" y="628904"/>
                  </a:lnTo>
                  <a:cubicBezTo>
                    <a:pt x="5139817" y="295656"/>
                    <a:pt x="4869180" y="25400"/>
                    <a:pt x="4535170" y="25400"/>
                  </a:cubicBezTo>
                  <a:lnTo>
                    <a:pt x="630047" y="25400"/>
                  </a:lnTo>
                  <a:lnTo>
                    <a:pt x="630047" y="12700"/>
                  </a:lnTo>
                  <a:lnTo>
                    <a:pt x="630047" y="25400"/>
                  </a:lnTo>
                  <a:cubicBezTo>
                    <a:pt x="296037" y="25400"/>
                    <a:pt x="25400" y="295656"/>
                    <a:pt x="25400" y="628904"/>
                  </a:cubicBezTo>
                  <a:close/>
                </a:path>
              </a:pathLst>
            </a:custGeom>
            <a:solidFill>
              <a:srgbClr val="FFFFFF"/>
            </a:solidFill>
          </p:spPr>
          <p:txBody>
            <a:bodyPr/>
            <a:lstStyle/>
            <a:p>
              <a:endParaRPr lang="en-US" sz="800"/>
            </a:p>
          </p:txBody>
        </p:sp>
      </p:grpSp>
      <p:sp>
        <p:nvSpPr>
          <p:cNvPr id="21" name="TextBox 19">
            <a:extLst>
              <a:ext uri="{FF2B5EF4-FFF2-40B4-BE49-F238E27FC236}">
                <a16:creationId xmlns:a16="http://schemas.microsoft.com/office/drawing/2014/main" id="{7D59DA2B-9AF3-D4BA-6236-7671A7FE7B05}"/>
              </a:ext>
            </a:extLst>
          </p:cNvPr>
          <p:cNvSpPr txBox="1"/>
          <p:nvPr/>
        </p:nvSpPr>
        <p:spPr>
          <a:xfrm>
            <a:off x="5031950" y="3339625"/>
            <a:ext cx="2299958" cy="1139158"/>
          </a:xfrm>
          <a:prstGeom prst="rect">
            <a:avLst/>
          </a:prstGeom>
        </p:spPr>
        <p:txBody>
          <a:bodyPr lIns="0" tIns="0" rIns="0" bIns="0" rtlCol="0" anchor="t">
            <a:spAutoFit/>
          </a:bodyPr>
          <a:lstStyle/>
          <a:p>
            <a:pPr algn="ctr">
              <a:lnSpc>
                <a:spcPts val="2159"/>
              </a:lnSpc>
            </a:pPr>
            <a:r>
              <a:rPr lang="en-US" sz="2399" spc="-78">
                <a:solidFill>
                  <a:srgbClr val="FFFFFF"/>
                </a:solidFill>
                <a:latin typeface="Calibri"/>
                <a:cs typeface="Calibri"/>
              </a:rPr>
              <a:t> Compensated cirrhosis  with</a:t>
            </a:r>
          </a:p>
          <a:p>
            <a:pPr algn="ctr">
              <a:lnSpc>
                <a:spcPts val="2159"/>
              </a:lnSpc>
            </a:pPr>
            <a:endParaRPr lang="en-US" sz="2399" spc="-78">
              <a:solidFill>
                <a:srgbClr val="FFFFFF"/>
              </a:solidFill>
              <a:latin typeface="Calibri"/>
              <a:cs typeface="Calibri"/>
            </a:endParaRPr>
          </a:p>
          <a:p>
            <a:pPr algn="ctr">
              <a:lnSpc>
                <a:spcPts val="2159"/>
              </a:lnSpc>
            </a:pPr>
            <a:r>
              <a:rPr lang="en-US" sz="2399" spc="-79">
                <a:solidFill>
                  <a:srgbClr val="FFFFFF"/>
                </a:solidFill>
                <a:latin typeface="Calibri"/>
                <a:cs typeface="Calibri"/>
              </a:rPr>
              <a:t>Portal Hypertension</a:t>
            </a:r>
          </a:p>
        </p:txBody>
      </p:sp>
      <p:grpSp>
        <p:nvGrpSpPr>
          <p:cNvPr id="22" name="Group 20">
            <a:extLst>
              <a:ext uri="{FF2B5EF4-FFF2-40B4-BE49-F238E27FC236}">
                <a16:creationId xmlns:a16="http://schemas.microsoft.com/office/drawing/2014/main" id="{4E891693-B8C5-5235-4FD2-B2815B8C5CB4}"/>
              </a:ext>
            </a:extLst>
          </p:cNvPr>
          <p:cNvGrpSpPr/>
          <p:nvPr/>
        </p:nvGrpSpPr>
        <p:grpSpPr>
          <a:xfrm>
            <a:off x="6687372" y="4663782"/>
            <a:ext cx="2312154" cy="1566871"/>
            <a:chOff x="0" y="0"/>
            <a:chExt cx="4625512" cy="3134558"/>
          </a:xfrm>
        </p:grpSpPr>
        <p:sp>
          <p:nvSpPr>
            <p:cNvPr id="23" name="Freeform 21">
              <a:extLst>
                <a:ext uri="{FF2B5EF4-FFF2-40B4-BE49-F238E27FC236}">
                  <a16:creationId xmlns:a16="http://schemas.microsoft.com/office/drawing/2014/main" id="{5DC998BD-C93E-5DEF-372F-4A59095ECADF}"/>
                </a:ext>
              </a:extLst>
            </p:cNvPr>
            <p:cNvSpPr/>
            <p:nvPr/>
          </p:nvSpPr>
          <p:spPr>
            <a:xfrm>
              <a:off x="12700" y="12700"/>
              <a:ext cx="4600194" cy="3109214"/>
            </a:xfrm>
            <a:custGeom>
              <a:avLst/>
              <a:gdLst/>
              <a:ahLst/>
              <a:cxnLst/>
              <a:rect l="l" t="t" r="r" b="b"/>
              <a:pathLst>
                <a:path w="4600194" h="3109214">
                  <a:moveTo>
                    <a:pt x="0" y="518287"/>
                  </a:moveTo>
                  <a:cubicBezTo>
                    <a:pt x="0" y="232029"/>
                    <a:pt x="232664" y="0"/>
                    <a:pt x="519684" y="0"/>
                  </a:cubicBezTo>
                  <a:lnTo>
                    <a:pt x="4080510" y="0"/>
                  </a:lnTo>
                  <a:cubicBezTo>
                    <a:pt x="4367530" y="0"/>
                    <a:pt x="4600194" y="232029"/>
                    <a:pt x="4600194" y="518287"/>
                  </a:cubicBezTo>
                  <a:lnTo>
                    <a:pt x="4600194" y="2590800"/>
                  </a:lnTo>
                  <a:cubicBezTo>
                    <a:pt x="4600194" y="2877058"/>
                    <a:pt x="4367530" y="3109087"/>
                    <a:pt x="4080510" y="3109087"/>
                  </a:cubicBezTo>
                  <a:lnTo>
                    <a:pt x="519684" y="3109087"/>
                  </a:lnTo>
                  <a:cubicBezTo>
                    <a:pt x="232664" y="3109214"/>
                    <a:pt x="0" y="2877058"/>
                    <a:pt x="0" y="2590800"/>
                  </a:cubicBezTo>
                  <a:close/>
                </a:path>
              </a:pathLst>
            </a:custGeom>
            <a:solidFill>
              <a:srgbClr val="4472C4"/>
            </a:solidFill>
          </p:spPr>
          <p:txBody>
            <a:bodyPr/>
            <a:lstStyle/>
            <a:p>
              <a:endParaRPr lang="en-US" sz="800"/>
            </a:p>
          </p:txBody>
        </p:sp>
        <p:sp>
          <p:nvSpPr>
            <p:cNvPr id="24" name="Freeform 22">
              <a:extLst>
                <a:ext uri="{FF2B5EF4-FFF2-40B4-BE49-F238E27FC236}">
                  <a16:creationId xmlns:a16="http://schemas.microsoft.com/office/drawing/2014/main" id="{5CC6A5D8-7DF0-D852-DC88-63D402568729}"/>
                </a:ext>
              </a:extLst>
            </p:cNvPr>
            <p:cNvSpPr/>
            <p:nvPr/>
          </p:nvSpPr>
          <p:spPr>
            <a:xfrm>
              <a:off x="0" y="0"/>
              <a:ext cx="4625594" cy="3134614"/>
            </a:xfrm>
            <a:custGeom>
              <a:avLst/>
              <a:gdLst/>
              <a:ahLst/>
              <a:cxnLst/>
              <a:rect l="l" t="t" r="r" b="b"/>
              <a:pathLst>
                <a:path w="4625594" h="3134614">
                  <a:moveTo>
                    <a:pt x="0" y="530987"/>
                  </a:moveTo>
                  <a:cubicBezTo>
                    <a:pt x="0" y="237744"/>
                    <a:pt x="238379" y="0"/>
                    <a:pt x="532384" y="0"/>
                  </a:cubicBezTo>
                  <a:lnTo>
                    <a:pt x="4093210" y="0"/>
                  </a:lnTo>
                  <a:lnTo>
                    <a:pt x="4093210" y="12700"/>
                  </a:lnTo>
                  <a:lnTo>
                    <a:pt x="4093210" y="0"/>
                  </a:lnTo>
                  <a:cubicBezTo>
                    <a:pt x="4387215" y="0"/>
                    <a:pt x="4625594" y="237744"/>
                    <a:pt x="4625594" y="530987"/>
                  </a:cubicBezTo>
                  <a:lnTo>
                    <a:pt x="4612894" y="530987"/>
                  </a:lnTo>
                  <a:lnTo>
                    <a:pt x="4625594" y="530987"/>
                  </a:lnTo>
                  <a:lnTo>
                    <a:pt x="4625594" y="2603500"/>
                  </a:lnTo>
                  <a:lnTo>
                    <a:pt x="4612894" y="2603500"/>
                  </a:lnTo>
                  <a:lnTo>
                    <a:pt x="4625594" y="2603500"/>
                  </a:lnTo>
                  <a:cubicBezTo>
                    <a:pt x="4625594" y="2896743"/>
                    <a:pt x="4387215" y="3134487"/>
                    <a:pt x="4093210" y="3134487"/>
                  </a:cubicBezTo>
                  <a:lnTo>
                    <a:pt x="4093210" y="3121787"/>
                  </a:lnTo>
                  <a:lnTo>
                    <a:pt x="4093210" y="3134487"/>
                  </a:lnTo>
                  <a:lnTo>
                    <a:pt x="532384" y="3134487"/>
                  </a:lnTo>
                  <a:lnTo>
                    <a:pt x="532384" y="3121787"/>
                  </a:lnTo>
                  <a:lnTo>
                    <a:pt x="532384" y="3134487"/>
                  </a:lnTo>
                  <a:cubicBezTo>
                    <a:pt x="238379" y="3134614"/>
                    <a:pt x="0" y="2896870"/>
                    <a:pt x="0" y="2603500"/>
                  </a:cubicBezTo>
                  <a:lnTo>
                    <a:pt x="0" y="530987"/>
                  </a:lnTo>
                  <a:lnTo>
                    <a:pt x="12700" y="530987"/>
                  </a:lnTo>
                  <a:lnTo>
                    <a:pt x="0" y="530987"/>
                  </a:lnTo>
                  <a:moveTo>
                    <a:pt x="25400" y="530987"/>
                  </a:moveTo>
                  <a:lnTo>
                    <a:pt x="25400" y="2603500"/>
                  </a:lnTo>
                  <a:lnTo>
                    <a:pt x="12700" y="2603500"/>
                  </a:lnTo>
                  <a:lnTo>
                    <a:pt x="25400" y="2603500"/>
                  </a:lnTo>
                  <a:cubicBezTo>
                    <a:pt x="25400" y="2882646"/>
                    <a:pt x="252349" y="3109087"/>
                    <a:pt x="532384" y="3109087"/>
                  </a:cubicBezTo>
                  <a:lnTo>
                    <a:pt x="4093210" y="3109087"/>
                  </a:lnTo>
                  <a:cubicBezTo>
                    <a:pt x="4373245" y="3109087"/>
                    <a:pt x="4600194" y="2882646"/>
                    <a:pt x="4600194" y="2603500"/>
                  </a:cubicBezTo>
                  <a:lnTo>
                    <a:pt x="4600194" y="530987"/>
                  </a:lnTo>
                  <a:cubicBezTo>
                    <a:pt x="4600067" y="251841"/>
                    <a:pt x="4373118" y="25400"/>
                    <a:pt x="4093210" y="25400"/>
                  </a:cubicBezTo>
                  <a:lnTo>
                    <a:pt x="532384" y="25400"/>
                  </a:lnTo>
                  <a:lnTo>
                    <a:pt x="532384" y="12700"/>
                  </a:lnTo>
                  <a:lnTo>
                    <a:pt x="532384" y="25400"/>
                  </a:lnTo>
                  <a:cubicBezTo>
                    <a:pt x="252349" y="25400"/>
                    <a:pt x="25400" y="251841"/>
                    <a:pt x="25400" y="530987"/>
                  </a:cubicBezTo>
                  <a:close/>
                </a:path>
              </a:pathLst>
            </a:custGeom>
            <a:solidFill>
              <a:srgbClr val="FFFFFF"/>
            </a:solidFill>
          </p:spPr>
          <p:txBody>
            <a:bodyPr/>
            <a:lstStyle/>
            <a:p>
              <a:endParaRPr lang="en-US" sz="800"/>
            </a:p>
          </p:txBody>
        </p:sp>
      </p:grpSp>
      <p:sp>
        <p:nvSpPr>
          <p:cNvPr id="25" name="TextBox 23">
            <a:extLst>
              <a:ext uri="{FF2B5EF4-FFF2-40B4-BE49-F238E27FC236}">
                <a16:creationId xmlns:a16="http://schemas.microsoft.com/office/drawing/2014/main" id="{A8B9972D-CC10-4B2B-9A9D-16AC4EE31DF6}"/>
              </a:ext>
            </a:extLst>
          </p:cNvPr>
          <p:cNvSpPr txBox="1"/>
          <p:nvPr/>
        </p:nvSpPr>
        <p:spPr>
          <a:xfrm>
            <a:off x="6814041" y="5184397"/>
            <a:ext cx="2058816" cy="574901"/>
          </a:xfrm>
          <a:prstGeom prst="rect">
            <a:avLst/>
          </a:prstGeom>
        </p:spPr>
        <p:txBody>
          <a:bodyPr lIns="0" tIns="0" rIns="0" bIns="0" rtlCol="0" anchor="t">
            <a:spAutoFit/>
          </a:bodyPr>
          <a:lstStyle/>
          <a:p>
            <a:pPr algn="ctr">
              <a:lnSpc>
                <a:spcPts val="2159"/>
              </a:lnSpc>
            </a:pPr>
            <a:r>
              <a:rPr lang="en-US" sz="2399" spc="-79">
                <a:solidFill>
                  <a:srgbClr val="FFFFFF"/>
                </a:solidFill>
                <a:latin typeface="Calibri"/>
                <a:cs typeface="Calibri"/>
              </a:rPr>
              <a:t>Decompensated cirrhosis</a:t>
            </a:r>
          </a:p>
        </p:txBody>
      </p:sp>
      <p:sp>
        <p:nvSpPr>
          <p:cNvPr id="26" name="TextBox 24">
            <a:extLst>
              <a:ext uri="{FF2B5EF4-FFF2-40B4-BE49-F238E27FC236}">
                <a16:creationId xmlns:a16="http://schemas.microsoft.com/office/drawing/2014/main" id="{15DC4398-5D52-CC93-062C-C6E056108161}"/>
              </a:ext>
            </a:extLst>
          </p:cNvPr>
          <p:cNvSpPr txBox="1"/>
          <p:nvPr/>
        </p:nvSpPr>
        <p:spPr>
          <a:xfrm>
            <a:off x="9832105" y="5997667"/>
            <a:ext cx="2715365" cy="226665"/>
          </a:xfrm>
          <a:prstGeom prst="rect">
            <a:avLst/>
          </a:prstGeom>
        </p:spPr>
        <p:txBody>
          <a:bodyPr lIns="0" tIns="0" rIns="0" bIns="0" rtlCol="0" anchor="t">
            <a:spAutoFit/>
          </a:bodyPr>
          <a:lstStyle/>
          <a:p>
            <a:pPr>
              <a:lnSpc>
                <a:spcPts val="1680"/>
              </a:lnSpc>
            </a:pPr>
            <a:r>
              <a:rPr lang="en-US" sz="1600" spc="-55" dirty="0">
                <a:solidFill>
                  <a:srgbClr val="000000"/>
                </a:solidFill>
                <a:latin typeface="Calibri"/>
                <a:cs typeface="Calibri"/>
              </a:rPr>
              <a:t>D’Amico et al., J Hepatol, 2022</a:t>
            </a:r>
          </a:p>
        </p:txBody>
      </p:sp>
      <p:sp>
        <p:nvSpPr>
          <p:cNvPr id="27" name="AutoShape 25">
            <a:extLst>
              <a:ext uri="{FF2B5EF4-FFF2-40B4-BE49-F238E27FC236}">
                <a16:creationId xmlns:a16="http://schemas.microsoft.com/office/drawing/2014/main" id="{BBB794D4-E630-422A-83C7-1C6666427AC4}"/>
              </a:ext>
            </a:extLst>
          </p:cNvPr>
          <p:cNvSpPr/>
          <p:nvPr/>
        </p:nvSpPr>
        <p:spPr>
          <a:xfrm rot="2700000">
            <a:off x="2407629" y="496600"/>
            <a:ext cx="8978" cy="0"/>
          </a:xfrm>
          <a:prstGeom prst="line">
            <a:avLst/>
          </a:prstGeom>
          <a:ln w="9525" cap="rnd">
            <a:solidFill>
              <a:srgbClr val="4472C4"/>
            </a:solidFill>
            <a:prstDash val="solid"/>
            <a:headEnd type="none" w="sm" len="sm"/>
            <a:tailEnd type="none" w="sm" len="sm"/>
          </a:ln>
        </p:spPr>
        <p:txBody>
          <a:bodyPr/>
          <a:lstStyle/>
          <a:p>
            <a:endParaRPr lang="en-US" sz="800"/>
          </a:p>
        </p:txBody>
      </p:sp>
      <p:grpSp>
        <p:nvGrpSpPr>
          <p:cNvPr id="29" name="Group 27">
            <a:extLst>
              <a:ext uri="{FF2B5EF4-FFF2-40B4-BE49-F238E27FC236}">
                <a16:creationId xmlns:a16="http://schemas.microsoft.com/office/drawing/2014/main" id="{054761F3-7BF8-57BB-391C-18E61042E7A1}"/>
              </a:ext>
            </a:extLst>
          </p:cNvPr>
          <p:cNvGrpSpPr/>
          <p:nvPr/>
        </p:nvGrpSpPr>
        <p:grpSpPr>
          <a:xfrm>
            <a:off x="9672216" y="3577251"/>
            <a:ext cx="2412837" cy="2229119"/>
            <a:chOff x="0" y="0"/>
            <a:chExt cx="4292742" cy="4611978"/>
          </a:xfrm>
        </p:grpSpPr>
        <p:sp>
          <p:nvSpPr>
            <p:cNvPr id="30" name="Freeform 28">
              <a:extLst>
                <a:ext uri="{FF2B5EF4-FFF2-40B4-BE49-F238E27FC236}">
                  <a16:creationId xmlns:a16="http://schemas.microsoft.com/office/drawing/2014/main" id="{78499C0B-BFD0-ACDD-BCB1-7837936CF397}"/>
                </a:ext>
              </a:extLst>
            </p:cNvPr>
            <p:cNvSpPr/>
            <p:nvPr/>
          </p:nvSpPr>
          <p:spPr>
            <a:xfrm>
              <a:off x="12700" y="12700"/>
              <a:ext cx="4267454" cy="4586605"/>
            </a:xfrm>
            <a:custGeom>
              <a:avLst/>
              <a:gdLst/>
              <a:ahLst/>
              <a:cxnLst/>
              <a:rect l="l" t="t" r="r" b="b"/>
              <a:pathLst>
                <a:path w="4267454" h="4586605">
                  <a:moveTo>
                    <a:pt x="2133727" y="1231519"/>
                  </a:moveTo>
                  <a:lnTo>
                    <a:pt x="2869057" y="0"/>
                  </a:lnTo>
                  <a:lnTo>
                    <a:pt x="2796540" y="1130681"/>
                  </a:lnTo>
                  <a:lnTo>
                    <a:pt x="3631184" y="946404"/>
                  </a:lnTo>
                  <a:lnTo>
                    <a:pt x="3299714" y="1553337"/>
                  </a:lnTo>
                  <a:lnTo>
                    <a:pt x="4168013" y="1727835"/>
                  </a:lnTo>
                  <a:lnTo>
                    <a:pt x="3478530" y="2224278"/>
                  </a:lnTo>
                  <a:lnTo>
                    <a:pt x="4267454" y="2822067"/>
                  </a:lnTo>
                  <a:lnTo>
                    <a:pt x="3326511" y="2748153"/>
                  </a:lnTo>
                  <a:lnTo>
                    <a:pt x="3584956" y="3842385"/>
                  </a:lnTo>
                  <a:lnTo>
                    <a:pt x="2769997" y="3069844"/>
                  </a:lnTo>
                  <a:lnTo>
                    <a:pt x="2617089" y="4191000"/>
                  </a:lnTo>
                  <a:lnTo>
                    <a:pt x="2080768" y="3171317"/>
                  </a:lnTo>
                  <a:lnTo>
                    <a:pt x="1676400" y="4586605"/>
                  </a:lnTo>
                  <a:lnTo>
                    <a:pt x="1524254" y="3318256"/>
                  </a:lnTo>
                  <a:lnTo>
                    <a:pt x="940816" y="3740785"/>
                  </a:lnTo>
                  <a:lnTo>
                    <a:pt x="1119632" y="2959354"/>
                  </a:lnTo>
                  <a:lnTo>
                    <a:pt x="26670" y="3097403"/>
                  </a:lnTo>
                  <a:lnTo>
                    <a:pt x="735330" y="2500249"/>
                  </a:lnTo>
                  <a:lnTo>
                    <a:pt x="0" y="1829308"/>
                  </a:lnTo>
                  <a:lnTo>
                    <a:pt x="914146" y="1617345"/>
                  </a:lnTo>
                  <a:lnTo>
                    <a:pt x="73152" y="487299"/>
                  </a:lnTo>
                  <a:lnTo>
                    <a:pt x="1444625" y="1342009"/>
                  </a:lnTo>
                  <a:lnTo>
                    <a:pt x="1650111" y="487299"/>
                  </a:lnTo>
                  <a:close/>
                </a:path>
              </a:pathLst>
            </a:custGeom>
            <a:solidFill>
              <a:srgbClr val="F4B183"/>
            </a:solidFill>
          </p:spPr>
          <p:txBody>
            <a:bodyPr/>
            <a:lstStyle/>
            <a:p>
              <a:endParaRPr lang="en-US" sz="800"/>
            </a:p>
          </p:txBody>
        </p:sp>
        <p:sp>
          <p:nvSpPr>
            <p:cNvPr id="31" name="Freeform 29">
              <a:extLst>
                <a:ext uri="{FF2B5EF4-FFF2-40B4-BE49-F238E27FC236}">
                  <a16:creationId xmlns:a16="http://schemas.microsoft.com/office/drawing/2014/main" id="{5808A776-F696-1067-60CF-3B1F326A7478}"/>
                </a:ext>
              </a:extLst>
            </p:cNvPr>
            <p:cNvSpPr/>
            <p:nvPr/>
          </p:nvSpPr>
          <p:spPr>
            <a:xfrm>
              <a:off x="-762" y="-1143"/>
              <a:ext cx="4294759" cy="4613402"/>
            </a:xfrm>
            <a:custGeom>
              <a:avLst/>
              <a:gdLst/>
              <a:ahLst/>
              <a:cxnLst/>
              <a:rect l="l" t="t" r="r" b="b"/>
              <a:pathLst>
                <a:path w="4294759" h="4613402">
                  <a:moveTo>
                    <a:pt x="2136267" y="1238885"/>
                  </a:moveTo>
                  <a:lnTo>
                    <a:pt x="2871597" y="7366"/>
                  </a:lnTo>
                  <a:cubicBezTo>
                    <a:pt x="2874645" y="2286"/>
                    <a:pt x="2880614" y="0"/>
                    <a:pt x="2886329" y="1778"/>
                  </a:cubicBezTo>
                  <a:cubicBezTo>
                    <a:pt x="2892044" y="3556"/>
                    <a:pt x="2895600" y="8890"/>
                    <a:pt x="2895219" y="14732"/>
                  </a:cubicBezTo>
                  <a:lnTo>
                    <a:pt x="2822575" y="1145413"/>
                  </a:lnTo>
                  <a:lnTo>
                    <a:pt x="2809875" y="1144651"/>
                  </a:lnTo>
                  <a:lnTo>
                    <a:pt x="2807081" y="1132205"/>
                  </a:lnTo>
                  <a:lnTo>
                    <a:pt x="3641725" y="947928"/>
                  </a:lnTo>
                  <a:cubicBezTo>
                    <a:pt x="3646551" y="946912"/>
                    <a:pt x="3651631" y="948690"/>
                    <a:pt x="3654679" y="952754"/>
                  </a:cubicBezTo>
                  <a:cubicBezTo>
                    <a:pt x="3657727" y="956818"/>
                    <a:pt x="3658108" y="962152"/>
                    <a:pt x="3655695" y="966470"/>
                  </a:cubicBezTo>
                  <a:lnTo>
                    <a:pt x="3324225" y="1573403"/>
                  </a:lnTo>
                  <a:lnTo>
                    <a:pt x="3313049" y="1567307"/>
                  </a:lnTo>
                  <a:lnTo>
                    <a:pt x="3315589" y="1554861"/>
                  </a:lnTo>
                  <a:lnTo>
                    <a:pt x="4183888" y="1729359"/>
                  </a:lnTo>
                  <a:cubicBezTo>
                    <a:pt x="4188841" y="1730375"/>
                    <a:pt x="4192778" y="1734185"/>
                    <a:pt x="4193794" y="1739138"/>
                  </a:cubicBezTo>
                  <a:cubicBezTo>
                    <a:pt x="4194810" y="1744091"/>
                    <a:pt x="4192905" y="1749171"/>
                    <a:pt x="4188841" y="1752092"/>
                  </a:cubicBezTo>
                  <a:lnTo>
                    <a:pt x="3499358" y="2248535"/>
                  </a:lnTo>
                  <a:lnTo>
                    <a:pt x="3491992" y="2238248"/>
                  </a:lnTo>
                  <a:lnTo>
                    <a:pt x="3499612" y="2228088"/>
                  </a:lnTo>
                  <a:lnTo>
                    <a:pt x="4288536" y="2825877"/>
                  </a:lnTo>
                  <a:cubicBezTo>
                    <a:pt x="4292981" y="2829306"/>
                    <a:pt x="4294759" y="2835275"/>
                    <a:pt x="4292727" y="2840482"/>
                  </a:cubicBezTo>
                  <a:cubicBezTo>
                    <a:pt x="4290695" y="2845689"/>
                    <a:pt x="4285488" y="2849118"/>
                    <a:pt x="4279900" y="2848610"/>
                  </a:cubicBezTo>
                  <a:lnTo>
                    <a:pt x="3338957" y="2774696"/>
                  </a:lnTo>
                  <a:lnTo>
                    <a:pt x="3339973" y="2761996"/>
                  </a:lnTo>
                  <a:lnTo>
                    <a:pt x="3352292" y="2759075"/>
                  </a:lnTo>
                  <a:lnTo>
                    <a:pt x="3610737" y="3853307"/>
                  </a:lnTo>
                  <a:cubicBezTo>
                    <a:pt x="3612007" y="3858768"/>
                    <a:pt x="3609594" y="3864483"/>
                    <a:pt x="3604768" y="3867277"/>
                  </a:cubicBezTo>
                  <a:cubicBezTo>
                    <a:pt x="3599942" y="3870071"/>
                    <a:pt x="3593719" y="3869309"/>
                    <a:pt x="3589655" y="3865499"/>
                  </a:cubicBezTo>
                  <a:lnTo>
                    <a:pt x="2774696" y="3092958"/>
                  </a:lnTo>
                  <a:lnTo>
                    <a:pt x="2783459" y="3083687"/>
                  </a:lnTo>
                  <a:lnTo>
                    <a:pt x="2796032" y="3085338"/>
                  </a:lnTo>
                  <a:lnTo>
                    <a:pt x="2643378" y="4206494"/>
                  </a:lnTo>
                  <a:cubicBezTo>
                    <a:pt x="2642616" y="4211955"/>
                    <a:pt x="2638425" y="4216273"/>
                    <a:pt x="2632964" y="4217289"/>
                  </a:cubicBezTo>
                  <a:cubicBezTo>
                    <a:pt x="2627503" y="4218305"/>
                    <a:pt x="2622042" y="4215638"/>
                    <a:pt x="2619502" y="4210685"/>
                  </a:cubicBezTo>
                  <a:lnTo>
                    <a:pt x="2083181" y="3191002"/>
                  </a:lnTo>
                  <a:lnTo>
                    <a:pt x="2094484" y="3185033"/>
                  </a:lnTo>
                  <a:lnTo>
                    <a:pt x="2106676" y="3188462"/>
                  </a:lnTo>
                  <a:lnTo>
                    <a:pt x="1702308" y="4603750"/>
                  </a:lnTo>
                  <a:cubicBezTo>
                    <a:pt x="1700657" y="4609592"/>
                    <a:pt x="1695069" y="4613402"/>
                    <a:pt x="1689100" y="4612894"/>
                  </a:cubicBezTo>
                  <a:cubicBezTo>
                    <a:pt x="1683131" y="4612386"/>
                    <a:pt x="1678178" y="4607687"/>
                    <a:pt x="1677543" y="4601718"/>
                  </a:cubicBezTo>
                  <a:lnTo>
                    <a:pt x="1525016" y="3333623"/>
                  </a:lnTo>
                  <a:lnTo>
                    <a:pt x="1537589" y="3332099"/>
                  </a:lnTo>
                  <a:lnTo>
                    <a:pt x="1545082" y="3342386"/>
                  </a:lnTo>
                  <a:lnTo>
                    <a:pt x="961644" y="3764915"/>
                  </a:lnTo>
                  <a:cubicBezTo>
                    <a:pt x="957326" y="3767963"/>
                    <a:pt x="951611" y="3768090"/>
                    <a:pt x="947166" y="3765169"/>
                  </a:cubicBezTo>
                  <a:cubicBezTo>
                    <a:pt x="942721" y="3762248"/>
                    <a:pt x="940562" y="3756914"/>
                    <a:pt x="941832" y="3751707"/>
                  </a:cubicBezTo>
                  <a:lnTo>
                    <a:pt x="1120648" y="2970403"/>
                  </a:lnTo>
                  <a:lnTo>
                    <a:pt x="1132967" y="2973197"/>
                  </a:lnTo>
                  <a:lnTo>
                    <a:pt x="1134618" y="2985770"/>
                  </a:lnTo>
                  <a:lnTo>
                    <a:pt x="41783" y="3123819"/>
                  </a:lnTo>
                  <a:cubicBezTo>
                    <a:pt x="36195" y="3124581"/>
                    <a:pt x="30861" y="3121533"/>
                    <a:pt x="28575" y="3116326"/>
                  </a:cubicBezTo>
                  <a:cubicBezTo>
                    <a:pt x="26289" y="3111119"/>
                    <a:pt x="27686" y="3105150"/>
                    <a:pt x="32004" y="3101467"/>
                  </a:cubicBezTo>
                  <a:lnTo>
                    <a:pt x="740664" y="2504313"/>
                  </a:lnTo>
                  <a:lnTo>
                    <a:pt x="748792" y="2513965"/>
                  </a:lnTo>
                  <a:lnTo>
                    <a:pt x="740283" y="2523363"/>
                  </a:lnTo>
                  <a:lnTo>
                    <a:pt x="4953" y="1852549"/>
                  </a:lnTo>
                  <a:cubicBezTo>
                    <a:pt x="1524" y="1849374"/>
                    <a:pt x="0" y="1844548"/>
                    <a:pt x="1270" y="1839976"/>
                  </a:cubicBezTo>
                  <a:cubicBezTo>
                    <a:pt x="2540" y="1835404"/>
                    <a:pt x="6096" y="1831848"/>
                    <a:pt x="10668" y="1830832"/>
                  </a:cubicBezTo>
                  <a:lnTo>
                    <a:pt x="924814" y="1618869"/>
                  </a:lnTo>
                  <a:lnTo>
                    <a:pt x="927735" y="1631188"/>
                  </a:lnTo>
                  <a:lnTo>
                    <a:pt x="917575" y="1638808"/>
                  </a:lnTo>
                  <a:lnTo>
                    <a:pt x="76327" y="508762"/>
                  </a:lnTo>
                  <a:cubicBezTo>
                    <a:pt x="72644" y="503809"/>
                    <a:pt x="73025" y="497078"/>
                    <a:pt x="77216" y="492633"/>
                  </a:cubicBezTo>
                  <a:cubicBezTo>
                    <a:pt x="81407" y="488188"/>
                    <a:pt x="88138" y="487172"/>
                    <a:pt x="93218" y="490474"/>
                  </a:cubicBezTo>
                  <a:lnTo>
                    <a:pt x="1464691" y="1345184"/>
                  </a:lnTo>
                  <a:lnTo>
                    <a:pt x="1457960" y="1355979"/>
                  </a:lnTo>
                  <a:lnTo>
                    <a:pt x="1445641" y="1353058"/>
                  </a:lnTo>
                  <a:lnTo>
                    <a:pt x="1651127" y="498348"/>
                  </a:lnTo>
                  <a:cubicBezTo>
                    <a:pt x="1652270" y="493395"/>
                    <a:pt x="1656334" y="489712"/>
                    <a:pt x="1661287" y="488823"/>
                  </a:cubicBezTo>
                  <a:cubicBezTo>
                    <a:pt x="1666240" y="487934"/>
                    <a:pt x="1671320" y="490220"/>
                    <a:pt x="1674114" y="494411"/>
                  </a:cubicBezTo>
                  <a:lnTo>
                    <a:pt x="2157730" y="1238631"/>
                  </a:lnTo>
                  <a:lnTo>
                    <a:pt x="2147062" y="1245489"/>
                  </a:lnTo>
                  <a:lnTo>
                    <a:pt x="2136140" y="1239012"/>
                  </a:lnTo>
                  <a:moveTo>
                    <a:pt x="2157984" y="1252093"/>
                  </a:moveTo>
                  <a:cubicBezTo>
                    <a:pt x="2155698" y="1255903"/>
                    <a:pt x="2151761" y="1258189"/>
                    <a:pt x="2147316" y="1258316"/>
                  </a:cubicBezTo>
                  <a:cubicBezTo>
                    <a:pt x="2142871" y="1258443"/>
                    <a:pt x="2138807" y="1256157"/>
                    <a:pt x="2136394" y="1252601"/>
                  </a:cubicBezTo>
                  <a:lnTo>
                    <a:pt x="1652778" y="508381"/>
                  </a:lnTo>
                  <a:lnTo>
                    <a:pt x="1663446" y="501523"/>
                  </a:lnTo>
                  <a:lnTo>
                    <a:pt x="1675765" y="504444"/>
                  </a:lnTo>
                  <a:lnTo>
                    <a:pt x="1470279" y="1359154"/>
                  </a:lnTo>
                  <a:cubicBezTo>
                    <a:pt x="1469263" y="1363091"/>
                    <a:pt x="1466469" y="1366393"/>
                    <a:pt x="1462786" y="1367917"/>
                  </a:cubicBezTo>
                  <a:cubicBezTo>
                    <a:pt x="1459103" y="1369441"/>
                    <a:pt x="1454658" y="1369060"/>
                    <a:pt x="1451229" y="1366901"/>
                  </a:cubicBezTo>
                  <a:lnTo>
                    <a:pt x="79883" y="511937"/>
                  </a:lnTo>
                  <a:lnTo>
                    <a:pt x="86614" y="501142"/>
                  </a:lnTo>
                  <a:lnTo>
                    <a:pt x="96774" y="493522"/>
                  </a:lnTo>
                  <a:lnTo>
                    <a:pt x="937768" y="1623568"/>
                  </a:lnTo>
                  <a:cubicBezTo>
                    <a:pt x="940308" y="1626997"/>
                    <a:pt x="940943" y="1631442"/>
                    <a:pt x="939546" y="1635506"/>
                  </a:cubicBezTo>
                  <a:cubicBezTo>
                    <a:pt x="938149" y="1639570"/>
                    <a:pt x="934720" y="1642491"/>
                    <a:pt x="930529" y="1643507"/>
                  </a:cubicBezTo>
                  <a:lnTo>
                    <a:pt x="16383" y="1855597"/>
                  </a:lnTo>
                  <a:lnTo>
                    <a:pt x="13462" y="1843151"/>
                  </a:lnTo>
                  <a:lnTo>
                    <a:pt x="21971" y="1833753"/>
                  </a:lnTo>
                  <a:lnTo>
                    <a:pt x="757301" y="2504694"/>
                  </a:lnTo>
                  <a:cubicBezTo>
                    <a:pt x="759968" y="2507107"/>
                    <a:pt x="761492" y="2510663"/>
                    <a:pt x="761492" y="2514346"/>
                  </a:cubicBezTo>
                  <a:cubicBezTo>
                    <a:pt x="761492" y="2518029"/>
                    <a:pt x="759714" y="2521458"/>
                    <a:pt x="756920" y="2523744"/>
                  </a:cubicBezTo>
                  <a:lnTo>
                    <a:pt x="48260" y="3121025"/>
                  </a:lnTo>
                  <a:lnTo>
                    <a:pt x="40132" y="3111373"/>
                  </a:lnTo>
                  <a:lnTo>
                    <a:pt x="38481" y="3098800"/>
                  </a:lnTo>
                  <a:lnTo>
                    <a:pt x="1131443" y="2960751"/>
                  </a:lnTo>
                  <a:cubicBezTo>
                    <a:pt x="1135507" y="2960243"/>
                    <a:pt x="1139698" y="2961767"/>
                    <a:pt x="1142492" y="2964815"/>
                  </a:cubicBezTo>
                  <a:cubicBezTo>
                    <a:pt x="1145286" y="2967863"/>
                    <a:pt x="1146429" y="2972181"/>
                    <a:pt x="1145413" y="2976118"/>
                  </a:cubicBezTo>
                  <a:lnTo>
                    <a:pt x="966597" y="3757549"/>
                  </a:lnTo>
                  <a:lnTo>
                    <a:pt x="954278" y="3754755"/>
                  </a:lnTo>
                  <a:lnTo>
                    <a:pt x="946785" y="3744468"/>
                  </a:lnTo>
                  <a:lnTo>
                    <a:pt x="1530223" y="3321939"/>
                  </a:lnTo>
                  <a:cubicBezTo>
                    <a:pt x="1533906" y="3319272"/>
                    <a:pt x="1538605" y="3318764"/>
                    <a:pt x="1542796" y="3320542"/>
                  </a:cubicBezTo>
                  <a:cubicBezTo>
                    <a:pt x="1546987" y="3322320"/>
                    <a:pt x="1549781" y="3326257"/>
                    <a:pt x="1550289" y="3330702"/>
                  </a:cubicBezTo>
                  <a:lnTo>
                    <a:pt x="1702435" y="4599051"/>
                  </a:lnTo>
                  <a:lnTo>
                    <a:pt x="1689862" y="4600575"/>
                  </a:lnTo>
                  <a:lnTo>
                    <a:pt x="1677670" y="4597146"/>
                  </a:lnTo>
                  <a:lnTo>
                    <a:pt x="2082038" y="3181858"/>
                  </a:lnTo>
                  <a:cubicBezTo>
                    <a:pt x="2083435" y="3176905"/>
                    <a:pt x="2087753" y="3173222"/>
                    <a:pt x="2092960" y="3172714"/>
                  </a:cubicBezTo>
                  <a:cubicBezTo>
                    <a:pt x="2098167" y="3172206"/>
                    <a:pt x="2103120" y="3174873"/>
                    <a:pt x="2105533" y="3179445"/>
                  </a:cubicBezTo>
                  <a:lnTo>
                    <a:pt x="2641854" y="4199128"/>
                  </a:lnTo>
                  <a:lnTo>
                    <a:pt x="2630551" y="4205097"/>
                  </a:lnTo>
                  <a:lnTo>
                    <a:pt x="2617978" y="4203446"/>
                  </a:lnTo>
                  <a:lnTo>
                    <a:pt x="2770632" y="3082290"/>
                  </a:lnTo>
                  <a:cubicBezTo>
                    <a:pt x="2771267" y="3077591"/>
                    <a:pt x="2774569" y="3073654"/>
                    <a:pt x="2779014" y="3072003"/>
                  </a:cubicBezTo>
                  <a:cubicBezTo>
                    <a:pt x="2783459" y="3070352"/>
                    <a:pt x="2788539" y="3071495"/>
                    <a:pt x="2791968" y="3074797"/>
                  </a:cubicBezTo>
                  <a:lnTo>
                    <a:pt x="3606927" y="3847338"/>
                  </a:lnTo>
                  <a:lnTo>
                    <a:pt x="3598164" y="3856609"/>
                  </a:lnTo>
                  <a:lnTo>
                    <a:pt x="3585845" y="3859530"/>
                  </a:lnTo>
                  <a:lnTo>
                    <a:pt x="3327400" y="2765298"/>
                  </a:lnTo>
                  <a:cubicBezTo>
                    <a:pt x="3326511" y="2761361"/>
                    <a:pt x="3327527" y="2757170"/>
                    <a:pt x="3330067" y="2754122"/>
                  </a:cubicBezTo>
                  <a:cubicBezTo>
                    <a:pt x="3332607" y="2751074"/>
                    <a:pt x="3336671" y="2749423"/>
                    <a:pt x="3340735" y="2749677"/>
                  </a:cubicBezTo>
                  <a:lnTo>
                    <a:pt x="4281678" y="2823591"/>
                  </a:lnTo>
                  <a:lnTo>
                    <a:pt x="4280662" y="2836291"/>
                  </a:lnTo>
                  <a:lnTo>
                    <a:pt x="4273042" y="2846451"/>
                  </a:lnTo>
                  <a:lnTo>
                    <a:pt x="3484118" y="2248662"/>
                  </a:lnTo>
                  <a:cubicBezTo>
                    <a:pt x="3480943" y="2246249"/>
                    <a:pt x="3479038" y="2242439"/>
                    <a:pt x="3479038" y="2238375"/>
                  </a:cubicBezTo>
                  <a:cubicBezTo>
                    <a:pt x="3479038" y="2234311"/>
                    <a:pt x="3481070" y="2230628"/>
                    <a:pt x="3484372" y="2228215"/>
                  </a:cubicBezTo>
                  <a:lnTo>
                    <a:pt x="4173855" y="1731772"/>
                  </a:lnTo>
                  <a:lnTo>
                    <a:pt x="4181221" y="1742059"/>
                  </a:lnTo>
                  <a:lnTo>
                    <a:pt x="4178681" y="1754505"/>
                  </a:lnTo>
                  <a:lnTo>
                    <a:pt x="3310382" y="1580007"/>
                  </a:lnTo>
                  <a:cubicBezTo>
                    <a:pt x="3306445" y="1579245"/>
                    <a:pt x="3303143" y="1576578"/>
                    <a:pt x="3301365" y="1572895"/>
                  </a:cubicBezTo>
                  <a:cubicBezTo>
                    <a:pt x="3299587" y="1569212"/>
                    <a:pt x="3299841" y="1565021"/>
                    <a:pt x="3301746" y="1561465"/>
                  </a:cubicBezTo>
                  <a:lnTo>
                    <a:pt x="3633216" y="954532"/>
                  </a:lnTo>
                  <a:lnTo>
                    <a:pt x="3644392" y="960628"/>
                  </a:lnTo>
                  <a:lnTo>
                    <a:pt x="3647186" y="973074"/>
                  </a:lnTo>
                  <a:lnTo>
                    <a:pt x="2812542" y="1157351"/>
                  </a:lnTo>
                  <a:cubicBezTo>
                    <a:pt x="2808605" y="1158240"/>
                    <a:pt x="2804541" y="1157224"/>
                    <a:pt x="2801493" y="1154557"/>
                  </a:cubicBezTo>
                  <a:cubicBezTo>
                    <a:pt x="2798445" y="1151890"/>
                    <a:pt x="2796794" y="1148080"/>
                    <a:pt x="2797048" y="1144143"/>
                  </a:cubicBezTo>
                  <a:lnTo>
                    <a:pt x="2869819" y="13081"/>
                  </a:lnTo>
                  <a:lnTo>
                    <a:pt x="2882519" y="13843"/>
                  </a:lnTo>
                  <a:lnTo>
                    <a:pt x="2893441" y="20320"/>
                  </a:lnTo>
                  <a:lnTo>
                    <a:pt x="2158111" y="1251839"/>
                  </a:lnTo>
                  <a:close/>
                </a:path>
              </a:pathLst>
            </a:custGeom>
            <a:solidFill>
              <a:srgbClr val="2F528F"/>
            </a:solidFill>
          </p:spPr>
          <p:txBody>
            <a:bodyPr/>
            <a:lstStyle/>
            <a:p>
              <a:endParaRPr lang="en-US" sz="800"/>
            </a:p>
          </p:txBody>
        </p:sp>
      </p:grpSp>
      <p:sp>
        <p:nvSpPr>
          <p:cNvPr id="32" name="TextBox 30">
            <a:extLst>
              <a:ext uri="{FF2B5EF4-FFF2-40B4-BE49-F238E27FC236}">
                <a16:creationId xmlns:a16="http://schemas.microsoft.com/office/drawing/2014/main" id="{05370948-B735-0EE1-6235-44650B222177}"/>
              </a:ext>
            </a:extLst>
          </p:cNvPr>
          <p:cNvSpPr txBox="1"/>
          <p:nvPr/>
        </p:nvSpPr>
        <p:spPr>
          <a:xfrm>
            <a:off x="10041430" y="4370707"/>
            <a:ext cx="1590414" cy="848053"/>
          </a:xfrm>
          <a:prstGeom prst="rect">
            <a:avLst/>
          </a:prstGeom>
        </p:spPr>
        <p:txBody>
          <a:bodyPr lIns="0" tIns="0" rIns="0" bIns="0" rtlCol="0" anchor="t">
            <a:spAutoFit/>
          </a:bodyPr>
          <a:lstStyle/>
          <a:p>
            <a:pPr algn="ctr">
              <a:lnSpc>
                <a:spcPts val="2159"/>
              </a:lnSpc>
            </a:pPr>
            <a:r>
              <a:rPr lang="en-US" sz="2133" spc="-71" dirty="0">
                <a:solidFill>
                  <a:srgbClr val="000000"/>
                </a:solidFill>
                <a:latin typeface="Calibri"/>
                <a:cs typeface="Calibri"/>
              </a:rPr>
              <a:t>Development of clinical symptoms</a:t>
            </a:r>
          </a:p>
        </p:txBody>
      </p:sp>
      <p:grpSp>
        <p:nvGrpSpPr>
          <p:cNvPr id="33" name="Group 31">
            <a:extLst>
              <a:ext uri="{FF2B5EF4-FFF2-40B4-BE49-F238E27FC236}">
                <a16:creationId xmlns:a16="http://schemas.microsoft.com/office/drawing/2014/main" id="{EAC6E4D7-4DC1-B0BD-4654-678C043CECF0}"/>
              </a:ext>
            </a:extLst>
          </p:cNvPr>
          <p:cNvGrpSpPr/>
          <p:nvPr/>
        </p:nvGrpSpPr>
        <p:grpSpPr>
          <a:xfrm>
            <a:off x="9018994" y="5355523"/>
            <a:ext cx="1951128" cy="535307"/>
            <a:chOff x="0" y="0"/>
            <a:chExt cx="4292742" cy="1328420"/>
          </a:xfrm>
        </p:grpSpPr>
        <p:sp>
          <p:nvSpPr>
            <p:cNvPr id="34" name="Freeform 32">
              <a:extLst>
                <a:ext uri="{FF2B5EF4-FFF2-40B4-BE49-F238E27FC236}">
                  <a16:creationId xmlns:a16="http://schemas.microsoft.com/office/drawing/2014/main" id="{8A7D1B76-F0DE-3084-7FB1-F391FD532968}"/>
                </a:ext>
              </a:extLst>
            </p:cNvPr>
            <p:cNvSpPr/>
            <p:nvPr/>
          </p:nvSpPr>
          <p:spPr>
            <a:xfrm>
              <a:off x="12700" y="12700"/>
              <a:ext cx="4267454" cy="1303020"/>
            </a:xfrm>
            <a:custGeom>
              <a:avLst/>
              <a:gdLst/>
              <a:ahLst/>
              <a:cxnLst/>
              <a:rect l="l" t="t" r="r" b="b"/>
              <a:pathLst>
                <a:path w="4267454" h="1303020">
                  <a:moveTo>
                    <a:pt x="0" y="977265"/>
                  </a:moveTo>
                  <a:lnTo>
                    <a:pt x="3772154" y="977265"/>
                  </a:lnTo>
                  <a:lnTo>
                    <a:pt x="3772154" y="325755"/>
                  </a:lnTo>
                  <a:lnTo>
                    <a:pt x="3607054" y="325755"/>
                  </a:lnTo>
                  <a:lnTo>
                    <a:pt x="3937254" y="0"/>
                  </a:lnTo>
                  <a:lnTo>
                    <a:pt x="4267454" y="325755"/>
                  </a:lnTo>
                  <a:lnTo>
                    <a:pt x="4102354" y="325755"/>
                  </a:lnTo>
                  <a:lnTo>
                    <a:pt x="4102354" y="1303020"/>
                  </a:lnTo>
                  <a:lnTo>
                    <a:pt x="0" y="1303020"/>
                  </a:lnTo>
                  <a:close/>
                </a:path>
              </a:pathLst>
            </a:custGeom>
            <a:solidFill>
              <a:srgbClr val="002060"/>
            </a:solidFill>
          </p:spPr>
          <p:txBody>
            <a:bodyPr/>
            <a:lstStyle/>
            <a:p>
              <a:endParaRPr lang="en-US" sz="800"/>
            </a:p>
          </p:txBody>
        </p:sp>
        <p:sp>
          <p:nvSpPr>
            <p:cNvPr id="35" name="Freeform 33">
              <a:extLst>
                <a:ext uri="{FF2B5EF4-FFF2-40B4-BE49-F238E27FC236}">
                  <a16:creationId xmlns:a16="http://schemas.microsoft.com/office/drawing/2014/main" id="{137D5F72-CB73-41AC-9B73-71C9ACF52BCC}"/>
                </a:ext>
              </a:extLst>
            </p:cNvPr>
            <p:cNvSpPr/>
            <p:nvPr/>
          </p:nvSpPr>
          <p:spPr>
            <a:xfrm>
              <a:off x="0" y="-1143"/>
              <a:ext cx="4293743" cy="1329563"/>
            </a:xfrm>
            <a:custGeom>
              <a:avLst/>
              <a:gdLst/>
              <a:ahLst/>
              <a:cxnLst/>
              <a:rect l="l" t="t" r="r" b="b"/>
              <a:pathLst>
                <a:path w="4293743" h="1329563">
                  <a:moveTo>
                    <a:pt x="12700" y="978408"/>
                  </a:moveTo>
                  <a:lnTo>
                    <a:pt x="3784854" y="978408"/>
                  </a:lnTo>
                  <a:lnTo>
                    <a:pt x="3784854" y="991108"/>
                  </a:lnTo>
                  <a:lnTo>
                    <a:pt x="3772154" y="991108"/>
                  </a:lnTo>
                  <a:lnTo>
                    <a:pt x="3772154" y="339598"/>
                  </a:lnTo>
                  <a:lnTo>
                    <a:pt x="3784854" y="339598"/>
                  </a:lnTo>
                  <a:lnTo>
                    <a:pt x="3784854" y="352298"/>
                  </a:lnTo>
                  <a:lnTo>
                    <a:pt x="3619754" y="352298"/>
                  </a:lnTo>
                  <a:cubicBezTo>
                    <a:pt x="3614547" y="352298"/>
                    <a:pt x="3609975" y="349123"/>
                    <a:pt x="3607943" y="344424"/>
                  </a:cubicBezTo>
                  <a:cubicBezTo>
                    <a:pt x="3605911" y="339725"/>
                    <a:pt x="3607054" y="334137"/>
                    <a:pt x="3610737" y="330581"/>
                  </a:cubicBezTo>
                  <a:lnTo>
                    <a:pt x="3940937" y="4826"/>
                  </a:lnTo>
                  <a:cubicBezTo>
                    <a:pt x="3945890" y="0"/>
                    <a:pt x="3953891" y="0"/>
                    <a:pt x="3958717" y="4826"/>
                  </a:cubicBezTo>
                  <a:lnTo>
                    <a:pt x="4288917" y="330581"/>
                  </a:lnTo>
                  <a:cubicBezTo>
                    <a:pt x="4292600" y="334137"/>
                    <a:pt x="4293743" y="339725"/>
                    <a:pt x="4291711" y="344424"/>
                  </a:cubicBezTo>
                  <a:cubicBezTo>
                    <a:pt x="4289679" y="349123"/>
                    <a:pt x="4285107" y="352298"/>
                    <a:pt x="4279900" y="352298"/>
                  </a:cubicBezTo>
                  <a:lnTo>
                    <a:pt x="4114800" y="352298"/>
                  </a:lnTo>
                  <a:lnTo>
                    <a:pt x="4114800" y="339598"/>
                  </a:lnTo>
                  <a:lnTo>
                    <a:pt x="4127500" y="339598"/>
                  </a:lnTo>
                  <a:lnTo>
                    <a:pt x="4127500" y="1316863"/>
                  </a:lnTo>
                  <a:cubicBezTo>
                    <a:pt x="4127500" y="1323848"/>
                    <a:pt x="4121785" y="1329563"/>
                    <a:pt x="4114800" y="1329563"/>
                  </a:cubicBezTo>
                  <a:lnTo>
                    <a:pt x="12700" y="1329563"/>
                  </a:lnTo>
                  <a:cubicBezTo>
                    <a:pt x="5715" y="1329563"/>
                    <a:pt x="0" y="1323848"/>
                    <a:pt x="0" y="1316863"/>
                  </a:cubicBezTo>
                  <a:lnTo>
                    <a:pt x="0" y="991108"/>
                  </a:lnTo>
                  <a:cubicBezTo>
                    <a:pt x="0" y="984123"/>
                    <a:pt x="5715" y="978408"/>
                    <a:pt x="12700" y="978408"/>
                  </a:cubicBezTo>
                  <a:moveTo>
                    <a:pt x="12700" y="1003808"/>
                  </a:moveTo>
                  <a:lnTo>
                    <a:pt x="12700" y="991108"/>
                  </a:lnTo>
                  <a:lnTo>
                    <a:pt x="25400" y="991108"/>
                  </a:lnTo>
                  <a:lnTo>
                    <a:pt x="25400" y="1316863"/>
                  </a:lnTo>
                  <a:lnTo>
                    <a:pt x="12700" y="1316863"/>
                  </a:lnTo>
                  <a:lnTo>
                    <a:pt x="12700" y="1304163"/>
                  </a:lnTo>
                  <a:lnTo>
                    <a:pt x="4114927" y="1304163"/>
                  </a:lnTo>
                  <a:lnTo>
                    <a:pt x="4114927" y="1316863"/>
                  </a:lnTo>
                  <a:lnTo>
                    <a:pt x="4102227" y="1316863"/>
                  </a:lnTo>
                  <a:lnTo>
                    <a:pt x="4102227" y="339598"/>
                  </a:lnTo>
                  <a:cubicBezTo>
                    <a:pt x="4102227" y="332613"/>
                    <a:pt x="4107942" y="326898"/>
                    <a:pt x="4114927" y="326898"/>
                  </a:cubicBezTo>
                  <a:lnTo>
                    <a:pt x="4280027" y="326898"/>
                  </a:lnTo>
                  <a:lnTo>
                    <a:pt x="4280027" y="339598"/>
                  </a:lnTo>
                  <a:lnTo>
                    <a:pt x="4271137" y="348615"/>
                  </a:lnTo>
                  <a:lnTo>
                    <a:pt x="3940937" y="22860"/>
                  </a:lnTo>
                  <a:lnTo>
                    <a:pt x="3949827" y="13843"/>
                  </a:lnTo>
                  <a:lnTo>
                    <a:pt x="3958717" y="22860"/>
                  </a:lnTo>
                  <a:lnTo>
                    <a:pt x="3628517" y="348615"/>
                  </a:lnTo>
                  <a:lnTo>
                    <a:pt x="3619627" y="339598"/>
                  </a:lnTo>
                  <a:lnTo>
                    <a:pt x="3619627" y="326898"/>
                  </a:lnTo>
                  <a:lnTo>
                    <a:pt x="3784727" y="326898"/>
                  </a:lnTo>
                  <a:cubicBezTo>
                    <a:pt x="3791712" y="326898"/>
                    <a:pt x="3797427" y="332613"/>
                    <a:pt x="3797427" y="339598"/>
                  </a:cubicBezTo>
                  <a:lnTo>
                    <a:pt x="3797427" y="991108"/>
                  </a:lnTo>
                  <a:cubicBezTo>
                    <a:pt x="3797427" y="998093"/>
                    <a:pt x="3791712" y="1003808"/>
                    <a:pt x="3784727" y="1003808"/>
                  </a:cubicBezTo>
                  <a:lnTo>
                    <a:pt x="12700" y="1003808"/>
                  </a:lnTo>
                  <a:close/>
                </a:path>
              </a:pathLst>
            </a:custGeom>
            <a:solidFill>
              <a:srgbClr val="2F528F"/>
            </a:solidFill>
          </p:spPr>
          <p:txBody>
            <a:bodyPr/>
            <a:lstStyle/>
            <a:p>
              <a:endParaRPr lang="en-US" sz="800"/>
            </a:p>
          </p:txBody>
        </p:sp>
      </p:grpSp>
      <p:sp>
        <p:nvSpPr>
          <p:cNvPr id="36" name="Freeform 34">
            <a:extLst>
              <a:ext uri="{FF2B5EF4-FFF2-40B4-BE49-F238E27FC236}">
                <a16:creationId xmlns:a16="http://schemas.microsoft.com/office/drawing/2014/main" id="{547E9C22-01E4-F371-3A39-1436B7B0D17B}"/>
              </a:ext>
            </a:extLst>
          </p:cNvPr>
          <p:cNvSpPr/>
          <p:nvPr/>
        </p:nvSpPr>
        <p:spPr>
          <a:xfrm rot="-5400000">
            <a:off x="192291" y="2983988"/>
            <a:ext cx="3561814" cy="1893996"/>
          </a:xfrm>
          <a:custGeom>
            <a:avLst/>
            <a:gdLst/>
            <a:ahLst/>
            <a:cxnLst/>
            <a:rect l="l" t="t" r="r" b="b"/>
            <a:pathLst>
              <a:path w="5344113" h="2841734">
                <a:moveTo>
                  <a:pt x="0" y="0"/>
                </a:moveTo>
                <a:lnTo>
                  <a:pt x="5344113" y="0"/>
                </a:lnTo>
                <a:lnTo>
                  <a:pt x="5344113" y="2841733"/>
                </a:lnTo>
                <a:lnTo>
                  <a:pt x="0" y="2841733"/>
                </a:lnTo>
                <a:lnTo>
                  <a:pt x="0" y="0"/>
                </a:lnTo>
                <a:close/>
              </a:path>
            </a:pathLst>
          </a:custGeom>
          <a:blipFill>
            <a:blip r:embed="rId4"/>
            <a:stretch>
              <a:fillRect l="-23742" r="-23742"/>
            </a:stretch>
          </a:blipFill>
        </p:spPr>
        <p:txBody>
          <a:bodyPr/>
          <a:lstStyle/>
          <a:p>
            <a:endParaRPr lang="en-US" sz="800"/>
          </a:p>
        </p:txBody>
      </p:sp>
      <p:grpSp>
        <p:nvGrpSpPr>
          <p:cNvPr id="37" name="Group 35">
            <a:extLst>
              <a:ext uri="{FF2B5EF4-FFF2-40B4-BE49-F238E27FC236}">
                <a16:creationId xmlns:a16="http://schemas.microsoft.com/office/drawing/2014/main" id="{E22C76F4-5449-FC45-661E-1B9AB0734D9E}"/>
              </a:ext>
            </a:extLst>
          </p:cNvPr>
          <p:cNvGrpSpPr/>
          <p:nvPr/>
        </p:nvGrpSpPr>
        <p:grpSpPr>
          <a:xfrm>
            <a:off x="4906162" y="3934093"/>
            <a:ext cx="2492919" cy="719037"/>
            <a:chOff x="0" y="0"/>
            <a:chExt cx="6023506" cy="1433957"/>
          </a:xfrm>
        </p:grpSpPr>
        <p:sp>
          <p:nvSpPr>
            <p:cNvPr id="38" name="Freeform 36">
              <a:extLst>
                <a:ext uri="{FF2B5EF4-FFF2-40B4-BE49-F238E27FC236}">
                  <a16:creationId xmlns:a16="http://schemas.microsoft.com/office/drawing/2014/main" id="{EC707AD0-E571-1FFC-46A6-EA28CD23CDC8}"/>
                </a:ext>
              </a:extLst>
            </p:cNvPr>
            <p:cNvSpPr/>
            <p:nvPr/>
          </p:nvSpPr>
          <p:spPr>
            <a:xfrm>
              <a:off x="0" y="0"/>
              <a:ext cx="6023506" cy="1433957"/>
            </a:xfrm>
            <a:custGeom>
              <a:avLst/>
              <a:gdLst/>
              <a:ahLst/>
              <a:cxnLst/>
              <a:rect l="l" t="t" r="r" b="b"/>
              <a:pathLst>
                <a:path w="6023506" h="1433957">
                  <a:moveTo>
                    <a:pt x="0" y="716915"/>
                  </a:moveTo>
                  <a:lnTo>
                    <a:pt x="42645" y="716915"/>
                  </a:lnTo>
                  <a:lnTo>
                    <a:pt x="0" y="716915"/>
                  </a:lnTo>
                  <a:cubicBezTo>
                    <a:pt x="0" y="294386"/>
                    <a:pt x="1400614" y="0"/>
                    <a:pt x="3011753" y="0"/>
                  </a:cubicBezTo>
                  <a:cubicBezTo>
                    <a:pt x="4622892" y="0"/>
                    <a:pt x="6023506" y="294386"/>
                    <a:pt x="6023506" y="716915"/>
                  </a:cubicBezTo>
                  <a:lnTo>
                    <a:pt x="5980861" y="716915"/>
                  </a:lnTo>
                  <a:lnTo>
                    <a:pt x="6023506" y="716915"/>
                  </a:lnTo>
                  <a:cubicBezTo>
                    <a:pt x="6023506" y="1139444"/>
                    <a:pt x="4622892" y="1433830"/>
                    <a:pt x="3011753" y="1433830"/>
                  </a:cubicBezTo>
                  <a:lnTo>
                    <a:pt x="3011753" y="1395730"/>
                  </a:lnTo>
                  <a:lnTo>
                    <a:pt x="3011753" y="1433830"/>
                  </a:lnTo>
                  <a:cubicBezTo>
                    <a:pt x="1400614" y="1433957"/>
                    <a:pt x="0" y="1139571"/>
                    <a:pt x="0" y="716915"/>
                  </a:cubicBezTo>
                  <a:lnTo>
                    <a:pt x="42645" y="716915"/>
                  </a:lnTo>
                  <a:lnTo>
                    <a:pt x="85291" y="716915"/>
                  </a:lnTo>
                  <a:lnTo>
                    <a:pt x="42645" y="716915"/>
                  </a:lnTo>
                  <a:lnTo>
                    <a:pt x="0" y="716915"/>
                  </a:lnTo>
                  <a:moveTo>
                    <a:pt x="85291" y="716915"/>
                  </a:moveTo>
                  <a:cubicBezTo>
                    <a:pt x="85291" y="737997"/>
                    <a:pt x="66242" y="755015"/>
                    <a:pt x="42645" y="755015"/>
                  </a:cubicBezTo>
                  <a:cubicBezTo>
                    <a:pt x="19048" y="755015"/>
                    <a:pt x="0" y="737997"/>
                    <a:pt x="0" y="716915"/>
                  </a:cubicBezTo>
                  <a:cubicBezTo>
                    <a:pt x="0" y="695833"/>
                    <a:pt x="19048" y="678815"/>
                    <a:pt x="42645" y="678815"/>
                  </a:cubicBezTo>
                  <a:cubicBezTo>
                    <a:pt x="66242" y="678815"/>
                    <a:pt x="85291" y="695833"/>
                    <a:pt x="85291" y="716915"/>
                  </a:cubicBezTo>
                  <a:cubicBezTo>
                    <a:pt x="85291" y="1044194"/>
                    <a:pt x="1343327" y="1357630"/>
                    <a:pt x="3011753" y="1357630"/>
                  </a:cubicBezTo>
                  <a:cubicBezTo>
                    <a:pt x="4680179" y="1357630"/>
                    <a:pt x="5938215" y="1044321"/>
                    <a:pt x="5938215" y="716915"/>
                  </a:cubicBezTo>
                  <a:cubicBezTo>
                    <a:pt x="5938215" y="389509"/>
                    <a:pt x="4680179" y="76200"/>
                    <a:pt x="3011753" y="76200"/>
                  </a:cubicBezTo>
                  <a:lnTo>
                    <a:pt x="3011753" y="38100"/>
                  </a:lnTo>
                  <a:lnTo>
                    <a:pt x="3011753" y="76200"/>
                  </a:lnTo>
                  <a:cubicBezTo>
                    <a:pt x="1343327" y="76200"/>
                    <a:pt x="85291" y="389636"/>
                    <a:pt x="85291" y="716915"/>
                  </a:cubicBezTo>
                  <a:close/>
                </a:path>
              </a:pathLst>
            </a:custGeom>
            <a:solidFill>
              <a:srgbClr val="FF0000"/>
            </a:solidFill>
          </p:spPr>
          <p:txBody>
            <a:bodyPr/>
            <a:lstStyle/>
            <a:p>
              <a:endParaRPr lang="en-US" sz="800"/>
            </a:p>
          </p:txBody>
        </p:sp>
      </p:grpSp>
      <p:sp>
        <p:nvSpPr>
          <p:cNvPr id="39" name="AutoShape 37">
            <a:extLst>
              <a:ext uri="{FF2B5EF4-FFF2-40B4-BE49-F238E27FC236}">
                <a16:creationId xmlns:a16="http://schemas.microsoft.com/office/drawing/2014/main" id="{9E269ECC-8C95-EF09-DA86-E31F146EE8CD}"/>
              </a:ext>
            </a:extLst>
          </p:cNvPr>
          <p:cNvSpPr/>
          <p:nvPr/>
        </p:nvSpPr>
        <p:spPr>
          <a:xfrm rot="-2858419">
            <a:off x="6956733" y="3304709"/>
            <a:ext cx="2494534" cy="0"/>
          </a:xfrm>
          <a:prstGeom prst="line">
            <a:avLst/>
          </a:prstGeom>
          <a:ln w="28575" cap="rnd">
            <a:solidFill>
              <a:srgbClr val="FF0000"/>
            </a:solidFill>
            <a:prstDash val="solid"/>
            <a:headEnd type="none" w="sm" len="sm"/>
            <a:tailEnd type="triangle" w="lg" len="med"/>
          </a:ln>
        </p:spPr>
        <p:txBody>
          <a:bodyPr/>
          <a:lstStyle/>
          <a:p>
            <a:endParaRPr lang="en-US" sz="800"/>
          </a:p>
        </p:txBody>
      </p:sp>
      <p:sp>
        <p:nvSpPr>
          <p:cNvPr id="40" name="AutoShape 38">
            <a:extLst>
              <a:ext uri="{FF2B5EF4-FFF2-40B4-BE49-F238E27FC236}">
                <a16:creationId xmlns:a16="http://schemas.microsoft.com/office/drawing/2014/main" id="{C3A8A412-50E2-2467-D330-0E95AF56DB0C}"/>
              </a:ext>
            </a:extLst>
          </p:cNvPr>
          <p:cNvSpPr/>
          <p:nvPr/>
        </p:nvSpPr>
        <p:spPr>
          <a:xfrm flipH="1">
            <a:off x="3027262" y="4285895"/>
            <a:ext cx="1861006" cy="7716"/>
          </a:xfrm>
          <a:prstGeom prst="line">
            <a:avLst/>
          </a:prstGeom>
          <a:ln w="28575" cap="rnd">
            <a:solidFill>
              <a:srgbClr val="FF0000"/>
            </a:solidFill>
            <a:prstDash val="solid"/>
            <a:headEnd type="none" w="sm" len="sm"/>
            <a:tailEnd type="triangle" w="lg" len="med"/>
          </a:ln>
        </p:spPr>
        <p:txBody>
          <a:bodyPr/>
          <a:lstStyle/>
          <a:p>
            <a:endParaRPr lang="en-US" sz="800"/>
          </a:p>
        </p:txBody>
      </p:sp>
      <p:sp>
        <p:nvSpPr>
          <p:cNvPr id="41" name="AutoShape 4">
            <a:extLst>
              <a:ext uri="{FF2B5EF4-FFF2-40B4-BE49-F238E27FC236}">
                <a16:creationId xmlns:a16="http://schemas.microsoft.com/office/drawing/2014/main" id="{973AC8AB-8A27-DEDD-51DC-1022E88A7D0C}"/>
              </a:ext>
            </a:extLst>
          </p:cNvPr>
          <p:cNvSpPr/>
          <p:nvPr/>
        </p:nvSpPr>
        <p:spPr>
          <a:xfrm rot="23839" flipV="1">
            <a:off x="1954976" y="639112"/>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890728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0228C-003A-38EF-922F-4A92BFE7A84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A1832D-4E3C-54B7-D2FB-9624BD17AA00}"/>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EB07740C-EF50-AF4B-37B2-4B09F7921CB6}"/>
              </a:ext>
            </a:extLst>
          </p:cNvPr>
          <p:cNvSpPr>
            <a:spLocks noGrp="1"/>
          </p:cNvSpPr>
          <p:nvPr>
            <p:ph type="sldNum" sz="quarter" idx="13"/>
          </p:nvPr>
        </p:nvSpPr>
        <p:spPr/>
        <p:txBody>
          <a:bodyPr/>
          <a:lstStyle/>
          <a:p>
            <a:fld id="{7BCC8D0D-EAEC-449D-9161-023DFF90F2E2}" type="slidenum">
              <a:rPr lang="en-US" smtClean="0"/>
              <a:pPr/>
              <a:t>7</a:t>
            </a:fld>
            <a:endParaRPr lang="en-US" dirty="0"/>
          </a:p>
        </p:txBody>
      </p:sp>
      <p:sp>
        <p:nvSpPr>
          <p:cNvPr id="4" name="TextBox 2">
            <a:extLst>
              <a:ext uri="{FF2B5EF4-FFF2-40B4-BE49-F238E27FC236}">
                <a16:creationId xmlns:a16="http://schemas.microsoft.com/office/drawing/2014/main" id="{5EC62D40-B566-A254-54DF-520985ABB9BE}"/>
              </a:ext>
            </a:extLst>
          </p:cNvPr>
          <p:cNvSpPr txBox="1"/>
          <p:nvPr/>
        </p:nvSpPr>
        <p:spPr>
          <a:xfrm>
            <a:off x="1230897" y="40561"/>
            <a:ext cx="9952937" cy="624145"/>
          </a:xfrm>
          <a:prstGeom prst="rect">
            <a:avLst/>
          </a:prstGeom>
        </p:spPr>
        <p:txBody>
          <a:bodyPr wrap="square" lIns="0" tIns="0" rIns="0" bIns="0" rtlCol="0" anchor="t">
            <a:spAutoFit/>
          </a:bodyPr>
          <a:lstStyle/>
          <a:p>
            <a:pPr>
              <a:lnSpc>
                <a:spcPts val="4751"/>
              </a:lnSpc>
            </a:pPr>
            <a:r>
              <a:rPr lang="en-US" sz="4799" b="1" spc="-175" dirty="0">
                <a:latin typeface="Calibri" panose="020F0502020204030204" pitchFamily="34" charset="0"/>
                <a:cs typeface="Calibri" panose="020F0502020204030204" pitchFamily="34" charset="0"/>
              </a:rPr>
              <a:t>Esophageal Varices &amp; why do they matter?</a:t>
            </a:r>
          </a:p>
        </p:txBody>
      </p:sp>
      <p:sp>
        <p:nvSpPr>
          <p:cNvPr id="5" name="TextBox 3">
            <a:extLst>
              <a:ext uri="{FF2B5EF4-FFF2-40B4-BE49-F238E27FC236}">
                <a16:creationId xmlns:a16="http://schemas.microsoft.com/office/drawing/2014/main" id="{C4F1A7A1-DBDB-09C8-5BBA-7CE60AB3B717}"/>
              </a:ext>
            </a:extLst>
          </p:cNvPr>
          <p:cNvSpPr txBox="1"/>
          <p:nvPr/>
        </p:nvSpPr>
        <p:spPr>
          <a:xfrm>
            <a:off x="648645" y="910214"/>
            <a:ext cx="10779160" cy="2949975"/>
          </a:xfrm>
          <a:prstGeom prst="rect">
            <a:avLst/>
          </a:prstGeom>
        </p:spPr>
        <p:txBody>
          <a:bodyPr lIns="0" tIns="0" rIns="0" bIns="0" rtlCol="0" anchor="t">
            <a:spAutoFit/>
          </a:bodyPr>
          <a:lstStyle/>
          <a:p>
            <a:pPr marL="403162" lvl="1" indent="-201581">
              <a:lnSpc>
                <a:spcPts val="2405"/>
              </a:lnSpc>
              <a:buFont typeface="Arial"/>
              <a:buChar char="•"/>
            </a:pPr>
            <a:r>
              <a:rPr lang="en-US" sz="2666" spc="-89" dirty="0">
                <a:solidFill>
                  <a:srgbClr val="000000"/>
                </a:solidFill>
                <a:latin typeface="Calibri" panose="020F0502020204030204" pitchFamily="34" charset="0"/>
                <a:cs typeface="Calibri" panose="020F0502020204030204" pitchFamily="34" charset="0"/>
              </a:rPr>
              <a:t>Esophageal varices (EV) are enlarged veins in the esophagus and stomach</a:t>
            </a:r>
          </a:p>
          <a:p>
            <a:pPr marL="403162" lvl="1" indent="-201581">
              <a:lnSpc>
                <a:spcPts val="2405"/>
              </a:lnSpc>
              <a:buFont typeface="Arial"/>
              <a:buChar char="•"/>
            </a:pPr>
            <a:endParaRPr lang="en-US" sz="2666" spc="-89" dirty="0">
              <a:solidFill>
                <a:srgbClr val="000000"/>
              </a:solidFill>
              <a:latin typeface="Calibri" panose="020F0502020204030204" pitchFamily="34" charset="0"/>
              <a:cs typeface="Calibri" panose="020F0502020204030204" pitchFamily="34" charset="0"/>
            </a:endParaRPr>
          </a:p>
          <a:p>
            <a:pPr marL="403162" lvl="1" indent="-201581">
              <a:lnSpc>
                <a:spcPts val="2405"/>
              </a:lnSpc>
              <a:buFont typeface="Arial"/>
              <a:buChar char="•"/>
            </a:pPr>
            <a:r>
              <a:rPr lang="en-US" sz="2666" spc="-89" dirty="0">
                <a:solidFill>
                  <a:srgbClr val="000000"/>
                </a:solidFill>
                <a:latin typeface="Calibri" panose="020F0502020204030204" pitchFamily="34" charset="0"/>
                <a:cs typeface="Calibri" panose="020F0502020204030204" pitchFamily="34" charset="0"/>
              </a:rPr>
              <a:t>EV may be small, medium or large sized. </a:t>
            </a:r>
          </a:p>
          <a:p>
            <a:pPr marL="760349" lvl="2" indent="-253450">
              <a:lnSpc>
                <a:spcPts val="2005"/>
              </a:lnSpc>
              <a:buFont typeface="Arial"/>
              <a:buChar char="⚬"/>
            </a:pPr>
            <a:r>
              <a:rPr lang="en-US" sz="2666" spc="-74" dirty="0">
                <a:solidFill>
                  <a:srgbClr val="000000"/>
                </a:solidFill>
                <a:latin typeface="Calibri" panose="020F0502020204030204" pitchFamily="34" charset="0"/>
                <a:cs typeface="Calibri" panose="020F0502020204030204" pitchFamily="34" charset="0"/>
              </a:rPr>
              <a:t>Large sized varices with </a:t>
            </a:r>
            <a:r>
              <a:rPr lang="en-US" sz="2666" u="sng" spc="-74" dirty="0">
                <a:solidFill>
                  <a:srgbClr val="000000"/>
                </a:solidFill>
                <a:latin typeface="Calibri" panose="020F0502020204030204" pitchFamily="34" charset="0"/>
                <a:cs typeface="Calibri" panose="020F0502020204030204" pitchFamily="34" charset="0"/>
              </a:rPr>
              <a:t>high risk for bleeding</a:t>
            </a:r>
          </a:p>
          <a:p>
            <a:pPr marL="760349" lvl="2" indent="-253450">
              <a:lnSpc>
                <a:spcPts val="2005"/>
              </a:lnSpc>
              <a:buFont typeface="Arial"/>
              <a:buChar char="⚬"/>
            </a:pPr>
            <a:endParaRPr lang="en-US" sz="2666" u="sng" spc="-74" dirty="0">
              <a:solidFill>
                <a:srgbClr val="000000"/>
              </a:solidFill>
              <a:latin typeface="Calibri" panose="020F0502020204030204" pitchFamily="34" charset="0"/>
              <a:cs typeface="Calibri" panose="020F0502020204030204" pitchFamily="34" charset="0"/>
            </a:endParaRPr>
          </a:p>
          <a:p>
            <a:pPr marL="403162" lvl="1" indent="-201581">
              <a:lnSpc>
                <a:spcPts val="2405"/>
              </a:lnSpc>
              <a:buFont typeface="Arial"/>
              <a:buChar char="•"/>
            </a:pPr>
            <a:r>
              <a:rPr lang="en-US" sz="2666" spc="-89" dirty="0">
                <a:solidFill>
                  <a:srgbClr val="000000"/>
                </a:solidFill>
                <a:latin typeface="Calibri" panose="020F0502020204030204" pitchFamily="34" charset="0"/>
                <a:cs typeface="Calibri" panose="020F0502020204030204" pitchFamily="34" charset="0"/>
              </a:rPr>
              <a:t>People with cirrhosis should be considered for an upper endoscopy to prevent bleeding </a:t>
            </a:r>
          </a:p>
          <a:p>
            <a:pPr marL="403162" lvl="1" indent="-201581">
              <a:lnSpc>
                <a:spcPts val="2405"/>
              </a:lnSpc>
              <a:buFont typeface="Arial"/>
              <a:buChar char="•"/>
            </a:pPr>
            <a:endParaRPr lang="en-US" sz="2666" spc="-89" dirty="0">
              <a:solidFill>
                <a:srgbClr val="000000"/>
              </a:solidFill>
              <a:latin typeface="Calibri" panose="020F0502020204030204" pitchFamily="34" charset="0"/>
              <a:cs typeface="Calibri" panose="020F0502020204030204" pitchFamily="34" charset="0"/>
            </a:endParaRPr>
          </a:p>
          <a:p>
            <a:pPr marL="403162" lvl="1" indent="-201581">
              <a:lnSpc>
                <a:spcPts val="2405"/>
              </a:lnSpc>
              <a:buFont typeface="Arial"/>
              <a:buChar char="•"/>
            </a:pPr>
            <a:r>
              <a:rPr lang="en-US" sz="2666" spc="-89" dirty="0">
                <a:solidFill>
                  <a:srgbClr val="000000"/>
                </a:solidFill>
                <a:latin typeface="Calibri" panose="020F0502020204030204" pitchFamily="34" charset="0"/>
                <a:cs typeface="Calibri" panose="020F0502020204030204" pitchFamily="34" charset="0"/>
              </a:rPr>
              <a:t>Treatment: “Banding” with/without a beta blocker medication </a:t>
            </a:r>
          </a:p>
          <a:p>
            <a:pPr marL="760349" lvl="2" indent="-253450">
              <a:lnSpc>
                <a:spcPts val="2005"/>
              </a:lnSpc>
              <a:buFont typeface="Arial"/>
              <a:buChar char="⚬"/>
            </a:pPr>
            <a:r>
              <a:rPr lang="en-US" sz="2666" spc="-74" dirty="0">
                <a:solidFill>
                  <a:srgbClr val="000000"/>
                </a:solidFill>
                <a:latin typeface="Calibri" panose="020F0502020204030204" pitchFamily="34" charset="0"/>
                <a:cs typeface="Calibri" panose="020F0502020204030204" pitchFamily="34" charset="0"/>
              </a:rPr>
              <a:t>Nadolol, propranolol, carvedilol</a:t>
            </a:r>
          </a:p>
        </p:txBody>
      </p:sp>
      <p:grpSp>
        <p:nvGrpSpPr>
          <p:cNvPr id="6" name="Group 4">
            <a:extLst>
              <a:ext uri="{FF2B5EF4-FFF2-40B4-BE49-F238E27FC236}">
                <a16:creationId xmlns:a16="http://schemas.microsoft.com/office/drawing/2014/main" id="{C4E0808E-6DE8-EC7F-60FB-0CAFBF4BE7AF}"/>
              </a:ext>
            </a:extLst>
          </p:cNvPr>
          <p:cNvGrpSpPr/>
          <p:nvPr/>
        </p:nvGrpSpPr>
        <p:grpSpPr>
          <a:xfrm>
            <a:off x="2725774" y="3860189"/>
            <a:ext cx="6624902" cy="2017888"/>
            <a:chOff x="0" y="0"/>
            <a:chExt cx="13253256" cy="4036828"/>
          </a:xfrm>
        </p:grpSpPr>
        <p:sp>
          <p:nvSpPr>
            <p:cNvPr id="7" name="Freeform 5">
              <a:extLst>
                <a:ext uri="{FF2B5EF4-FFF2-40B4-BE49-F238E27FC236}">
                  <a16:creationId xmlns:a16="http://schemas.microsoft.com/office/drawing/2014/main" id="{F3ECCB9B-89C7-1ADE-E400-082753BA124E}"/>
                </a:ext>
              </a:extLst>
            </p:cNvPr>
            <p:cNvSpPr/>
            <p:nvPr/>
          </p:nvSpPr>
          <p:spPr>
            <a:xfrm>
              <a:off x="4710525" y="0"/>
              <a:ext cx="3815631" cy="4036828"/>
            </a:xfrm>
            <a:custGeom>
              <a:avLst/>
              <a:gdLst/>
              <a:ahLst/>
              <a:cxnLst/>
              <a:rect l="l" t="t" r="r" b="b"/>
              <a:pathLst>
                <a:path w="3815631" h="4036828">
                  <a:moveTo>
                    <a:pt x="0" y="0"/>
                  </a:moveTo>
                  <a:lnTo>
                    <a:pt x="3815632" y="0"/>
                  </a:lnTo>
                  <a:lnTo>
                    <a:pt x="3815632" y="4036828"/>
                  </a:lnTo>
                  <a:lnTo>
                    <a:pt x="0" y="4036828"/>
                  </a:lnTo>
                  <a:lnTo>
                    <a:pt x="0" y="0"/>
                  </a:lnTo>
                  <a:close/>
                </a:path>
              </a:pathLst>
            </a:custGeom>
            <a:blipFill>
              <a:blip r:embed="rId3"/>
              <a:stretch>
                <a:fillRect r="-32599"/>
              </a:stretch>
            </a:blipFill>
          </p:spPr>
          <p:txBody>
            <a:bodyPr/>
            <a:lstStyle/>
            <a:p>
              <a:endParaRPr lang="en-US" sz="800">
                <a:latin typeface="Calibri" panose="020F0502020204030204" pitchFamily="34" charset="0"/>
                <a:cs typeface="Calibri" panose="020F0502020204030204" pitchFamily="34" charset="0"/>
              </a:endParaRPr>
            </a:p>
          </p:txBody>
        </p:sp>
        <p:sp>
          <p:nvSpPr>
            <p:cNvPr id="8" name="Freeform 6">
              <a:extLst>
                <a:ext uri="{FF2B5EF4-FFF2-40B4-BE49-F238E27FC236}">
                  <a16:creationId xmlns:a16="http://schemas.microsoft.com/office/drawing/2014/main" id="{8DF14572-7F46-7CDF-CB6D-53F8950FE724}"/>
                </a:ext>
              </a:extLst>
            </p:cNvPr>
            <p:cNvSpPr/>
            <p:nvPr/>
          </p:nvSpPr>
          <p:spPr>
            <a:xfrm>
              <a:off x="9440333" y="0"/>
              <a:ext cx="3812923" cy="4030478"/>
            </a:xfrm>
            <a:custGeom>
              <a:avLst/>
              <a:gdLst/>
              <a:ahLst/>
              <a:cxnLst/>
              <a:rect l="l" t="t" r="r" b="b"/>
              <a:pathLst>
                <a:path w="3812923" h="4030478">
                  <a:moveTo>
                    <a:pt x="0" y="0"/>
                  </a:moveTo>
                  <a:lnTo>
                    <a:pt x="3812923" y="0"/>
                  </a:lnTo>
                  <a:lnTo>
                    <a:pt x="3812923" y="4030478"/>
                  </a:lnTo>
                  <a:lnTo>
                    <a:pt x="0" y="4030478"/>
                  </a:lnTo>
                  <a:lnTo>
                    <a:pt x="0" y="0"/>
                  </a:lnTo>
                  <a:close/>
                </a:path>
              </a:pathLst>
            </a:custGeom>
            <a:blipFill>
              <a:blip r:embed="rId4"/>
              <a:stretch>
                <a:fillRect r="-33189"/>
              </a:stretch>
            </a:blipFill>
          </p:spPr>
          <p:txBody>
            <a:bodyPr/>
            <a:lstStyle/>
            <a:p>
              <a:endParaRPr lang="en-US" sz="800">
                <a:latin typeface="Calibri" panose="020F0502020204030204" pitchFamily="34" charset="0"/>
                <a:cs typeface="Calibri" panose="020F0502020204030204" pitchFamily="34" charset="0"/>
              </a:endParaRPr>
            </a:p>
          </p:txBody>
        </p:sp>
        <p:sp>
          <p:nvSpPr>
            <p:cNvPr id="9" name="Freeform 7">
              <a:extLst>
                <a:ext uri="{FF2B5EF4-FFF2-40B4-BE49-F238E27FC236}">
                  <a16:creationId xmlns:a16="http://schemas.microsoft.com/office/drawing/2014/main" id="{C2C181D3-DCBF-044F-FC9A-CF81D8063D77}"/>
                </a:ext>
              </a:extLst>
            </p:cNvPr>
            <p:cNvSpPr/>
            <p:nvPr/>
          </p:nvSpPr>
          <p:spPr>
            <a:xfrm>
              <a:off x="0" y="14287"/>
              <a:ext cx="3796125" cy="4016191"/>
            </a:xfrm>
            <a:custGeom>
              <a:avLst/>
              <a:gdLst/>
              <a:ahLst/>
              <a:cxnLst/>
              <a:rect l="l" t="t" r="r" b="b"/>
              <a:pathLst>
                <a:path w="3796125" h="4016191">
                  <a:moveTo>
                    <a:pt x="0" y="0"/>
                  </a:moveTo>
                  <a:lnTo>
                    <a:pt x="3796125" y="0"/>
                  </a:lnTo>
                  <a:lnTo>
                    <a:pt x="3796125" y="4016191"/>
                  </a:lnTo>
                  <a:lnTo>
                    <a:pt x="0" y="4016191"/>
                  </a:lnTo>
                  <a:lnTo>
                    <a:pt x="0" y="0"/>
                  </a:lnTo>
                  <a:close/>
                </a:path>
              </a:pathLst>
            </a:custGeom>
            <a:blipFill>
              <a:blip r:embed="rId5"/>
              <a:stretch>
                <a:fillRect r="-32599"/>
              </a:stretch>
            </a:blipFill>
          </p:spPr>
          <p:txBody>
            <a:bodyPr/>
            <a:lstStyle/>
            <a:p>
              <a:endParaRPr lang="en-US" sz="800">
                <a:latin typeface="Calibri" panose="020F0502020204030204" pitchFamily="34" charset="0"/>
                <a:cs typeface="Calibri" panose="020F0502020204030204" pitchFamily="34" charset="0"/>
              </a:endParaRPr>
            </a:p>
          </p:txBody>
        </p:sp>
        <p:sp>
          <p:nvSpPr>
            <p:cNvPr id="10" name="TextBox 8">
              <a:extLst>
                <a:ext uri="{FF2B5EF4-FFF2-40B4-BE49-F238E27FC236}">
                  <a16:creationId xmlns:a16="http://schemas.microsoft.com/office/drawing/2014/main" id="{14FA476A-E71B-6ADE-C253-CD57D4C97B40}"/>
                </a:ext>
              </a:extLst>
            </p:cNvPr>
            <p:cNvSpPr txBox="1"/>
            <p:nvPr/>
          </p:nvSpPr>
          <p:spPr>
            <a:xfrm>
              <a:off x="5179035" y="2763722"/>
              <a:ext cx="3347124" cy="564405"/>
            </a:xfrm>
            <a:prstGeom prst="rect">
              <a:avLst/>
            </a:prstGeom>
          </p:spPr>
          <p:txBody>
            <a:bodyPr lIns="0" tIns="0" rIns="0" bIns="0" rtlCol="0" anchor="t">
              <a:spAutoFit/>
            </a:bodyPr>
            <a:lstStyle/>
            <a:p>
              <a:pPr>
                <a:lnSpc>
                  <a:spcPts val="2159"/>
                </a:lnSpc>
              </a:pPr>
              <a:r>
                <a:rPr lang="en-US" sz="1866" spc="-71">
                  <a:solidFill>
                    <a:srgbClr val="FFFFFF"/>
                  </a:solidFill>
                  <a:latin typeface="Calibri" panose="020F0502020204030204" pitchFamily="34" charset="0"/>
                  <a:cs typeface="Calibri" panose="020F0502020204030204" pitchFamily="34" charset="0"/>
                </a:rPr>
                <a:t>Small varices</a:t>
              </a:r>
            </a:p>
          </p:txBody>
        </p:sp>
        <p:sp>
          <p:nvSpPr>
            <p:cNvPr id="11" name="TextBox 9">
              <a:extLst>
                <a:ext uri="{FF2B5EF4-FFF2-40B4-BE49-F238E27FC236}">
                  <a16:creationId xmlns:a16="http://schemas.microsoft.com/office/drawing/2014/main" id="{6B1C086A-FF4A-5CF9-F1F0-C56DCF3C6C01}"/>
                </a:ext>
              </a:extLst>
            </p:cNvPr>
            <p:cNvSpPr txBox="1"/>
            <p:nvPr/>
          </p:nvSpPr>
          <p:spPr>
            <a:xfrm>
              <a:off x="9910457" y="2763722"/>
              <a:ext cx="3194578" cy="564405"/>
            </a:xfrm>
            <a:prstGeom prst="rect">
              <a:avLst/>
            </a:prstGeom>
          </p:spPr>
          <p:txBody>
            <a:bodyPr lIns="0" tIns="0" rIns="0" bIns="0" rtlCol="0" anchor="t">
              <a:spAutoFit/>
            </a:bodyPr>
            <a:lstStyle/>
            <a:p>
              <a:pPr>
                <a:lnSpc>
                  <a:spcPts val="2159"/>
                </a:lnSpc>
              </a:pPr>
              <a:r>
                <a:rPr lang="en-US" sz="1866" spc="-71">
                  <a:solidFill>
                    <a:srgbClr val="FFFFFF"/>
                  </a:solidFill>
                  <a:latin typeface="Calibri" panose="020F0502020204030204" pitchFamily="34" charset="0"/>
                  <a:cs typeface="Calibri" panose="020F0502020204030204" pitchFamily="34" charset="0"/>
                </a:rPr>
                <a:t>Large varices</a:t>
              </a:r>
            </a:p>
          </p:txBody>
        </p:sp>
        <p:sp>
          <p:nvSpPr>
            <p:cNvPr id="12" name="TextBox 10">
              <a:extLst>
                <a:ext uri="{FF2B5EF4-FFF2-40B4-BE49-F238E27FC236}">
                  <a16:creationId xmlns:a16="http://schemas.microsoft.com/office/drawing/2014/main" id="{08B21C82-D808-5E2F-CBCF-93FBC6BAF66B}"/>
                </a:ext>
              </a:extLst>
            </p:cNvPr>
            <p:cNvSpPr txBox="1"/>
            <p:nvPr/>
          </p:nvSpPr>
          <p:spPr>
            <a:xfrm>
              <a:off x="621536" y="2763722"/>
              <a:ext cx="2819240" cy="564405"/>
            </a:xfrm>
            <a:prstGeom prst="rect">
              <a:avLst/>
            </a:prstGeom>
          </p:spPr>
          <p:txBody>
            <a:bodyPr lIns="0" tIns="0" rIns="0" bIns="0" rtlCol="0" anchor="t">
              <a:spAutoFit/>
            </a:bodyPr>
            <a:lstStyle/>
            <a:p>
              <a:pPr>
                <a:lnSpc>
                  <a:spcPts val="2159"/>
                </a:lnSpc>
              </a:pPr>
              <a:r>
                <a:rPr lang="en-US" sz="1866" spc="-71">
                  <a:solidFill>
                    <a:srgbClr val="FFFFFF"/>
                  </a:solidFill>
                  <a:latin typeface="Calibri" panose="020F0502020204030204" pitchFamily="34" charset="0"/>
                  <a:cs typeface="Calibri" panose="020F0502020204030204" pitchFamily="34" charset="0"/>
                </a:rPr>
                <a:t>No varices</a:t>
              </a:r>
            </a:p>
          </p:txBody>
        </p:sp>
      </p:grpSp>
      <p:sp>
        <p:nvSpPr>
          <p:cNvPr id="14" name="Freeform 12">
            <a:extLst>
              <a:ext uri="{FF2B5EF4-FFF2-40B4-BE49-F238E27FC236}">
                <a16:creationId xmlns:a16="http://schemas.microsoft.com/office/drawing/2014/main" id="{742AE700-9CB8-5129-114B-A32586B7DD52}"/>
              </a:ext>
            </a:extLst>
          </p:cNvPr>
          <p:cNvSpPr/>
          <p:nvPr/>
        </p:nvSpPr>
        <p:spPr>
          <a:xfrm>
            <a:off x="4337361" y="5685403"/>
            <a:ext cx="842876" cy="307860"/>
          </a:xfrm>
          <a:custGeom>
            <a:avLst/>
            <a:gdLst/>
            <a:ahLst/>
            <a:cxnLst/>
            <a:rect l="l" t="t" r="r" b="b"/>
            <a:pathLst>
              <a:path w="2052509" h="707323">
                <a:moveTo>
                  <a:pt x="0" y="0"/>
                </a:moveTo>
                <a:lnTo>
                  <a:pt x="2052509" y="0"/>
                </a:lnTo>
                <a:lnTo>
                  <a:pt x="2052509" y="707323"/>
                </a:lnTo>
                <a:lnTo>
                  <a:pt x="0" y="7073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latin typeface="Calibri" panose="020F0502020204030204" pitchFamily="34" charset="0"/>
              <a:cs typeface="Calibri" panose="020F0502020204030204" pitchFamily="34" charset="0"/>
            </a:endParaRPr>
          </a:p>
        </p:txBody>
      </p:sp>
      <p:sp>
        <p:nvSpPr>
          <p:cNvPr id="15" name="TextBox 13">
            <a:extLst>
              <a:ext uri="{FF2B5EF4-FFF2-40B4-BE49-F238E27FC236}">
                <a16:creationId xmlns:a16="http://schemas.microsoft.com/office/drawing/2014/main" id="{9470104B-341D-7A7B-6D72-6CEF7066B07C}"/>
              </a:ext>
            </a:extLst>
          </p:cNvPr>
          <p:cNvSpPr txBox="1"/>
          <p:nvPr/>
        </p:nvSpPr>
        <p:spPr>
          <a:xfrm>
            <a:off x="4149099" y="5947786"/>
            <a:ext cx="1433958" cy="307777"/>
          </a:xfrm>
          <a:prstGeom prst="rect">
            <a:avLst/>
          </a:prstGeom>
        </p:spPr>
        <p:txBody>
          <a:bodyPr lIns="0" tIns="0" rIns="0" bIns="0" rtlCol="0" anchor="t">
            <a:spAutoFit/>
          </a:bodyPr>
          <a:lstStyle/>
          <a:p>
            <a:pPr>
              <a:lnSpc>
                <a:spcPts val="2399"/>
              </a:lnSpc>
            </a:pPr>
            <a:r>
              <a:rPr lang="en-US" sz="2133" spc="-79" dirty="0">
                <a:solidFill>
                  <a:srgbClr val="000000"/>
                </a:solidFill>
                <a:latin typeface="Calibri" panose="020F0502020204030204" pitchFamily="34" charset="0"/>
                <a:cs typeface="Calibri" panose="020F0502020204030204" pitchFamily="34" charset="0"/>
              </a:rPr>
              <a:t>8% / year</a:t>
            </a:r>
          </a:p>
        </p:txBody>
      </p:sp>
      <p:sp>
        <p:nvSpPr>
          <p:cNvPr id="16" name="TextBox 14">
            <a:extLst>
              <a:ext uri="{FF2B5EF4-FFF2-40B4-BE49-F238E27FC236}">
                <a16:creationId xmlns:a16="http://schemas.microsoft.com/office/drawing/2014/main" id="{1F10D740-3229-D35C-40CC-BD13EDD7CEDA}"/>
              </a:ext>
            </a:extLst>
          </p:cNvPr>
          <p:cNvSpPr txBox="1"/>
          <p:nvPr/>
        </p:nvSpPr>
        <p:spPr>
          <a:xfrm>
            <a:off x="6660796" y="5973906"/>
            <a:ext cx="1315616" cy="307777"/>
          </a:xfrm>
          <a:prstGeom prst="rect">
            <a:avLst/>
          </a:prstGeom>
        </p:spPr>
        <p:txBody>
          <a:bodyPr lIns="0" tIns="0" rIns="0" bIns="0" rtlCol="0" anchor="t">
            <a:spAutoFit/>
          </a:bodyPr>
          <a:lstStyle/>
          <a:p>
            <a:pPr>
              <a:lnSpc>
                <a:spcPts val="2399"/>
              </a:lnSpc>
            </a:pPr>
            <a:r>
              <a:rPr lang="en-US" sz="2133" spc="-79" dirty="0">
                <a:solidFill>
                  <a:srgbClr val="000000"/>
                </a:solidFill>
                <a:latin typeface="Calibri" panose="020F0502020204030204" pitchFamily="34" charset="0"/>
                <a:cs typeface="Calibri" panose="020F0502020204030204" pitchFamily="34" charset="0"/>
              </a:rPr>
              <a:t>8% / year</a:t>
            </a:r>
          </a:p>
        </p:txBody>
      </p:sp>
      <p:sp>
        <p:nvSpPr>
          <p:cNvPr id="17" name="TextBox 15">
            <a:extLst>
              <a:ext uri="{FF2B5EF4-FFF2-40B4-BE49-F238E27FC236}">
                <a16:creationId xmlns:a16="http://schemas.microsoft.com/office/drawing/2014/main" id="{DFA86514-0D2A-387E-D529-BE685B9364F3}"/>
              </a:ext>
            </a:extLst>
          </p:cNvPr>
          <p:cNvSpPr txBox="1"/>
          <p:nvPr/>
        </p:nvSpPr>
        <p:spPr>
          <a:xfrm>
            <a:off x="8508438" y="6056732"/>
            <a:ext cx="4936157" cy="179729"/>
          </a:xfrm>
          <a:prstGeom prst="rect">
            <a:avLst/>
          </a:prstGeom>
        </p:spPr>
        <p:txBody>
          <a:bodyPr lIns="0" tIns="0" rIns="0" bIns="0" rtlCol="0" anchor="t">
            <a:spAutoFit/>
          </a:bodyPr>
          <a:lstStyle/>
          <a:p>
            <a:pPr>
              <a:lnSpc>
                <a:spcPts val="1404"/>
              </a:lnSpc>
            </a:pPr>
            <a:r>
              <a:rPr lang="en-US" sz="1333" spc="-51" dirty="0">
                <a:solidFill>
                  <a:srgbClr val="000000"/>
                </a:solidFill>
                <a:latin typeface="Calibri" panose="020F0502020204030204" pitchFamily="34" charset="0"/>
                <a:cs typeface="Calibri" panose="020F0502020204030204" pitchFamily="34" charset="0"/>
              </a:rPr>
              <a:t>D’Amico G. Portal Hypertension in the 21St Century, 2004</a:t>
            </a:r>
          </a:p>
        </p:txBody>
      </p:sp>
      <p:sp>
        <p:nvSpPr>
          <p:cNvPr id="18" name="Freeform 16">
            <a:extLst>
              <a:ext uri="{FF2B5EF4-FFF2-40B4-BE49-F238E27FC236}">
                <a16:creationId xmlns:a16="http://schemas.microsoft.com/office/drawing/2014/main" id="{9F33A458-0AD8-DD9F-0999-5364F4B8E200}"/>
              </a:ext>
            </a:extLst>
          </p:cNvPr>
          <p:cNvSpPr/>
          <p:nvPr/>
        </p:nvSpPr>
        <p:spPr>
          <a:xfrm>
            <a:off x="6796253" y="5682229"/>
            <a:ext cx="834591" cy="307860"/>
          </a:xfrm>
          <a:custGeom>
            <a:avLst/>
            <a:gdLst/>
            <a:ahLst/>
            <a:cxnLst/>
            <a:rect l="l" t="t" r="r" b="b"/>
            <a:pathLst>
              <a:path w="2052509" h="707323">
                <a:moveTo>
                  <a:pt x="0" y="0"/>
                </a:moveTo>
                <a:lnTo>
                  <a:pt x="2052509" y="0"/>
                </a:lnTo>
                <a:lnTo>
                  <a:pt x="2052509" y="707323"/>
                </a:lnTo>
                <a:lnTo>
                  <a:pt x="0" y="707323"/>
                </a:lnTo>
                <a:lnTo>
                  <a:pt x="0" y="0"/>
                </a:lnTo>
                <a:close/>
              </a:path>
            </a:pathLst>
          </a:custGeom>
          <a:blipFill>
            <a:blip r:embed="rId6">
              <a:extLst>
                <a:ext uri="{96DAC541-7B7A-43D3-8B79-37D633B846F1}">
                  <asvg:svgBlip xmlns:asvg="http://schemas.microsoft.com/office/drawing/2016/SVG/main" r:embed="rId8"/>
                </a:ext>
              </a:extLst>
            </a:blip>
            <a:stretch>
              <a:fillRect/>
            </a:stretch>
          </a:blipFill>
        </p:spPr>
        <p:txBody>
          <a:bodyPr/>
          <a:lstStyle/>
          <a:p>
            <a:endParaRPr lang="en-US" sz="800">
              <a:latin typeface="Calibri" panose="020F0502020204030204" pitchFamily="34" charset="0"/>
              <a:cs typeface="Calibri" panose="020F0502020204030204" pitchFamily="34" charset="0"/>
            </a:endParaRPr>
          </a:p>
        </p:txBody>
      </p:sp>
      <p:sp>
        <p:nvSpPr>
          <p:cNvPr id="19" name="AutoShape 4">
            <a:extLst>
              <a:ext uri="{FF2B5EF4-FFF2-40B4-BE49-F238E27FC236}">
                <a16:creationId xmlns:a16="http://schemas.microsoft.com/office/drawing/2014/main" id="{5213A9FE-98F7-9C4E-185B-3F8721134EA4}"/>
              </a:ext>
            </a:extLst>
          </p:cNvPr>
          <p:cNvSpPr/>
          <p:nvPr/>
        </p:nvSpPr>
        <p:spPr>
          <a:xfrm rot="23839" flipV="1">
            <a:off x="1903773" y="650209"/>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608351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9A7CA-7BC6-BAF1-35FC-B113DAA22386}"/>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85F8775E-4352-0557-A943-86D4344B359B}"/>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EAF97D3F-5B68-8CB1-CDEE-C415BB016755}"/>
              </a:ext>
            </a:extLst>
          </p:cNvPr>
          <p:cNvSpPr>
            <a:spLocks noGrp="1"/>
          </p:cNvSpPr>
          <p:nvPr>
            <p:ph type="sldNum" sz="quarter" idx="13"/>
          </p:nvPr>
        </p:nvSpPr>
        <p:spPr/>
        <p:txBody>
          <a:bodyPr/>
          <a:lstStyle/>
          <a:p>
            <a:fld id="{7BCC8D0D-EAEC-449D-9161-023DFF90F2E2}" type="slidenum">
              <a:rPr lang="en-US" smtClean="0"/>
              <a:pPr/>
              <a:t>8</a:t>
            </a:fld>
            <a:endParaRPr lang="en-US" dirty="0"/>
          </a:p>
        </p:txBody>
      </p:sp>
      <p:sp>
        <p:nvSpPr>
          <p:cNvPr id="4" name="TextBox 2">
            <a:extLst>
              <a:ext uri="{FF2B5EF4-FFF2-40B4-BE49-F238E27FC236}">
                <a16:creationId xmlns:a16="http://schemas.microsoft.com/office/drawing/2014/main" id="{4AF468C6-A9D6-FBA1-DB56-5756FED8552B}"/>
              </a:ext>
            </a:extLst>
          </p:cNvPr>
          <p:cNvSpPr txBox="1"/>
          <p:nvPr/>
        </p:nvSpPr>
        <p:spPr>
          <a:xfrm>
            <a:off x="1416315" y="149530"/>
            <a:ext cx="9762487" cy="624145"/>
          </a:xfrm>
          <a:prstGeom prst="rect">
            <a:avLst/>
          </a:prstGeom>
        </p:spPr>
        <p:txBody>
          <a:bodyPr lIns="0" tIns="0" rIns="0" bIns="0" rtlCol="0" anchor="t">
            <a:spAutoFit/>
          </a:bodyPr>
          <a:lstStyle/>
          <a:p>
            <a:pPr>
              <a:lnSpc>
                <a:spcPts val="4751"/>
              </a:lnSpc>
            </a:pPr>
            <a:r>
              <a:rPr lang="en-US" sz="4799" b="1" spc="-175" dirty="0">
                <a:latin typeface="Calibri"/>
                <a:cs typeface="Calibri"/>
              </a:rPr>
              <a:t>Symptoms of Decompensated Cirrhosis?</a:t>
            </a:r>
          </a:p>
        </p:txBody>
      </p:sp>
      <p:sp>
        <p:nvSpPr>
          <p:cNvPr id="6" name="Freeform 4">
            <a:extLst>
              <a:ext uri="{FF2B5EF4-FFF2-40B4-BE49-F238E27FC236}">
                <a16:creationId xmlns:a16="http://schemas.microsoft.com/office/drawing/2014/main" id="{AA83929E-6FB4-7641-4231-AF5AB8259C0F}"/>
              </a:ext>
            </a:extLst>
          </p:cNvPr>
          <p:cNvSpPr/>
          <p:nvPr/>
        </p:nvSpPr>
        <p:spPr>
          <a:xfrm>
            <a:off x="4164515" y="1511065"/>
            <a:ext cx="1478617" cy="1540225"/>
          </a:xfrm>
          <a:custGeom>
            <a:avLst/>
            <a:gdLst/>
            <a:ahLst/>
            <a:cxnLst/>
            <a:rect l="l" t="t" r="r" b="b"/>
            <a:pathLst>
              <a:path w="2218503" h="2310940">
                <a:moveTo>
                  <a:pt x="0" y="0"/>
                </a:moveTo>
                <a:lnTo>
                  <a:pt x="2218503" y="0"/>
                </a:lnTo>
                <a:lnTo>
                  <a:pt x="2218503" y="2310940"/>
                </a:lnTo>
                <a:lnTo>
                  <a:pt x="0" y="23109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p>
        </p:txBody>
      </p:sp>
      <p:sp>
        <p:nvSpPr>
          <p:cNvPr id="7" name="Freeform 5">
            <a:extLst>
              <a:ext uri="{FF2B5EF4-FFF2-40B4-BE49-F238E27FC236}">
                <a16:creationId xmlns:a16="http://schemas.microsoft.com/office/drawing/2014/main" id="{5B89FF59-D9F1-96E3-A56D-3AED665E81DE}"/>
              </a:ext>
            </a:extLst>
          </p:cNvPr>
          <p:cNvSpPr/>
          <p:nvPr/>
        </p:nvSpPr>
        <p:spPr>
          <a:xfrm>
            <a:off x="10688972" y="4076523"/>
            <a:ext cx="1046319" cy="1998180"/>
          </a:xfrm>
          <a:custGeom>
            <a:avLst/>
            <a:gdLst/>
            <a:ahLst/>
            <a:cxnLst/>
            <a:rect l="l" t="t" r="r" b="b"/>
            <a:pathLst>
              <a:path w="1569888" h="2998050">
                <a:moveTo>
                  <a:pt x="0" y="0"/>
                </a:moveTo>
                <a:lnTo>
                  <a:pt x="1569888" y="0"/>
                </a:lnTo>
                <a:lnTo>
                  <a:pt x="1569888" y="2998051"/>
                </a:lnTo>
                <a:lnTo>
                  <a:pt x="0" y="29980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p>
        </p:txBody>
      </p:sp>
      <p:sp>
        <p:nvSpPr>
          <p:cNvPr id="8" name="Freeform 6">
            <a:extLst>
              <a:ext uri="{FF2B5EF4-FFF2-40B4-BE49-F238E27FC236}">
                <a16:creationId xmlns:a16="http://schemas.microsoft.com/office/drawing/2014/main" id="{9071667C-A08F-B82B-5380-36A6890166E1}"/>
              </a:ext>
            </a:extLst>
          </p:cNvPr>
          <p:cNvSpPr/>
          <p:nvPr/>
        </p:nvSpPr>
        <p:spPr>
          <a:xfrm flipH="1">
            <a:off x="3662453" y="4412825"/>
            <a:ext cx="2635106" cy="1755639"/>
          </a:xfrm>
          <a:custGeom>
            <a:avLst/>
            <a:gdLst/>
            <a:ahLst/>
            <a:cxnLst/>
            <a:rect l="l" t="t" r="r" b="b"/>
            <a:pathLst>
              <a:path w="3953688" h="2634145">
                <a:moveTo>
                  <a:pt x="3953688" y="0"/>
                </a:moveTo>
                <a:lnTo>
                  <a:pt x="0" y="0"/>
                </a:lnTo>
                <a:lnTo>
                  <a:pt x="0" y="2634145"/>
                </a:lnTo>
                <a:lnTo>
                  <a:pt x="3953688" y="2634145"/>
                </a:lnTo>
                <a:lnTo>
                  <a:pt x="395368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9" name="Freeform 7">
            <a:extLst>
              <a:ext uri="{FF2B5EF4-FFF2-40B4-BE49-F238E27FC236}">
                <a16:creationId xmlns:a16="http://schemas.microsoft.com/office/drawing/2014/main" id="{479B473F-DFDE-30F7-0138-21A80118859A}"/>
              </a:ext>
            </a:extLst>
          </p:cNvPr>
          <p:cNvSpPr/>
          <p:nvPr/>
        </p:nvSpPr>
        <p:spPr>
          <a:xfrm>
            <a:off x="9611141" y="1618705"/>
            <a:ext cx="1768355" cy="1768355"/>
          </a:xfrm>
          <a:custGeom>
            <a:avLst/>
            <a:gdLst/>
            <a:ahLst/>
            <a:cxnLst/>
            <a:rect l="l" t="t" r="r" b="b"/>
            <a:pathLst>
              <a:path w="2653223" h="2653223">
                <a:moveTo>
                  <a:pt x="0" y="0"/>
                </a:moveTo>
                <a:lnTo>
                  <a:pt x="2653223" y="0"/>
                </a:lnTo>
                <a:lnTo>
                  <a:pt x="2653223" y="2653223"/>
                </a:lnTo>
                <a:lnTo>
                  <a:pt x="0" y="26532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800"/>
          </a:p>
        </p:txBody>
      </p:sp>
      <p:sp>
        <p:nvSpPr>
          <p:cNvPr id="10" name="TextBox 8">
            <a:extLst>
              <a:ext uri="{FF2B5EF4-FFF2-40B4-BE49-F238E27FC236}">
                <a16:creationId xmlns:a16="http://schemas.microsoft.com/office/drawing/2014/main" id="{5C3212CE-4E8C-1093-DB63-64C32956999A}"/>
              </a:ext>
            </a:extLst>
          </p:cNvPr>
          <p:cNvSpPr txBox="1"/>
          <p:nvPr/>
        </p:nvSpPr>
        <p:spPr>
          <a:xfrm>
            <a:off x="457081" y="1232432"/>
            <a:ext cx="3644977" cy="2256708"/>
          </a:xfrm>
          <a:prstGeom prst="rect">
            <a:avLst/>
          </a:prstGeom>
        </p:spPr>
        <p:txBody>
          <a:bodyPr lIns="0" tIns="0" rIns="0" bIns="0" rtlCol="0" anchor="t">
            <a:spAutoFit/>
          </a:bodyPr>
          <a:lstStyle/>
          <a:p>
            <a:pPr marL="488104" lvl="1" indent="-244052">
              <a:buFont typeface="Arial"/>
              <a:buChar char="•"/>
            </a:pPr>
            <a:r>
              <a:rPr lang="en-US" sz="2933" u="sng" spc="-107">
                <a:solidFill>
                  <a:srgbClr val="000000"/>
                </a:solidFill>
                <a:latin typeface="Calibri"/>
                <a:cs typeface="Calibri"/>
              </a:rPr>
              <a:t>Gastrointestinal Bleeding</a:t>
            </a:r>
            <a:r>
              <a:rPr lang="en-US" sz="2933" spc="-107">
                <a:solidFill>
                  <a:srgbClr val="000000"/>
                </a:solidFill>
                <a:latin typeface="Calibri"/>
                <a:cs typeface="Calibri"/>
              </a:rPr>
              <a:t>: most often from varices</a:t>
            </a:r>
          </a:p>
          <a:p>
            <a:pPr marL="873450" lvl="2" indent="-291150">
              <a:buFont typeface="Arial"/>
              <a:buChar char="⚬"/>
            </a:pPr>
            <a:r>
              <a:rPr lang="en-US" sz="2933" spc="-107">
                <a:solidFill>
                  <a:srgbClr val="000000"/>
                </a:solidFill>
                <a:latin typeface="Calibri"/>
                <a:cs typeface="Calibri"/>
              </a:rPr>
              <a:t>Black or bloody stools/emesis</a:t>
            </a:r>
          </a:p>
        </p:txBody>
      </p:sp>
      <p:sp>
        <p:nvSpPr>
          <p:cNvPr id="11" name="TextBox 9">
            <a:extLst>
              <a:ext uri="{FF2B5EF4-FFF2-40B4-BE49-F238E27FC236}">
                <a16:creationId xmlns:a16="http://schemas.microsoft.com/office/drawing/2014/main" id="{B54B0FEF-77E4-0452-B462-3208F6B6512C}"/>
              </a:ext>
            </a:extLst>
          </p:cNvPr>
          <p:cNvSpPr txBox="1"/>
          <p:nvPr/>
        </p:nvSpPr>
        <p:spPr>
          <a:xfrm>
            <a:off x="304720" y="4423426"/>
            <a:ext cx="3869639" cy="1640962"/>
          </a:xfrm>
          <a:prstGeom prst="rect">
            <a:avLst/>
          </a:prstGeom>
        </p:spPr>
        <p:txBody>
          <a:bodyPr lIns="0" tIns="0" rIns="0" bIns="0" rtlCol="0" anchor="t">
            <a:spAutoFit/>
          </a:bodyPr>
          <a:lstStyle/>
          <a:p>
            <a:pPr marL="574776" lvl="1" indent="-287387">
              <a:buFont typeface="Arial"/>
              <a:buChar char="•"/>
            </a:pPr>
            <a:r>
              <a:rPr lang="en-US" sz="2666" u="sng" spc="-106">
                <a:solidFill>
                  <a:srgbClr val="000000"/>
                </a:solidFill>
                <a:latin typeface="Calibri"/>
                <a:cs typeface="Calibri"/>
              </a:rPr>
              <a:t>Fluid retention/ascites:</a:t>
            </a:r>
            <a:r>
              <a:rPr lang="en-US" sz="2666" spc="-106">
                <a:solidFill>
                  <a:srgbClr val="000000"/>
                </a:solidFill>
                <a:latin typeface="Calibri"/>
                <a:cs typeface="Calibri"/>
              </a:rPr>
              <a:t> fluid in legs, abdomen or chest cavity</a:t>
            </a:r>
          </a:p>
          <a:p>
            <a:pPr algn="ctr">
              <a:spcBef>
                <a:spcPct val="0"/>
              </a:spcBef>
            </a:pPr>
            <a:endParaRPr lang="en-US" sz="2666" spc="-106">
              <a:solidFill>
                <a:srgbClr val="000000"/>
              </a:solidFill>
              <a:latin typeface="Calibri"/>
              <a:cs typeface="Calibri"/>
            </a:endParaRPr>
          </a:p>
        </p:txBody>
      </p:sp>
      <p:sp>
        <p:nvSpPr>
          <p:cNvPr id="12" name="TextBox 10">
            <a:extLst>
              <a:ext uri="{FF2B5EF4-FFF2-40B4-BE49-F238E27FC236}">
                <a16:creationId xmlns:a16="http://schemas.microsoft.com/office/drawing/2014/main" id="{E07D4B5B-A080-E9D1-9975-BA83DB04379A}"/>
              </a:ext>
            </a:extLst>
          </p:cNvPr>
          <p:cNvSpPr txBox="1"/>
          <p:nvPr/>
        </p:nvSpPr>
        <p:spPr>
          <a:xfrm>
            <a:off x="6302004" y="1200689"/>
            <a:ext cx="3399274" cy="2051203"/>
          </a:xfrm>
          <a:prstGeom prst="rect">
            <a:avLst/>
          </a:prstGeom>
        </p:spPr>
        <p:txBody>
          <a:bodyPr lIns="0" tIns="0" rIns="0" bIns="0" rtlCol="0" anchor="t">
            <a:spAutoFit/>
          </a:bodyPr>
          <a:lstStyle/>
          <a:p>
            <a:pPr marL="575589" lvl="1" indent="-287795">
              <a:buFont typeface="Arial"/>
              <a:buChar char="•"/>
            </a:pPr>
            <a:r>
              <a:rPr lang="en-US" sz="2666" u="sng" spc="-106">
                <a:solidFill>
                  <a:srgbClr val="000000"/>
                </a:solidFill>
                <a:latin typeface="Calibri"/>
                <a:cs typeface="Calibri"/>
              </a:rPr>
              <a:t>Hepatic encephalopathy:</a:t>
            </a:r>
            <a:r>
              <a:rPr lang="en-US" sz="2666" spc="-106">
                <a:solidFill>
                  <a:srgbClr val="000000"/>
                </a:solidFill>
                <a:latin typeface="Calibri"/>
                <a:cs typeface="Calibri"/>
              </a:rPr>
              <a:t> Foggy thinking, change in sleep patterns or confusion</a:t>
            </a:r>
          </a:p>
        </p:txBody>
      </p:sp>
      <p:sp>
        <p:nvSpPr>
          <p:cNvPr id="13" name="TextBox 11">
            <a:extLst>
              <a:ext uri="{FF2B5EF4-FFF2-40B4-BE49-F238E27FC236}">
                <a16:creationId xmlns:a16="http://schemas.microsoft.com/office/drawing/2014/main" id="{B6F4D822-5A07-4BB1-32E3-3F043A3020F8}"/>
              </a:ext>
            </a:extLst>
          </p:cNvPr>
          <p:cNvSpPr txBox="1"/>
          <p:nvPr/>
        </p:nvSpPr>
        <p:spPr>
          <a:xfrm>
            <a:off x="6302003" y="3767071"/>
            <a:ext cx="4358983" cy="2231380"/>
          </a:xfrm>
          <a:prstGeom prst="rect">
            <a:avLst/>
          </a:prstGeom>
        </p:spPr>
        <p:txBody>
          <a:bodyPr lIns="0" tIns="0" rIns="0" bIns="0" rtlCol="0" anchor="t">
            <a:spAutoFit/>
          </a:bodyPr>
          <a:lstStyle/>
          <a:p>
            <a:pPr marL="575589" lvl="1" indent="-287795">
              <a:lnSpc>
                <a:spcPts val="2879"/>
              </a:lnSpc>
              <a:buFont typeface="Arial"/>
              <a:buChar char="•"/>
            </a:pPr>
            <a:r>
              <a:rPr lang="en-US" sz="2666" spc="-106">
                <a:solidFill>
                  <a:srgbClr val="000000"/>
                </a:solidFill>
                <a:latin typeface="Calibri"/>
                <a:cs typeface="Calibri"/>
              </a:rPr>
              <a:t>Other organ systems may be affected such as:</a:t>
            </a:r>
          </a:p>
          <a:p>
            <a:pPr marL="1151178" lvl="2" indent="-383726">
              <a:lnSpc>
                <a:spcPts val="2879"/>
              </a:lnSpc>
              <a:buFont typeface="Arial"/>
              <a:buChar char="⚬"/>
            </a:pPr>
            <a:r>
              <a:rPr lang="en-US" sz="2666" spc="-106">
                <a:solidFill>
                  <a:srgbClr val="000000"/>
                </a:solidFill>
                <a:latin typeface="Calibri"/>
                <a:cs typeface="Calibri"/>
              </a:rPr>
              <a:t>Kidneys</a:t>
            </a:r>
          </a:p>
          <a:p>
            <a:pPr marL="1151178" lvl="2" indent="-383726">
              <a:lnSpc>
                <a:spcPts val="2879"/>
              </a:lnSpc>
              <a:buFont typeface="Arial"/>
              <a:buChar char="⚬"/>
            </a:pPr>
            <a:r>
              <a:rPr lang="en-US" sz="2666" spc="-103">
                <a:solidFill>
                  <a:srgbClr val="000000"/>
                </a:solidFill>
                <a:latin typeface="Calibri"/>
                <a:cs typeface="Calibri"/>
              </a:rPr>
              <a:t>Bones: osteoporosis</a:t>
            </a:r>
          </a:p>
          <a:p>
            <a:pPr marL="1151178" lvl="2" indent="-383726">
              <a:lnSpc>
                <a:spcPts val="2879"/>
              </a:lnSpc>
              <a:buFont typeface="Arial"/>
              <a:buChar char="⚬"/>
            </a:pPr>
            <a:r>
              <a:rPr lang="en-US" sz="2666" spc="-106">
                <a:solidFill>
                  <a:srgbClr val="000000"/>
                </a:solidFill>
                <a:latin typeface="Calibri"/>
                <a:cs typeface="Calibri"/>
              </a:rPr>
              <a:t>Muscle wasting</a:t>
            </a:r>
          </a:p>
          <a:p>
            <a:pPr marL="1151178" lvl="2" indent="-383726">
              <a:lnSpc>
                <a:spcPts val="2879"/>
              </a:lnSpc>
              <a:buFont typeface="Arial"/>
              <a:buChar char="⚬"/>
            </a:pPr>
            <a:r>
              <a:rPr lang="en-US" sz="2666" spc="-106">
                <a:solidFill>
                  <a:srgbClr val="000000"/>
                </a:solidFill>
                <a:latin typeface="Calibri"/>
                <a:cs typeface="Calibri"/>
              </a:rPr>
              <a:t>Fatigue</a:t>
            </a:r>
          </a:p>
        </p:txBody>
      </p:sp>
      <p:sp>
        <p:nvSpPr>
          <p:cNvPr id="14" name="AutoShape 4">
            <a:extLst>
              <a:ext uri="{FF2B5EF4-FFF2-40B4-BE49-F238E27FC236}">
                <a16:creationId xmlns:a16="http://schemas.microsoft.com/office/drawing/2014/main" id="{B9AF8FAE-176F-C030-7197-5F7BFE78D474}"/>
              </a:ext>
            </a:extLst>
          </p:cNvPr>
          <p:cNvSpPr/>
          <p:nvPr/>
        </p:nvSpPr>
        <p:spPr>
          <a:xfrm rot="23839" flipV="1">
            <a:off x="1807521" y="698335"/>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312387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F8D52-5119-D239-5F76-6D01CF7D1B88}"/>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4CBC727-DE1C-8E7C-2EB1-6144A79642E4}"/>
              </a:ext>
            </a:extLst>
          </p:cNvPr>
          <p:cNvSpPr>
            <a:spLocks noGrp="1"/>
          </p:cNvSpPr>
          <p:nvPr>
            <p:ph type="ftr" sz="quarter" idx="12"/>
          </p:nvPr>
        </p:nvSpPr>
        <p:spPr/>
        <p:txBody>
          <a:bodyPr/>
          <a:lstStyle/>
          <a:p>
            <a:r>
              <a:rPr lang="en-US"/>
              <a:t>Session 2: Cirrhosis Part II</a:t>
            </a:r>
            <a:endParaRPr lang="en-US" dirty="0"/>
          </a:p>
        </p:txBody>
      </p:sp>
      <p:sp>
        <p:nvSpPr>
          <p:cNvPr id="3" name="Slide Number Placeholder 2">
            <a:extLst>
              <a:ext uri="{FF2B5EF4-FFF2-40B4-BE49-F238E27FC236}">
                <a16:creationId xmlns:a16="http://schemas.microsoft.com/office/drawing/2014/main" id="{91FCF82D-C8C3-CB78-BA75-30FC9A9A9F6C}"/>
              </a:ext>
            </a:extLst>
          </p:cNvPr>
          <p:cNvSpPr>
            <a:spLocks noGrp="1"/>
          </p:cNvSpPr>
          <p:nvPr>
            <p:ph type="sldNum" sz="quarter" idx="13"/>
          </p:nvPr>
        </p:nvSpPr>
        <p:spPr/>
        <p:txBody>
          <a:bodyPr/>
          <a:lstStyle/>
          <a:p>
            <a:fld id="{7BCC8D0D-EAEC-449D-9161-023DFF90F2E2}" type="slidenum">
              <a:rPr lang="en-US" smtClean="0"/>
              <a:pPr/>
              <a:t>9</a:t>
            </a:fld>
            <a:endParaRPr lang="en-US" dirty="0"/>
          </a:p>
        </p:txBody>
      </p:sp>
      <p:sp>
        <p:nvSpPr>
          <p:cNvPr id="4" name="TextBox 3">
            <a:extLst>
              <a:ext uri="{FF2B5EF4-FFF2-40B4-BE49-F238E27FC236}">
                <a16:creationId xmlns:a16="http://schemas.microsoft.com/office/drawing/2014/main" id="{6B48893D-8EB6-A128-A067-CA6CC7FE3702}"/>
              </a:ext>
            </a:extLst>
          </p:cNvPr>
          <p:cNvSpPr txBox="1"/>
          <p:nvPr/>
        </p:nvSpPr>
        <p:spPr>
          <a:xfrm>
            <a:off x="441844" y="66249"/>
            <a:ext cx="10985179" cy="615553"/>
          </a:xfrm>
          <a:prstGeom prst="rect">
            <a:avLst/>
          </a:prstGeom>
        </p:spPr>
        <p:txBody>
          <a:bodyPr lIns="0" tIns="0" rIns="0" bIns="0" rtlCol="0" anchor="t">
            <a:spAutoFit/>
          </a:bodyPr>
          <a:lstStyle/>
          <a:p>
            <a:pPr algn="ctr">
              <a:lnSpc>
                <a:spcPts val="4751"/>
              </a:lnSpc>
            </a:pPr>
            <a:r>
              <a:rPr lang="en-US" sz="4399" spc="-175">
                <a:solidFill>
                  <a:srgbClr val="000000"/>
                </a:solidFill>
                <a:latin typeface="Calibri" panose="020F0502020204030204" pitchFamily="34" charset="0"/>
                <a:cs typeface="Calibri" panose="020F0502020204030204" pitchFamily="34" charset="0"/>
              </a:rPr>
              <a:t>Blood tests may (or may not) change over time</a:t>
            </a:r>
          </a:p>
        </p:txBody>
      </p:sp>
      <p:grpSp>
        <p:nvGrpSpPr>
          <p:cNvPr id="5" name="Group 4">
            <a:extLst>
              <a:ext uri="{FF2B5EF4-FFF2-40B4-BE49-F238E27FC236}">
                <a16:creationId xmlns:a16="http://schemas.microsoft.com/office/drawing/2014/main" id="{124E66D6-AD4C-30E0-E477-F916B1C810B7}"/>
              </a:ext>
            </a:extLst>
          </p:cNvPr>
          <p:cNvGrpSpPr/>
          <p:nvPr/>
        </p:nvGrpSpPr>
        <p:grpSpPr>
          <a:xfrm rot="5400000">
            <a:off x="4124416" y="2660255"/>
            <a:ext cx="812414" cy="1083574"/>
            <a:chOff x="0" y="0"/>
            <a:chExt cx="1625252" cy="2167714"/>
          </a:xfrm>
        </p:grpSpPr>
        <p:sp>
          <p:nvSpPr>
            <p:cNvPr id="6" name="Freeform 5">
              <a:extLst>
                <a:ext uri="{FF2B5EF4-FFF2-40B4-BE49-F238E27FC236}">
                  <a16:creationId xmlns:a16="http://schemas.microsoft.com/office/drawing/2014/main" id="{C732C7C6-9A7D-0436-0B2B-F6B687ED60E6}"/>
                </a:ext>
              </a:extLst>
            </p:cNvPr>
            <p:cNvSpPr/>
            <p:nvPr/>
          </p:nvSpPr>
          <p:spPr>
            <a:xfrm>
              <a:off x="12700" y="12700"/>
              <a:ext cx="1599819" cy="2142363"/>
            </a:xfrm>
            <a:custGeom>
              <a:avLst/>
              <a:gdLst/>
              <a:ahLst/>
              <a:cxnLst/>
              <a:rect l="l" t="t" r="r" b="b"/>
              <a:pathLst>
                <a:path w="1599819" h="2142363">
                  <a:moveTo>
                    <a:pt x="0" y="1614805"/>
                  </a:moveTo>
                  <a:lnTo>
                    <a:pt x="937133" y="1614805"/>
                  </a:lnTo>
                  <a:lnTo>
                    <a:pt x="937133" y="574675"/>
                  </a:lnTo>
                  <a:lnTo>
                    <a:pt x="799973" y="574675"/>
                  </a:lnTo>
                  <a:lnTo>
                    <a:pt x="1199896" y="0"/>
                  </a:lnTo>
                  <a:lnTo>
                    <a:pt x="1599819" y="574675"/>
                  </a:lnTo>
                  <a:lnTo>
                    <a:pt x="1462532" y="574675"/>
                  </a:lnTo>
                  <a:lnTo>
                    <a:pt x="1462532" y="2142363"/>
                  </a:lnTo>
                  <a:lnTo>
                    <a:pt x="0" y="2142363"/>
                  </a:lnTo>
                  <a:close/>
                </a:path>
              </a:pathLst>
            </a:custGeom>
            <a:solidFill>
              <a:srgbClr val="C0C9E4"/>
            </a:solidFill>
          </p:spPr>
          <p:txBody>
            <a:bodyPr/>
            <a:lstStyle/>
            <a:p>
              <a:endParaRPr lang="en-US" sz="80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3CEA0254-AB76-8EFD-BC75-36D861392EE3}"/>
                </a:ext>
              </a:extLst>
            </p:cNvPr>
            <p:cNvSpPr/>
            <p:nvPr/>
          </p:nvSpPr>
          <p:spPr>
            <a:xfrm>
              <a:off x="0" y="0"/>
              <a:ext cx="1625981" cy="2167763"/>
            </a:xfrm>
            <a:custGeom>
              <a:avLst/>
              <a:gdLst/>
              <a:ahLst/>
              <a:cxnLst/>
              <a:rect l="l" t="t" r="r" b="b"/>
              <a:pathLst>
                <a:path w="1625981" h="2167763">
                  <a:moveTo>
                    <a:pt x="12700" y="1614805"/>
                  </a:moveTo>
                  <a:lnTo>
                    <a:pt x="949833" y="1614805"/>
                  </a:lnTo>
                  <a:lnTo>
                    <a:pt x="949833" y="1627505"/>
                  </a:lnTo>
                  <a:lnTo>
                    <a:pt x="937133" y="1627505"/>
                  </a:lnTo>
                  <a:lnTo>
                    <a:pt x="937133" y="587375"/>
                  </a:lnTo>
                  <a:lnTo>
                    <a:pt x="949833" y="587375"/>
                  </a:lnTo>
                  <a:lnTo>
                    <a:pt x="949833" y="600075"/>
                  </a:lnTo>
                  <a:lnTo>
                    <a:pt x="812673" y="600075"/>
                  </a:lnTo>
                  <a:cubicBezTo>
                    <a:pt x="807974" y="600075"/>
                    <a:pt x="803656" y="597408"/>
                    <a:pt x="801370" y="593217"/>
                  </a:cubicBezTo>
                  <a:cubicBezTo>
                    <a:pt x="799084" y="589026"/>
                    <a:pt x="799465" y="583946"/>
                    <a:pt x="802259" y="580136"/>
                  </a:cubicBezTo>
                  <a:lnTo>
                    <a:pt x="1202182" y="5461"/>
                  </a:lnTo>
                  <a:cubicBezTo>
                    <a:pt x="1204595" y="2032"/>
                    <a:pt x="1208405" y="0"/>
                    <a:pt x="1212596" y="0"/>
                  </a:cubicBezTo>
                  <a:cubicBezTo>
                    <a:pt x="1216787" y="0"/>
                    <a:pt x="1220597" y="2032"/>
                    <a:pt x="1223010" y="5461"/>
                  </a:cubicBezTo>
                  <a:lnTo>
                    <a:pt x="1622933" y="580136"/>
                  </a:lnTo>
                  <a:cubicBezTo>
                    <a:pt x="1625600" y="584073"/>
                    <a:pt x="1625981" y="589026"/>
                    <a:pt x="1623822" y="593217"/>
                  </a:cubicBezTo>
                  <a:cubicBezTo>
                    <a:pt x="1621663" y="597408"/>
                    <a:pt x="1617345" y="600075"/>
                    <a:pt x="1612519" y="600075"/>
                  </a:cubicBezTo>
                  <a:lnTo>
                    <a:pt x="1475232" y="600075"/>
                  </a:lnTo>
                  <a:lnTo>
                    <a:pt x="1475232" y="587375"/>
                  </a:lnTo>
                  <a:lnTo>
                    <a:pt x="1487932" y="587375"/>
                  </a:lnTo>
                  <a:lnTo>
                    <a:pt x="1487932" y="2155063"/>
                  </a:lnTo>
                  <a:cubicBezTo>
                    <a:pt x="1487932" y="2162048"/>
                    <a:pt x="1482217" y="2167763"/>
                    <a:pt x="1475232" y="2167763"/>
                  </a:cubicBezTo>
                  <a:lnTo>
                    <a:pt x="12700" y="2167763"/>
                  </a:lnTo>
                  <a:cubicBezTo>
                    <a:pt x="5715" y="2167763"/>
                    <a:pt x="0" y="2162048"/>
                    <a:pt x="0" y="2155063"/>
                  </a:cubicBezTo>
                  <a:lnTo>
                    <a:pt x="0" y="1627505"/>
                  </a:lnTo>
                  <a:cubicBezTo>
                    <a:pt x="0" y="1620520"/>
                    <a:pt x="5715" y="1614805"/>
                    <a:pt x="12700" y="1614805"/>
                  </a:cubicBezTo>
                  <a:moveTo>
                    <a:pt x="12700" y="1640205"/>
                  </a:moveTo>
                  <a:lnTo>
                    <a:pt x="12700" y="1627505"/>
                  </a:lnTo>
                  <a:lnTo>
                    <a:pt x="25400" y="1627505"/>
                  </a:lnTo>
                  <a:lnTo>
                    <a:pt x="25400" y="2154936"/>
                  </a:lnTo>
                  <a:lnTo>
                    <a:pt x="12700" y="2154936"/>
                  </a:lnTo>
                  <a:lnTo>
                    <a:pt x="12700" y="2142236"/>
                  </a:lnTo>
                  <a:lnTo>
                    <a:pt x="1475232" y="2142236"/>
                  </a:lnTo>
                  <a:lnTo>
                    <a:pt x="1475232" y="2154936"/>
                  </a:lnTo>
                  <a:lnTo>
                    <a:pt x="1462532" y="2154936"/>
                  </a:lnTo>
                  <a:lnTo>
                    <a:pt x="1462532" y="587375"/>
                  </a:lnTo>
                  <a:cubicBezTo>
                    <a:pt x="1462532" y="580390"/>
                    <a:pt x="1468247" y="574675"/>
                    <a:pt x="1475232" y="574675"/>
                  </a:cubicBezTo>
                  <a:lnTo>
                    <a:pt x="1612519" y="574675"/>
                  </a:lnTo>
                  <a:lnTo>
                    <a:pt x="1612519" y="587375"/>
                  </a:lnTo>
                  <a:lnTo>
                    <a:pt x="1602105" y="594614"/>
                  </a:lnTo>
                  <a:lnTo>
                    <a:pt x="1202182" y="19939"/>
                  </a:lnTo>
                  <a:lnTo>
                    <a:pt x="1212596" y="12700"/>
                  </a:lnTo>
                  <a:lnTo>
                    <a:pt x="1223010" y="19939"/>
                  </a:lnTo>
                  <a:lnTo>
                    <a:pt x="823087" y="594614"/>
                  </a:lnTo>
                  <a:lnTo>
                    <a:pt x="812673" y="587375"/>
                  </a:lnTo>
                  <a:lnTo>
                    <a:pt x="812673" y="574675"/>
                  </a:lnTo>
                  <a:lnTo>
                    <a:pt x="949833" y="574675"/>
                  </a:lnTo>
                  <a:cubicBezTo>
                    <a:pt x="956818" y="574675"/>
                    <a:pt x="962533" y="580390"/>
                    <a:pt x="962533" y="587375"/>
                  </a:cubicBezTo>
                  <a:lnTo>
                    <a:pt x="962533" y="1627505"/>
                  </a:lnTo>
                  <a:cubicBezTo>
                    <a:pt x="962533" y="1634490"/>
                    <a:pt x="956818" y="1640205"/>
                    <a:pt x="949833" y="1640205"/>
                  </a:cubicBezTo>
                  <a:lnTo>
                    <a:pt x="12700" y="1640205"/>
                  </a:lnTo>
                  <a:close/>
                </a:path>
              </a:pathLst>
            </a:custGeom>
            <a:solidFill>
              <a:srgbClr val="FFFFFF"/>
            </a:solidFill>
          </p:spPr>
          <p:txBody>
            <a:bodyPr/>
            <a:lstStyle/>
            <a:p>
              <a:endParaRPr lang="en-US" sz="80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054A339C-17DB-75ED-5C30-E56DE0BA3F35}"/>
              </a:ext>
            </a:extLst>
          </p:cNvPr>
          <p:cNvGrpSpPr/>
          <p:nvPr/>
        </p:nvGrpSpPr>
        <p:grpSpPr>
          <a:xfrm>
            <a:off x="3393954" y="1362497"/>
            <a:ext cx="2326263" cy="1592704"/>
            <a:chOff x="0" y="0"/>
            <a:chExt cx="4653738" cy="3186238"/>
          </a:xfrm>
        </p:grpSpPr>
        <p:sp>
          <p:nvSpPr>
            <p:cNvPr id="9" name="Freeform 8">
              <a:extLst>
                <a:ext uri="{FF2B5EF4-FFF2-40B4-BE49-F238E27FC236}">
                  <a16:creationId xmlns:a16="http://schemas.microsoft.com/office/drawing/2014/main" id="{C778A0CC-07AA-1897-AAB6-CC794D8269AD}"/>
                </a:ext>
              </a:extLst>
            </p:cNvPr>
            <p:cNvSpPr/>
            <p:nvPr/>
          </p:nvSpPr>
          <p:spPr>
            <a:xfrm>
              <a:off x="12700" y="12700"/>
              <a:ext cx="4628261" cy="3160903"/>
            </a:xfrm>
            <a:custGeom>
              <a:avLst/>
              <a:gdLst/>
              <a:ahLst/>
              <a:cxnLst/>
              <a:rect l="l" t="t" r="r" b="b"/>
              <a:pathLst>
                <a:path w="4628261" h="3160903">
                  <a:moveTo>
                    <a:pt x="0" y="526923"/>
                  </a:moveTo>
                  <a:cubicBezTo>
                    <a:pt x="0" y="235966"/>
                    <a:pt x="236474" y="0"/>
                    <a:pt x="528193" y="0"/>
                  </a:cubicBezTo>
                  <a:lnTo>
                    <a:pt x="4100068" y="0"/>
                  </a:lnTo>
                  <a:cubicBezTo>
                    <a:pt x="4391787" y="0"/>
                    <a:pt x="4628261" y="235966"/>
                    <a:pt x="4628261" y="526923"/>
                  </a:cubicBezTo>
                  <a:lnTo>
                    <a:pt x="4628261" y="2633980"/>
                  </a:lnTo>
                  <a:cubicBezTo>
                    <a:pt x="4628261" y="2924937"/>
                    <a:pt x="4391787" y="3160903"/>
                    <a:pt x="4100068" y="3160903"/>
                  </a:cubicBezTo>
                  <a:lnTo>
                    <a:pt x="528193" y="3160903"/>
                  </a:lnTo>
                  <a:cubicBezTo>
                    <a:pt x="236474" y="3160776"/>
                    <a:pt x="0" y="2924937"/>
                    <a:pt x="0" y="2633980"/>
                  </a:cubicBezTo>
                  <a:close/>
                </a:path>
              </a:pathLst>
            </a:custGeom>
            <a:solidFill>
              <a:srgbClr val="4472C4"/>
            </a:solidFill>
          </p:spPr>
          <p:txBody>
            <a:bodyPr/>
            <a:lstStyle/>
            <a:p>
              <a:endParaRPr lang="en-US" sz="80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AA093AC7-BEBD-A50A-E807-E6A9264EA868}"/>
                </a:ext>
              </a:extLst>
            </p:cNvPr>
            <p:cNvSpPr/>
            <p:nvPr/>
          </p:nvSpPr>
          <p:spPr>
            <a:xfrm>
              <a:off x="0" y="0"/>
              <a:ext cx="4653661" cy="3186303"/>
            </a:xfrm>
            <a:custGeom>
              <a:avLst/>
              <a:gdLst/>
              <a:ahLst/>
              <a:cxnLst/>
              <a:rect l="l" t="t" r="r" b="b"/>
              <a:pathLst>
                <a:path w="4653661" h="3186303">
                  <a:moveTo>
                    <a:pt x="0" y="539623"/>
                  </a:moveTo>
                  <a:cubicBezTo>
                    <a:pt x="0" y="241554"/>
                    <a:pt x="242189" y="0"/>
                    <a:pt x="540893" y="0"/>
                  </a:cubicBezTo>
                  <a:lnTo>
                    <a:pt x="4112768" y="0"/>
                  </a:lnTo>
                  <a:lnTo>
                    <a:pt x="4112768" y="12700"/>
                  </a:lnTo>
                  <a:lnTo>
                    <a:pt x="4112768" y="0"/>
                  </a:lnTo>
                  <a:cubicBezTo>
                    <a:pt x="4411472" y="0"/>
                    <a:pt x="4653661" y="241554"/>
                    <a:pt x="4653661" y="539623"/>
                  </a:cubicBezTo>
                  <a:lnTo>
                    <a:pt x="4640961" y="539623"/>
                  </a:lnTo>
                  <a:lnTo>
                    <a:pt x="4653661" y="539623"/>
                  </a:lnTo>
                  <a:lnTo>
                    <a:pt x="4653661" y="2646680"/>
                  </a:lnTo>
                  <a:lnTo>
                    <a:pt x="4640961" y="2646680"/>
                  </a:lnTo>
                  <a:lnTo>
                    <a:pt x="4653661" y="2646680"/>
                  </a:lnTo>
                  <a:cubicBezTo>
                    <a:pt x="4653661" y="2944749"/>
                    <a:pt x="4411472" y="3186303"/>
                    <a:pt x="4112768" y="3186303"/>
                  </a:cubicBezTo>
                  <a:lnTo>
                    <a:pt x="4112768" y="3173603"/>
                  </a:lnTo>
                  <a:lnTo>
                    <a:pt x="4112768" y="3186303"/>
                  </a:lnTo>
                  <a:lnTo>
                    <a:pt x="540893" y="3186303"/>
                  </a:lnTo>
                  <a:lnTo>
                    <a:pt x="540893" y="3173603"/>
                  </a:lnTo>
                  <a:lnTo>
                    <a:pt x="540893" y="3186303"/>
                  </a:lnTo>
                  <a:cubicBezTo>
                    <a:pt x="242189" y="3186176"/>
                    <a:pt x="0" y="2944622"/>
                    <a:pt x="0" y="2646680"/>
                  </a:cubicBezTo>
                  <a:lnTo>
                    <a:pt x="0" y="539623"/>
                  </a:lnTo>
                  <a:lnTo>
                    <a:pt x="12700" y="539623"/>
                  </a:lnTo>
                  <a:lnTo>
                    <a:pt x="0" y="539623"/>
                  </a:lnTo>
                  <a:moveTo>
                    <a:pt x="25400" y="539623"/>
                  </a:moveTo>
                  <a:lnTo>
                    <a:pt x="25400" y="2646680"/>
                  </a:lnTo>
                  <a:lnTo>
                    <a:pt x="12700" y="2646680"/>
                  </a:lnTo>
                  <a:lnTo>
                    <a:pt x="25400" y="2646680"/>
                  </a:lnTo>
                  <a:cubicBezTo>
                    <a:pt x="25400" y="2930652"/>
                    <a:pt x="256159" y="3160903"/>
                    <a:pt x="540893" y="3160903"/>
                  </a:cubicBezTo>
                  <a:lnTo>
                    <a:pt x="4112768" y="3160903"/>
                  </a:lnTo>
                  <a:cubicBezTo>
                    <a:pt x="4397502" y="3160903"/>
                    <a:pt x="4628261" y="2930652"/>
                    <a:pt x="4628261" y="2646680"/>
                  </a:cubicBezTo>
                  <a:lnTo>
                    <a:pt x="4628261" y="539623"/>
                  </a:lnTo>
                  <a:cubicBezTo>
                    <a:pt x="4628388" y="255651"/>
                    <a:pt x="4397502" y="25400"/>
                    <a:pt x="4112768" y="25400"/>
                  </a:cubicBezTo>
                  <a:lnTo>
                    <a:pt x="540893" y="25400"/>
                  </a:lnTo>
                  <a:lnTo>
                    <a:pt x="540893" y="12700"/>
                  </a:lnTo>
                  <a:lnTo>
                    <a:pt x="540893" y="25400"/>
                  </a:lnTo>
                  <a:cubicBezTo>
                    <a:pt x="256159" y="25400"/>
                    <a:pt x="25400" y="255651"/>
                    <a:pt x="25400" y="539623"/>
                  </a:cubicBezTo>
                  <a:close/>
                </a:path>
              </a:pathLst>
            </a:custGeom>
            <a:solidFill>
              <a:srgbClr val="FFFFFF"/>
            </a:solidFill>
          </p:spPr>
          <p:txBody>
            <a:bodyPr/>
            <a:lstStyle/>
            <a:p>
              <a:endParaRPr lang="en-US" sz="800">
                <a:latin typeface="Calibri" panose="020F0502020204030204" pitchFamily="34" charset="0"/>
                <a:cs typeface="Calibri" panose="020F0502020204030204" pitchFamily="34" charset="0"/>
              </a:endParaRPr>
            </a:p>
          </p:txBody>
        </p:sp>
      </p:grpSp>
      <p:sp>
        <p:nvSpPr>
          <p:cNvPr id="11" name="TextBox 10">
            <a:extLst>
              <a:ext uri="{FF2B5EF4-FFF2-40B4-BE49-F238E27FC236}">
                <a16:creationId xmlns:a16="http://schemas.microsoft.com/office/drawing/2014/main" id="{F1C8C491-E776-E00B-FD17-044E9087B16B}"/>
              </a:ext>
            </a:extLst>
          </p:cNvPr>
          <p:cNvSpPr txBox="1"/>
          <p:nvPr/>
        </p:nvSpPr>
        <p:spPr>
          <a:xfrm>
            <a:off x="3521885" y="1515821"/>
            <a:ext cx="2070401" cy="1128514"/>
          </a:xfrm>
          <a:prstGeom prst="rect">
            <a:avLst/>
          </a:prstGeom>
        </p:spPr>
        <p:txBody>
          <a:bodyPr lIns="0" tIns="0" rIns="0" bIns="0" rtlCol="0" anchor="t">
            <a:spAutoFit/>
          </a:bodyPr>
          <a:lstStyle/>
          <a:p>
            <a:pPr algn="ctr">
              <a:lnSpc>
                <a:spcPts val="2159"/>
              </a:lnSpc>
            </a:pPr>
            <a:r>
              <a:rPr lang="en-US" sz="2000" spc="-79">
                <a:solidFill>
                  <a:srgbClr val="FFFFFF"/>
                </a:solidFill>
                <a:latin typeface="Calibri" panose="020F0502020204030204" pitchFamily="34" charset="0"/>
                <a:cs typeface="Calibri" panose="020F0502020204030204" pitchFamily="34" charset="0"/>
              </a:rPr>
              <a:t> Compensated cirrhosis</a:t>
            </a:r>
          </a:p>
          <a:p>
            <a:pPr algn="ctr">
              <a:lnSpc>
                <a:spcPts val="2159"/>
              </a:lnSpc>
            </a:pPr>
            <a:r>
              <a:rPr lang="en-US" sz="2000" spc="-79">
                <a:solidFill>
                  <a:srgbClr val="FFFFFF"/>
                </a:solidFill>
                <a:latin typeface="Calibri" panose="020F0502020204030204" pitchFamily="34" charset="0"/>
                <a:cs typeface="Calibri" panose="020F0502020204030204" pitchFamily="34" charset="0"/>
              </a:rPr>
              <a:t>(long asymptomatic stage)</a:t>
            </a:r>
          </a:p>
        </p:txBody>
      </p:sp>
      <p:grpSp>
        <p:nvGrpSpPr>
          <p:cNvPr id="12" name="Group 11">
            <a:extLst>
              <a:ext uri="{FF2B5EF4-FFF2-40B4-BE49-F238E27FC236}">
                <a16:creationId xmlns:a16="http://schemas.microsoft.com/office/drawing/2014/main" id="{C68A68FD-113E-7FC6-A3C1-8CE6A84C72BC}"/>
              </a:ext>
            </a:extLst>
          </p:cNvPr>
          <p:cNvGrpSpPr/>
          <p:nvPr/>
        </p:nvGrpSpPr>
        <p:grpSpPr>
          <a:xfrm rot="5400000">
            <a:off x="5669507" y="4158804"/>
            <a:ext cx="953330" cy="1083574"/>
            <a:chOff x="0" y="0"/>
            <a:chExt cx="1907158" cy="2167714"/>
          </a:xfrm>
        </p:grpSpPr>
        <p:sp>
          <p:nvSpPr>
            <p:cNvPr id="13" name="Freeform 12">
              <a:extLst>
                <a:ext uri="{FF2B5EF4-FFF2-40B4-BE49-F238E27FC236}">
                  <a16:creationId xmlns:a16="http://schemas.microsoft.com/office/drawing/2014/main" id="{7A15CE40-D5AA-4F18-7AB8-E1DCA6CC922A}"/>
                </a:ext>
              </a:extLst>
            </p:cNvPr>
            <p:cNvSpPr/>
            <p:nvPr/>
          </p:nvSpPr>
          <p:spPr>
            <a:xfrm>
              <a:off x="12700" y="12700"/>
              <a:ext cx="1881759" cy="2142363"/>
            </a:xfrm>
            <a:custGeom>
              <a:avLst/>
              <a:gdLst/>
              <a:ahLst/>
              <a:cxnLst/>
              <a:rect l="l" t="t" r="r" b="b"/>
              <a:pathLst>
                <a:path w="1881759" h="2142363">
                  <a:moveTo>
                    <a:pt x="0" y="1523365"/>
                  </a:moveTo>
                  <a:lnTo>
                    <a:pt x="1102360" y="1523365"/>
                  </a:lnTo>
                  <a:lnTo>
                    <a:pt x="1102360" y="674370"/>
                  </a:lnTo>
                  <a:lnTo>
                    <a:pt x="940816" y="674370"/>
                  </a:lnTo>
                  <a:lnTo>
                    <a:pt x="1411351" y="0"/>
                  </a:lnTo>
                  <a:lnTo>
                    <a:pt x="1881759" y="674370"/>
                  </a:lnTo>
                  <a:lnTo>
                    <a:pt x="1720342" y="674370"/>
                  </a:lnTo>
                  <a:lnTo>
                    <a:pt x="1720342" y="2142363"/>
                  </a:lnTo>
                  <a:lnTo>
                    <a:pt x="0" y="2142363"/>
                  </a:lnTo>
                  <a:close/>
                </a:path>
              </a:pathLst>
            </a:custGeom>
            <a:solidFill>
              <a:srgbClr val="C0C9E4"/>
            </a:solidFill>
          </p:spPr>
          <p:txBody>
            <a:bodyPr/>
            <a:lstStyle/>
            <a:p>
              <a:endParaRPr lang="en-US" sz="80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3A23DD77-3246-3364-6863-5B1F873456AF}"/>
                </a:ext>
              </a:extLst>
            </p:cNvPr>
            <p:cNvSpPr/>
            <p:nvPr/>
          </p:nvSpPr>
          <p:spPr>
            <a:xfrm>
              <a:off x="0" y="0"/>
              <a:ext cx="1907921" cy="2167763"/>
            </a:xfrm>
            <a:custGeom>
              <a:avLst/>
              <a:gdLst/>
              <a:ahLst/>
              <a:cxnLst/>
              <a:rect l="l" t="t" r="r" b="b"/>
              <a:pathLst>
                <a:path w="1907921" h="2167763">
                  <a:moveTo>
                    <a:pt x="12700" y="1523365"/>
                  </a:moveTo>
                  <a:lnTo>
                    <a:pt x="1115060" y="1523365"/>
                  </a:lnTo>
                  <a:lnTo>
                    <a:pt x="1115060" y="1536065"/>
                  </a:lnTo>
                  <a:lnTo>
                    <a:pt x="1102360" y="1536065"/>
                  </a:lnTo>
                  <a:lnTo>
                    <a:pt x="1102360" y="687070"/>
                  </a:lnTo>
                  <a:lnTo>
                    <a:pt x="1115060" y="687070"/>
                  </a:lnTo>
                  <a:lnTo>
                    <a:pt x="1115060" y="699770"/>
                  </a:lnTo>
                  <a:lnTo>
                    <a:pt x="953516" y="699770"/>
                  </a:lnTo>
                  <a:cubicBezTo>
                    <a:pt x="948817" y="699770"/>
                    <a:pt x="944499" y="697103"/>
                    <a:pt x="942213" y="692912"/>
                  </a:cubicBezTo>
                  <a:cubicBezTo>
                    <a:pt x="939927" y="688721"/>
                    <a:pt x="940308" y="683641"/>
                    <a:pt x="943102" y="679831"/>
                  </a:cubicBezTo>
                  <a:lnTo>
                    <a:pt x="1413637" y="5461"/>
                  </a:lnTo>
                  <a:cubicBezTo>
                    <a:pt x="1416050" y="2032"/>
                    <a:pt x="1419860" y="0"/>
                    <a:pt x="1424051" y="0"/>
                  </a:cubicBezTo>
                  <a:cubicBezTo>
                    <a:pt x="1428242" y="0"/>
                    <a:pt x="1432052" y="2032"/>
                    <a:pt x="1434465" y="5461"/>
                  </a:cubicBezTo>
                  <a:lnTo>
                    <a:pt x="1904873" y="679831"/>
                  </a:lnTo>
                  <a:cubicBezTo>
                    <a:pt x="1907540" y="683768"/>
                    <a:pt x="1907921" y="688721"/>
                    <a:pt x="1905762" y="692912"/>
                  </a:cubicBezTo>
                  <a:cubicBezTo>
                    <a:pt x="1903603" y="697103"/>
                    <a:pt x="1899285" y="699770"/>
                    <a:pt x="1894459" y="699770"/>
                  </a:cubicBezTo>
                  <a:lnTo>
                    <a:pt x="1733042" y="699770"/>
                  </a:lnTo>
                  <a:lnTo>
                    <a:pt x="1733042" y="687070"/>
                  </a:lnTo>
                  <a:lnTo>
                    <a:pt x="1745742" y="687070"/>
                  </a:lnTo>
                  <a:lnTo>
                    <a:pt x="1745742" y="2155063"/>
                  </a:lnTo>
                  <a:cubicBezTo>
                    <a:pt x="1745742" y="2162048"/>
                    <a:pt x="1740027" y="2167763"/>
                    <a:pt x="1733042" y="2167763"/>
                  </a:cubicBezTo>
                  <a:lnTo>
                    <a:pt x="12700" y="2167763"/>
                  </a:lnTo>
                  <a:cubicBezTo>
                    <a:pt x="5715" y="2167763"/>
                    <a:pt x="0" y="2162048"/>
                    <a:pt x="0" y="2155063"/>
                  </a:cubicBezTo>
                  <a:lnTo>
                    <a:pt x="0" y="1536065"/>
                  </a:lnTo>
                  <a:cubicBezTo>
                    <a:pt x="0" y="1529080"/>
                    <a:pt x="5715" y="1523365"/>
                    <a:pt x="12700" y="1523365"/>
                  </a:cubicBezTo>
                  <a:moveTo>
                    <a:pt x="12700" y="1548765"/>
                  </a:moveTo>
                  <a:lnTo>
                    <a:pt x="12700" y="1536065"/>
                  </a:lnTo>
                  <a:lnTo>
                    <a:pt x="25400" y="1536065"/>
                  </a:lnTo>
                  <a:lnTo>
                    <a:pt x="25400" y="2155063"/>
                  </a:lnTo>
                  <a:lnTo>
                    <a:pt x="12700" y="2155063"/>
                  </a:lnTo>
                  <a:lnTo>
                    <a:pt x="12700" y="2142363"/>
                  </a:lnTo>
                  <a:lnTo>
                    <a:pt x="1733042" y="2142363"/>
                  </a:lnTo>
                  <a:lnTo>
                    <a:pt x="1733042" y="2155063"/>
                  </a:lnTo>
                  <a:lnTo>
                    <a:pt x="1720342" y="2155063"/>
                  </a:lnTo>
                  <a:lnTo>
                    <a:pt x="1720342" y="687070"/>
                  </a:lnTo>
                  <a:cubicBezTo>
                    <a:pt x="1720342" y="680085"/>
                    <a:pt x="1726057" y="674370"/>
                    <a:pt x="1733042" y="674370"/>
                  </a:cubicBezTo>
                  <a:lnTo>
                    <a:pt x="1894459" y="674370"/>
                  </a:lnTo>
                  <a:lnTo>
                    <a:pt x="1894459" y="687070"/>
                  </a:lnTo>
                  <a:lnTo>
                    <a:pt x="1884045" y="694309"/>
                  </a:lnTo>
                  <a:lnTo>
                    <a:pt x="1413637" y="19939"/>
                  </a:lnTo>
                  <a:lnTo>
                    <a:pt x="1424051" y="12700"/>
                  </a:lnTo>
                  <a:lnTo>
                    <a:pt x="1434465" y="19939"/>
                  </a:lnTo>
                  <a:lnTo>
                    <a:pt x="964057" y="694309"/>
                  </a:lnTo>
                  <a:lnTo>
                    <a:pt x="953643" y="687070"/>
                  </a:lnTo>
                  <a:lnTo>
                    <a:pt x="953643" y="674370"/>
                  </a:lnTo>
                  <a:lnTo>
                    <a:pt x="1115060" y="674370"/>
                  </a:lnTo>
                  <a:cubicBezTo>
                    <a:pt x="1122045" y="674370"/>
                    <a:pt x="1127760" y="680085"/>
                    <a:pt x="1127760" y="687070"/>
                  </a:cubicBezTo>
                  <a:lnTo>
                    <a:pt x="1127760" y="1536065"/>
                  </a:lnTo>
                  <a:cubicBezTo>
                    <a:pt x="1127760" y="1543050"/>
                    <a:pt x="1122045" y="1548765"/>
                    <a:pt x="1115060" y="1548765"/>
                  </a:cubicBezTo>
                  <a:lnTo>
                    <a:pt x="12700" y="1548765"/>
                  </a:lnTo>
                  <a:close/>
                </a:path>
              </a:pathLst>
            </a:custGeom>
            <a:solidFill>
              <a:srgbClr val="FFFFFF"/>
            </a:solidFill>
          </p:spPr>
          <p:txBody>
            <a:bodyPr/>
            <a:lstStyle/>
            <a:p>
              <a:endParaRPr lang="en-US" sz="800">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C80B17A3-F802-7ADF-0C1C-28705FEA4C69}"/>
              </a:ext>
            </a:extLst>
          </p:cNvPr>
          <p:cNvGrpSpPr/>
          <p:nvPr/>
        </p:nvGrpSpPr>
        <p:grpSpPr>
          <a:xfrm>
            <a:off x="5031474" y="2792162"/>
            <a:ext cx="2373815" cy="1768936"/>
            <a:chOff x="0" y="0"/>
            <a:chExt cx="4748866" cy="3538794"/>
          </a:xfrm>
        </p:grpSpPr>
        <p:sp>
          <p:nvSpPr>
            <p:cNvPr id="16" name="Freeform 15">
              <a:extLst>
                <a:ext uri="{FF2B5EF4-FFF2-40B4-BE49-F238E27FC236}">
                  <a16:creationId xmlns:a16="http://schemas.microsoft.com/office/drawing/2014/main" id="{6FA32E74-1F03-A312-E0ED-056BB20240E4}"/>
                </a:ext>
              </a:extLst>
            </p:cNvPr>
            <p:cNvSpPr/>
            <p:nvPr/>
          </p:nvSpPr>
          <p:spPr>
            <a:xfrm>
              <a:off x="12700" y="12700"/>
              <a:ext cx="4723384" cy="3513455"/>
            </a:xfrm>
            <a:custGeom>
              <a:avLst/>
              <a:gdLst/>
              <a:ahLst/>
              <a:cxnLst/>
              <a:rect l="l" t="t" r="r" b="b"/>
              <a:pathLst>
                <a:path w="4723384" h="3513455">
                  <a:moveTo>
                    <a:pt x="0" y="585724"/>
                  </a:moveTo>
                  <a:cubicBezTo>
                    <a:pt x="0" y="262255"/>
                    <a:pt x="262763" y="0"/>
                    <a:pt x="586740" y="0"/>
                  </a:cubicBezTo>
                  <a:lnTo>
                    <a:pt x="4136644" y="0"/>
                  </a:lnTo>
                  <a:cubicBezTo>
                    <a:pt x="4460748" y="0"/>
                    <a:pt x="4723384" y="262255"/>
                    <a:pt x="4723384" y="585724"/>
                  </a:cubicBezTo>
                  <a:lnTo>
                    <a:pt x="4723384" y="2927731"/>
                  </a:lnTo>
                  <a:cubicBezTo>
                    <a:pt x="4723384" y="3251200"/>
                    <a:pt x="4460621" y="3513455"/>
                    <a:pt x="4136644" y="3513455"/>
                  </a:cubicBezTo>
                  <a:lnTo>
                    <a:pt x="586740" y="3513455"/>
                  </a:lnTo>
                  <a:cubicBezTo>
                    <a:pt x="262763" y="3513455"/>
                    <a:pt x="0" y="3251200"/>
                    <a:pt x="0" y="2927731"/>
                  </a:cubicBezTo>
                  <a:close/>
                </a:path>
              </a:pathLst>
            </a:custGeom>
            <a:solidFill>
              <a:srgbClr val="4472C4"/>
            </a:solidFill>
          </p:spPr>
          <p:txBody>
            <a:bodyPr/>
            <a:lstStyle/>
            <a:p>
              <a:endParaRPr lang="en-US" sz="800">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2FD29C90-9C27-5B30-FC5A-DF92E34975AF}"/>
                </a:ext>
              </a:extLst>
            </p:cNvPr>
            <p:cNvSpPr/>
            <p:nvPr/>
          </p:nvSpPr>
          <p:spPr>
            <a:xfrm>
              <a:off x="0" y="0"/>
              <a:ext cx="4748784" cy="3538855"/>
            </a:xfrm>
            <a:custGeom>
              <a:avLst/>
              <a:gdLst/>
              <a:ahLst/>
              <a:cxnLst/>
              <a:rect l="l" t="t" r="r" b="b"/>
              <a:pathLst>
                <a:path w="4748784" h="3538855">
                  <a:moveTo>
                    <a:pt x="0" y="598424"/>
                  </a:moveTo>
                  <a:cubicBezTo>
                    <a:pt x="0" y="267843"/>
                    <a:pt x="268351" y="0"/>
                    <a:pt x="599440" y="0"/>
                  </a:cubicBezTo>
                  <a:lnTo>
                    <a:pt x="4149344" y="0"/>
                  </a:lnTo>
                  <a:lnTo>
                    <a:pt x="4149344" y="12700"/>
                  </a:lnTo>
                  <a:lnTo>
                    <a:pt x="4149344" y="0"/>
                  </a:lnTo>
                  <a:cubicBezTo>
                    <a:pt x="4480433" y="0"/>
                    <a:pt x="4748784" y="267843"/>
                    <a:pt x="4748784" y="598424"/>
                  </a:cubicBezTo>
                  <a:lnTo>
                    <a:pt x="4736084" y="598424"/>
                  </a:lnTo>
                  <a:lnTo>
                    <a:pt x="4748784" y="598424"/>
                  </a:lnTo>
                  <a:lnTo>
                    <a:pt x="4748784" y="2940431"/>
                  </a:lnTo>
                  <a:lnTo>
                    <a:pt x="4736084" y="2940431"/>
                  </a:lnTo>
                  <a:lnTo>
                    <a:pt x="4748784" y="2940431"/>
                  </a:lnTo>
                  <a:cubicBezTo>
                    <a:pt x="4748784" y="3270885"/>
                    <a:pt x="4480433" y="3538855"/>
                    <a:pt x="4149344" y="3538855"/>
                  </a:cubicBezTo>
                  <a:lnTo>
                    <a:pt x="4149344" y="3526155"/>
                  </a:lnTo>
                  <a:lnTo>
                    <a:pt x="4149344" y="3538855"/>
                  </a:lnTo>
                  <a:lnTo>
                    <a:pt x="599440" y="3538855"/>
                  </a:lnTo>
                  <a:lnTo>
                    <a:pt x="599440" y="3526155"/>
                  </a:lnTo>
                  <a:lnTo>
                    <a:pt x="599440" y="3538855"/>
                  </a:lnTo>
                  <a:cubicBezTo>
                    <a:pt x="268351" y="3538855"/>
                    <a:pt x="0" y="3270885"/>
                    <a:pt x="0" y="2940431"/>
                  </a:cubicBezTo>
                  <a:lnTo>
                    <a:pt x="0" y="598424"/>
                  </a:lnTo>
                  <a:lnTo>
                    <a:pt x="12700" y="598424"/>
                  </a:lnTo>
                  <a:lnTo>
                    <a:pt x="0" y="598424"/>
                  </a:lnTo>
                  <a:moveTo>
                    <a:pt x="25400" y="598424"/>
                  </a:moveTo>
                  <a:lnTo>
                    <a:pt x="25400" y="2940431"/>
                  </a:lnTo>
                  <a:lnTo>
                    <a:pt x="12700" y="2940431"/>
                  </a:lnTo>
                  <a:lnTo>
                    <a:pt x="25400" y="2940431"/>
                  </a:lnTo>
                  <a:cubicBezTo>
                    <a:pt x="25400" y="3256915"/>
                    <a:pt x="282448" y="3513455"/>
                    <a:pt x="599440" y="3513455"/>
                  </a:cubicBezTo>
                  <a:lnTo>
                    <a:pt x="4149344" y="3513455"/>
                  </a:lnTo>
                  <a:cubicBezTo>
                    <a:pt x="4466463" y="3513455"/>
                    <a:pt x="4723384" y="3256915"/>
                    <a:pt x="4723384" y="2940431"/>
                  </a:cubicBezTo>
                  <a:lnTo>
                    <a:pt x="4723384" y="598424"/>
                  </a:lnTo>
                  <a:cubicBezTo>
                    <a:pt x="4723511" y="281940"/>
                    <a:pt x="4466463" y="25400"/>
                    <a:pt x="4149344" y="25400"/>
                  </a:cubicBezTo>
                  <a:lnTo>
                    <a:pt x="599440" y="25400"/>
                  </a:lnTo>
                  <a:lnTo>
                    <a:pt x="599440" y="12700"/>
                  </a:lnTo>
                  <a:lnTo>
                    <a:pt x="599440" y="25400"/>
                  </a:lnTo>
                  <a:cubicBezTo>
                    <a:pt x="282448" y="25400"/>
                    <a:pt x="25400" y="281940"/>
                    <a:pt x="25400" y="598424"/>
                  </a:cubicBezTo>
                  <a:close/>
                </a:path>
              </a:pathLst>
            </a:custGeom>
            <a:solidFill>
              <a:srgbClr val="FFFFFF"/>
            </a:solidFill>
          </p:spPr>
          <p:txBody>
            <a:bodyPr/>
            <a:lstStyle/>
            <a:p>
              <a:endParaRPr lang="en-US" sz="800">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9AFB6C95-4700-631E-990A-2E9C4C29F7FE}"/>
              </a:ext>
            </a:extLst>
          </p:cNvPr>
          <p:cNvSpPr txBox="1"/>
          <p:nvPr/>
        </p:nvSpPr>
        <p:spPr>
          <a:xfrm>
            <a:off x="5168009" y="2954090"/>
            <a:ext cx="2100745" cy="1128514"/>
          </a:xfrm>
          <a:prstGeom prst="rect">
            <a:avLst/>
          </a:prstGeom>
        </p:spPr>
        <p:txBody>
          <a:bodyPr lIns="0" tIns="0" rIns="0" bIns="0" rtlCol="0" anchor="t">
            <a:spAutoFit/>
          </a:bodyPr>
          <a:lstStyle/>
          <a:p>
            <a:pPr algn="ctr">
              <a:lnSpc>
                <a:spcPts val="2159"/>
              </a:lnSpc>
            </a:pPr>
            <a:r>
              <a:rPr lang="en-US" sz="2000" spc="-79">
                <a:solidFill>
                  <a:srgbClr val="FFFFFF"/>
                </a:solidFill>
                <a:latin typeface="Calibri" panose="020F0502020204030204" pitchFamily="34" charset="0"/>
                <a:cs typeface="Calibri" panose="020F0502020204030204" pitchFamily="34" charset="0"/>
              </a:rPr>
              <a:t> Compensated cirrhosis </a:t>
            </a:r>
          </a:p>
          <a:p>
            <a:pPr algn="ctr">
              <a:lnSpc>
                <a:spcPts val="2159"/>
              </a:lnSpc>
            </a:pPr>
            <a:r>
              <a:rPr lang="en-US" sz="2000" spc="-79">
                <a:solidFill>
                  <a:srgbClr val="FFFFFF"/>
                </a:solidFill>
                <a:latin typeface="Calibri" panose="020F0502020204030204" pitchFamily="34" charset="0"/>
                <a:cs typeface="Calibri" panose="020F0502020204030204" pitchFamily="34" charset="0"/>
              </a:rPr>
              <a:t>with</a:t>
            </a:r>
          </a:p>
          <a:p>
            <a:pPr algn="ctr">
              <a:lnSpc>
                <a:spcPts val="2159"/>
              </a:lnSpc>
            </a:pPr>
            <a:r>
              <a:rPr lang="en-US" sz="2000" spc="-79">
                <a:solidFill>
                  <a:srgbClr val="FFFFFF"/>
                </a:solidFill>
                <a:latin typeface="Calibri" panose="020F0502020204030204" pitchFamily="34" charset="0"/>
                <a:cs typeface="Calibri" panose="020F0502020204030204" pitchFamily="34" charset="0"/>
              </a:rPr>
              <a:t>Portal Hypertension</a:t>
            </a:r>
          </a:p>
        </p:txBody>
      </p:sp>
      <p:sp>
        <p:nvSpPr>
          <p:cNvPr id="19" name="Freeform 18">
            <a:extLst>
              <a:ext uri="{FF2B5EF4-FFF2-40B4-BE49-F238E27FC236}">
                <a16:creationId xmlns:a16="http://schemas.microsoft.com/office/drawing/2014/main" id="{1BC5B536-74C2-6559-C829-1BBD12E43529}"/>
              </a:ext>
            </a:extLst>
          </p:cNvPr>
          <p:cNvSpPr/>
          <p:nvPr/>
        </p:nvSpPr>
        <p:spPr>
          <a:xfrm>
            <a:off x="7283205" y="920168"/>
            <a:ext cx="4137423" cy="3521277"/>
          </a:xfrm>
          <a:custGeom>
            <a:avLst/>
            <a:gdLst/>
            <a:ahLst/>
            <a:cxnLst/>
            <a:rect l="l" t="t" r="r" b="b"/>
            <a:pathLst>
              <a:path w="6207751" h="5283291">
                <a:moveTo>
                  <a:pt x="0" y="0"/>
                </a:moveTo>
                <a:lnTo>
                  <a:pt x="6207751" y="0"/>
                </a:lnTo>
                <a:lnTo>
                  <a:pt x="6207751" y="5283292"/>
                </a:lnTo>
                <a:lnTo>
                  <a:pt x="0" y="5283292"/>
                </a:lnTo>
                <a:lnTo>
                  <a:pt x="0" y="0"/>
                </a:lnTo>
                <a:close/>
              </a:path>
            </a:pathLst>
          </a:custGeom>
          <a:blipFill>
            <a:blip r:embed="rId3"/>
            <a:stretch>
              <a:fillRect t="-3234" b="-3234"/>
            </a:stretch>
          </a:blipFill>
        </p:spPr>
        <p:txBody>
          <a:bodyPr/>
          <a:lstStyle/>
          <a:p>
            <a:endParaRPr lang="en-US" sz="800">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DEC37124-2088-444A-5FD7-8F57F1A3112B}"/>
              </a:ext>
            </a:extLst>
          </p:cNvPr>
          <p:cNvGrpSpPr/>
          <p:nvPr/>
        </p:nvGrpSpPr>
        <p:grpSpPr>
          <a:xfrm>
            <a:off x="6707110" y="4361170"/>
            <a:ext cx="2125874" cy="1660825"/>
            <a:chOff x="0" y="0"/>
            <a:chExt cx="4252856" cy="3322516"/>
          </a:xfrm>
        </p:grpSpPr>
        <p:sp>
          <p:nvSpPr>
            <p:cNvPr id="21" name="Freeform 20">
              <a:extLst>
                <a:ext uri="{FF2B5EF4-FFF2-40B4-BE49-F238E27FC236}">
                  <a16:creationId xmlns:a16="http://schemas.microsoft.com/office/drawing/2014/main" id="{173D0CE9-3076-A16C-960A-D97E218DB829}"/>
                </a:ext>
              </a:extLst>
            </p:cNvPr>
            <p:cNvSpPr/>
            <p:nvPr/>
          </p:nvSpPr>
          <p:spPr>
            <a:xfrm>
              <a:off x="12700" y="12700"/>
              <a:ext cx="4227449" cy="3297174"/>
            </a:xfrm>
            <a:custGeom>
              <a:avLst/>
              <a:gdLst/>
              <a:ahLst/>
              <a:cxnLst/>
              <a:rect l="l" t="t" r="r" b="b"/>
              <a:pathLst>
                <a:path w="4227449" h="3297174">
                  <a:moveTo>
                    <a:pt x="0" y="549656"/>
                  </a:moveTo>
                  <a:cubicBezTo>
                    <a:pt x="0" y="246126"/>
                    <a:pt x="246507" y="0"/>
                    <a:pt x="550545" y="0"/>
                  </a:cubicBezTo>
                  <a:lnTo>
                    <a:pt x="3676904" y="0"/>
                  </a:lnTo>
                  <a:cubicBezTo>
                    <a:pt x="3980942" y="0"/>
                    <a:pt x="4227449" y="246126"/>
                    <a:pt x="4227449" y="549656"/>
                  </a:cubicBezTo>
                  <a:lnTo>
                    <a:pt x="4227449" y="2747518"/>
                  </a:lnTo>
                  <a:cubicBezTo>
                    <a:pt x="4227449" y="3051048"/>
                    <a:pt x="3980942" y="3297174"/>
                    <a:pt x="3676904" y="3297174"/>
                  </a:cubicBezTo>
                  <a:lnTo>
                    <a:pt x="550545" y="3297174"/>
                  </a:lnTo>
                  <a:cubicBezTo>
                    <a:pt x="246507" y="3297174"/>
                    <a:pt x="0" y="3051048"/>
                    <a:pt x="0" y="2747518"/>
                  </a:cubicBezTo>
                  <a:close/>
                </a:path>
              </a:pathLst>
            </a:custGeom>
            <a:solidFill>
              <a:srgbClr val="4472C4"/>
            </a:solidFill>
          </p:spPr>
          <p:txBody>
            <a:bodyPr/>
            <a:lstStyle/>
            <a:p>
              <a:endParaRPr lang="en-US" sz="80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DFF0B24B-EC04-320C-C3CA-0B2DC33FBB59}"/>
                </a:ext>
              </a:extLst>
            </p:cNvPr>
            <p:cNvSpPr/>
            <p:nvPr/>
          </p:nvSpPr>
          <p:spPr>
            <a:xfrm>
              <a:off x="0" y="0"/>
              <a:ext cx="4252849" cy="3322574"/>
            </a:xfrm>
            <a:custGeom>
              <a:avLst/>
              <a:gdLst/>
              <a:ahLst/>
              <a:cxnLst/>
              <a:rect l="l" t="t" r="r" b="b"/>
              <a:pathLst>
                <a:path w="4252849" h="3322574">
                  <a:moveTo>
                    <a:pt x="0" y="562356"/>
                  </a:moveTo>
                  <a:cubicBezTo>
                    <a:pt x="0" y="251714"/>
                    <a:pt x="252222" y="0"/>
                    <a:pt x="563245" y="0"/>
                  </a:cubicBezTo>
                  <a:lnTo>
                    <a:pt x="3689604" y="0"/>
                  </a:lnTo>
                  <a:lnTo>
                    <a:pt x="3689604" y="12700"/>
                  </a:lnTo>
                  <a:lnTo>
                    <a:pt x="3689604" y="0"/>
                  </a:lnTo>
                  <a:cubicBezTo>
                    <a:pt x="4000627" y="0"/>
                    <a:pt x="4252849" y="251714"/>
                    <a:pt x="4252849" y="562356"/>
                  </a:cubicBezTo>
                  <a:lnTo>
                    <a:pt x="4240149" y="562356"/>
                  </a:lnTo>
                  <a:lnTo>
                    <a:pt x="4252849" y="562356"/>
                  </a:lnTo>
                  <a:lnTo>
                    <a:pt x="4252849" y="2760218"/>
                  </a:lnTo>
                  <a:lnTo>
                    <a:pt x="4240149" y="2760218"/>
                  </a:lnTo>
                  <a:lnTo>
                    <a:pt x="4252849" y="2760218"/>
                  </a:lnTo>
                  <a:cubicBezTo>
                    <a:pt x="4252849" y="3070860"/>
                    <a:pt x="4000627" y="3322574"/>
                    <a:pt x="3689604" y="3322574"/>
                  </a:cubicBezTo>
                  <a:lnTo>
                    <a:pt x="3689604" y="3309874"/>
                  </a:lnTo>
                  <a:lnTo>
                    <a:pt x="3689604" y="3322574"/>
                  </a:lnTo>
                  <a:lnTo>
                    <a:pt x="563245" y="3322574"/>
                  </a:lnTo>
                  <a:lnTo>
                    <a:pt x="563245" y="3309874"/>
                  </a:lnTo>
                  <a:lnTo>
                    <a:pt x="563245" y="3322574"/>
                  </a:lnTo>
                  <a:cubicBezTo>
                    <a:pt x="252222" y="3322574"/>
                    <a:pt x="0" y="3070733"/>
                    <a:pt x="0" y="2760218"/>
                  </a:cubicBezTo>
                  <a:lnTo>
                    <a:pt x="0" y="562356"/>
                  </a:lnTo>
                  <a:lnTo>
                    <a:pt x="12700" y="562356"/>
                  </a:lnTo>
                  <a:lnTo>
                    <a:pt x="0" y="562356"/>
                  </a:lnTo>
                  <a:moveTo>
                    <a:pt x="25400" y="562356"/>
                  </a:moveTo>
                  <a:lnTo>
                    <a:pt x="25400" y="2760218"/>
                  </a:lnTo>
                  <a:lnTo>
                    <a:pt x="12700" y="2760218"/>
                  </a:lnTo>
                  <a:lnTo>
                    <a:pt x="25400" y="2760218"/>
                  </a:lnTo>
                  <a:cubicBezTo>
                    <a:pt x="25400" y="3056763"/>
                    <a:pt x="266192" y="3297174"/>
                    <a:pt x="563245" y="3297174"/>
                  </a:cubicBezTo>
                  <a:lnTo>
                    <a:pt x="3689604" y="3297174"/>
                  </a:lnTo>
                  <a:cubicBezTo>
                    <a:pt x="3986657" y="3297174"/>
                    <a:pt x="4227449" y="3056763"/>
                    <a:pt x="4227449" y="2760218"/>
                  </a:cubicBezTo>
                  <a:lnTo>
                    <a:pt x="4227449" y="562356"/>
                  </a:lnTo>
                  <a:cubicBezTo>
                    <a:pt x="4227449" y="265811"/>
                    <a:pt x="3986657" y="25400"/>
                    <a:pt x="3689604" y="25400"/>
                  </a:cubicBezTo>
                  <a:lnTo>
                    <a:pt x="563245" y="25400"/>
                  </a:lnTo>
                  <a:lnTo>
                    <a:pt x="563245" y="12700"/>
                  </a:lnTo>
                  <a:lnTo>
                    <a:pt x="563245" y="25400"/>
                  </a:lnTo>
                  <a:cubicBezTo>
                    <a:pt x="266192" y="25400"/>
                    <a:pt x="25400" y="265811"/>
                    <a:pt x="25400" y="562356"/>
                  </a:cubicBezTo>
                  <a:close/>
                </a:path>
              </a:pathLst>
            </a:custGeom>
            <a:solidFill>
              <a:srgbClr val="FFFFFF"/>
            </a:solidFill>
          </p:spPr>
          <p:txBody>
            <a:bodyPr/>
            <a:lstStyle/>
            <a:p>
              <a:endParaRPr lang="en-US" sz="800">
                <a:latin typeface="Calibri" panose="020F0502020204030204" pitchFamily="34" charset="0"/>
                <a:cs typeface="Calibri" panose="020F0502020204030204" pitchFamily="34" charset="0"/>
              </a:endParaRPr>
            </a:p>
          </p:txBody>
        </p:sp>
      </p:grpSp>
      <p:sp>
        <p:nvSpPr>
          <p:cNvPr id="23" name="TextBox 22">
            <a:extLst>
              <a:ext uri="{FF2B5EF4-FFF2-40B4-BE49-F238E27FC236}">
                <a16:creationId xmlns:a16="http://schemas.microsoft.com/office/drawing/2014/main" id="{0101C8FF-D10C-69F1-8908-EE312A398E1A}"/>
              </a:ext>
            </a:extLst>
          </p:cNvPr>
          <p:cNvSpPr txBox="1"/>
          <p:nvPr/>
        </p:nvSpPr>
        <p:spPr>
          <a:xfrm>
            <a:off x="6838365" y="4587840"/>
            <a:ext cx="1863363" cy="564257"/>
          </a:xfrm>
          <a:prstGeom prst="rect">
            <a:avLst/>
          </a:prstGeom>
        </p:spPr>
        <p:txBody>
          <a:bodyPr lIns="0" tIns="0" rIns="0" bIns="0" rtlCol="0" anchor="t">
            <a:spAutoFit/>
          </a:bodyPr>
          <a:lstStyle/>
          <a:p>
            <a:pPr algn="ctr">
              <a:lnSpc>
                <a:spcPts val="2159"/>
              </a:lnSpc>
            </a:pPr>
            <a:r>
              <a:rPr lang="en-US" sz="2000" spc="-79">
                <a:solidFill>
                  <a:srgbClr val="FFFFFF"/>
                </a:solidFill>
                <a:latin typeface="Calibri" panose="020F0502020204030204" pitchFamily="34" charset="0"/>
                <a:cs typeface="Calibri" panose="020F0502020204030204" pitchFamily="34" charset="0"/>
              </a:rPr>
              <a:t>Decompensated cirrhosis</a:t>
            </a:r>
          </a:p>
        </p:txBody>
      </p:sp>
      <p:sp>
        <p:nvSpPr>
          <p:cNvPr id="24" name="TextBox 23">
            <a:extLst>
              <a:ext uri="{FF2B5EF4-FFF2-40B4-BE49-F238E27FC236}">
                <a16:creationId xmlns:a16="http://schemas.microsoft.com/office/drawing/2014/main" id="{7BE6C04F-6E08-82D1-9178-F42FD1AA8EA7}"/>
              </a:ext>
            </a:extLst>
          </p:cNvPr>
          <p:cNvSpPr txBox="1"/>
          <p:nvPr/>
        </p:nvSpPr>
        <p:spPr>
          <a:xfrm>
            <a:off x="7322885" y="968031"/>
            <a:ext cx="1079732" cy="205184"/>
          </a:xfrm>
          <a:prstGeom prst="rect">
            <a:avLst/>
          </a:prstGeom>
        </p:spPr>
        <p:txBody>
          <a:bodyPr lIns="0" tIns="0" rIns="0" bIns="0" rtlCol="0" anchor="t">
            <a:spAutoFit/>
          </a:bodyPr>
          <a:lstStyle/>
          <a:p>
            <a:pPr>
              <a:lnSpc>
                <a:spcPts val="1620"/>
              </a:lnSpc>
            </a:pPr>
            <a:r>
              <a:rPr lang="en-US" sz="1350" spc="-53">
                <a:solidFill>
                  <a:srgbClr val="000000"/>
                </a:solidFill>
                <a:latin typeface="Calibri" panose="020F0502020204030204" pitchFamily="34" charset="0"/>
                <a:cs typeface="Calibri" panose="020F0502020204030204" pitchFamily="34" charset="0"/>
              </a:rPr>
              <a:t>Systemic view</a:t>
            </a:r>
          </a:p>
        </p:txBody>
      </p:sp>
      <p:sp>
        <p:nvSpPr>
          <p:cNvPr id="25" name="TextBox 24">
            <a:extLst>
              <a:ext uri="{FF2B5EF4-FFF2-40B4-BE49-F238E27FC236}">
                <a16:creationId xmlns:a16="http://schemas.microsoft.com/office/drawing/2014/main" id="{4E4C8552-6067-DAEE-5313-61E8D6B2C8A1}"/>
              </a:ext>
            </a:extLst>
          </p:cNvPr>
          <p:cNvSpPr txBox="1"/>
          <p:nvPr/>
        </p:nvSpPr>
        <p:spPr>
          <a:xfrm>
            <a:off x="7745282" y="4214181"/>
            <a:ext cx="3087055" cy="89768"/>
          </a:xfrm>
          <a:prstGeom prst="rect">
            <a:avLst/>
          </a:prstGeom>
        </p:spPr>
        <p:txBody>
          <a:bodyPr lIns="0" tIns="0" rIns="0" bIns="0" rtlCol="0" anchor="t">
            <a:spAutoFit/>
          </a:bodyPr>
          <a:lstStyle/>
          <a:p>
            <a:pPr>
              <a:lnSpc>
                <a:spcPts val="720"/>
              </a:lnSpc>
            </a:pPr>
            <a:r>
              <a:rPr lang="en-US" sz="600" spc="-23">
                <a:solidFill>
                  <a:srgbClr val="D9D9D9"/>
                </a:solidFill>
                <a:latin typeface="Calibri" panose="020F0502020204030204" pitchFamily="34" charset="0"/>
                <a:cs typeface="Calibri" panose="020F0502020204030204" pitchFamily="34" charset="0"/>
              </a:rPr>
              <a:t>https://healthjade.net/portal-vein/</a:t>
            </a:r>
          </a:p>
        </p:txBody>
      </p:sp>
      <p:sp>
        <p:nvSpPr>
          <p:cNvPr id="26" name="TextBox 25">
            <a:extLst>
              <a:ext uri="{FF2B5EF4-FFF2-40B4-BE49-F238E27FC236}">
                <a16:creationId xmlns:a16="http://schemas.microsoft.com/office/drawing/2014/main" id="{6F59B2AD-518F-6281-66F6-EDDAA195E981}"/>
              </a:ext>
            </a:extLst>
          </p:cNvPr>
          <p:cNvSpPr txBox="1"/>
          <p:nvPr/>
        </p:nvSpPr>
        <p:spPr>
          <a:xfrm>
            <a:off x="10076572" y="5937832"/>
            <a:ext cx="2715365" cy="209866"/>
          </a:xfrm>
          <a:prstGeom prst="rect">
            <a:avLst/>
          </a:prstGeom>
        </p:spPr>
        <p:txBody>
          <a:bodyPr lIns="0" tIns="0" rIns="0" bIns="0" rtlCol="0" anchor="t">
            <a:spAutoFit/>
          </a:bodyPr>
          <a:lstStyle/>
          <a:p>
            <a:pPr>
              <a:lnSpc>
                <a:spcPts val="1680"/>
              </a:lnSpc>
            </a:pPr>
            <a:r>
              <a:rPr lang="en-US" sz="1400" spc="-55" dirty="0">
                <a:solidFill>
                  <a:srgbClr val="000000"/>
                </a:solidFill>
                <a:latin typeface="Calibri" panose="020F0502020204030204" pitchFamily="34" charset="0"/>
                <a:cs typeface="Calibri" panose="020F0502020204030204" pitchFamily="34" charset="0"/>
              </a:rPr>
              <a:t>D’Amico et al., J Hepatol, 2022</a:t>
            </a:r>
          </a:p>
        </p:txBody>
      </p:sp>
      <p:sp>
        <p:nvSpPr>
          <p:cNvPr id="27" name="TextBox 26">
            <a:extLst>
              <a:ext uri="{FF2B5EF4-FFF2-40B4-BE49-F238E27FC236}">
                <a16:creationId xmlns:a16="http://schemas.microsoft.com/office/drawing/2014/main" id="{DF114E6D-E769-41A6-3995-68B261E1BD2A}"/>
              </a:ext>
            </a:extLst>
          </p:cNvPr>
          <p:cNvSpPr txBox="1"/>
          <p:nvPr/>
        </p:nvSpPr>
        <p:spPr>
          <a:xfrm>
            <a:off x="441845" y="1512562"/>
            <a:ext cx="2641289" cy="730265"/>
          </a:xfrm>
          <a:prstGeom prst="rect">
            <a:avLst/>
          </a:prstGeom>
        </p:spPr>
        <p:txBody>
          <a:bodyPr lIns="0" tIns="0" rIns="0" bIns="0" rtlCol="0" anchor="t">
            <a:spAutoFit/>
          </a:bodyPr>
          <a:lstStyle/>
          <a:p>
            <a:pPr>
              <a:lnSpc>
                <a:spcPts val="2879"/>
              </a:lnSpc>
            </a:pPr>
            <a:r>
              <a:rPr lang="en-US" sz="2399" spc="-95">
                <a:solidFill>
                  <a:srgbClr val="000000"/>
                </a:solidFill>
                <a:latin typeface="Calibri" panose="020F0502020204030204" pitchFamily="34" charset="0"/>
                <a:cs typeface="Calibri" panose="020F0502020204030204" pitchFamily="34" charset="0"/>
              </a:rPr>
              <a:t>Normal liver function tests</a:t>
            </a:r>
          </a:p>
        </p:txBody>
      </p:sp>
      <p:sp>
        <p:nvSpPr>
          <p:cNvPr id="28" name="TextBox 27">
            <a:extLst>
              <a:ext uri="{FF2B5EF4-FFF2-40B4-BE49-F238E27FC236}">
                <a16:creationId xmlns:a16="http://schemas.microsoft.com/office/drawing/2014/main" id="{92D2A04F-5196-2404-1989-F483E50A1978}"/>
              </a:ext>
            </a:extLst>
          </p:cNvPr>
          <p:cNvSpPr txBox="1"/>
          <p:nvPr/>
        </p:nvSpPr>
        <p:spPr>
          <a:xfrm>
            <a:off x="441846" y="2904086"/>
            <a:ext cx="2641287" cy="730265"/>
          </a:xfrm>
          <a:prstGeom prst="rect">
            <a:avLst/>
          </a:prstGeom>
        </p:spPr>
        <p:txBody>
          <a:bodyPr lIns="0" tIns="0" rIns="0" bIns="0" rtlCol="0" anchor="t">
            <a:spAutoFit/>
          </a:bodyPr>
          <a:lstStyle/>
          <a:p>
            <a:pPr>
              <a:lnSpc>
                <a:spcPts val="2879"/>
              </a:lnSpc>
            </a:pPr>
            <a:r>
              <a:rPr lang="en-US" sz="2399" spc="-95">
                <a:solidFill>
                  <a:srgbClr val="000000"/>
                </a:solidFill>
                <a:latin typeface="Calibri" panose="020F0502020204030204" pitchFamily="34" charset="0"/>
                <a:cs typeface="Calibri" panose="020F0502020204030204" pitchFamily="34" charset="0"/>
              </a:rPr>
              <a:t>Mild abnormalities</a:t>
            </a:r>
          </a:p>
          <a:p>
            <a:pPr>
              <a:lnSpc>
                <a:spcPts val="2879"/>
              </a:lnSpc>
            </a:pPr>
            <a:r>
              <a:rPr lang="en-US" sz="2399" spc="-95">
                <a:solidFill>
                  <a:srgbClr val="000000"/>
                </a:solidFill>
                <a:latin typeface="Calibri" panose="020F0502020204030204" pitchFamily="34" charset="0"/>
                <a:cs typeface="Calibri" panose="020F0502020204030204" pitchFamily="34" charset="0"/>
              </a:rPr>
              <a:t>may occur</a:t>
            </a:r>
          </a:p>
        </p:txBody>
      </p:sp>
      <p:sp>
        <p:nvSpPr>
          <p:cNvPr id="29" name="TextBox 28">
            <a:extLst>
              <a:ext uri="{FF2B5EF4-FFF2-40B4-BE49-F238E27FC236}">
                <a16:creationId xmlns:a16="http://schemas.microsoft.com/office/drawing/2014/main" id="{C0BAE23C-4B01-D795-1B01-1BB97DB64269}"/>
              </a:ext>
            </a:extLst>
          </p:cNvPr>
          <p:cNvSpPr txBox="1"/>
          <p:nvPr/>
        </p:nvSpPr>
        <p:spPr>
          <a:xfrm>
            <a:off x="189322" y="4261117"/>
            <a:ext cx="2851365" cy="1474058"/>
          </a:xfrm>
          <a:prstGeom prst="rect">
            <a:avLst/>
          </a:prstGeom>
        </p:spPr>
        <p:txBody>
          <a:bodyPr wrap="square" lIns="0" tIns="0" rIns="0" bIns="0" rtlCol="0" anchor="t">
            <a:spAutoFit/>
          </a:bodyPr>
          <a:lstStyle/>
          <a:p>
            <a:pPr algn="ctr">
              <a:lnSpc>
                <a:spcPts val="2879"/>
              </a:lnSpc>
            </a:pPr>
            <a:r>
              <a:rPr lang="en-US" sz="2399" spc="-93" dirty="0">
                <a:solidFill>
                  <a:srgbClr val="000000"/>
                </a:solidFill>
                <a:latin typeface="Calibri" panose="020F0502020204030204" pitchFamily="34" charset="0"/>
                <a:cs typeface="Calibri" panose="020F0502020204030204" pitchFamily="34" charset="0"/>
              </a:rPr>
              <a:t>More abnormal:  </a:t>
            </a:r>
          </a:p>
          <a:p>
            <a:pPr algn="ctr">
              <a:lnSpc>
                <a:spcPts val="2879"/>
              </a:lnSpc>
            </a:pPr>
            <a:r>
              <a:rPr lang="en-US" sz="2399" spc="-93" dirty="0">
                <a:solidFill>
                  <a:srgbClr val="000000"/>
                </a:solidFill>
                <a:latin typeface="Calibri" panose="020F0502020204030204" pitchFamily="34" charset="0"/>
                <a:cs typeface="Calibri" panose="020F0502020204030204" pitchFamily="34" charset="0"/>
              </a:rPr>
              <a:t>           Albumin </a:t>
            </a:r>
            <a:endParaRPr lang="en-US" sz="800" dirty="0">
              <a:latin typeface="Calibri" panose="020F0502020204030204" pitchFamily="34" charset="0"/>
              <a:cs typeface="Calibri" panose="020F0502020204030204" pitchFamily="34" charset="0"/>
            </a:endParaRPr>
          </a:p>
          <a:p>
            <a:pPr algn="ctr">
              <a:lnSpc>
                <a:spcPts val="2879"/>
              </a:lnSpc>
            </a:pPr>
            <a:r>
              <a:rPr lang="en-US" sz="2399" spc="-93" dirty="0">
                <a:solidFill>
                  <a:srgbClr val="000000"/>
                </a:solidFill>
                <a:latin typeface="Calibri" panose="020F0502020204030204" pitchFamily="34" charset="0"/>
                <a:cs typeface="Calibri" panose="020F0502020204030204" pitchFamily="34" charset="0"/>
              </a:rPr>
              <a:t>         Bilirubin</a:t>
            </a:r>
            <a:endParaRPr lang="en-US" sz="2399" spc="-95" dirty="0">
              <a:solidFill>
                <a:srgbClr val="000000"/>
              </a:solidFill>
              <a:latin typeface="Calibri" panose="020F0502020204030204" pitchFamily="34" charset="0"/>
              <a:cs typeface="Calibri" panose="020F0502020204030204" pitchFamily="34" charset="0"/>
            </a:endParaRPr>
          </a:p>
          <a:p>
            <a:pPr algn="ctr">
              <a:lnSpc>
                <a:spcPts val="2879"/>
              </a:lnSpc>
            </a:pPr>
            <a:r>
              <a:rPr lang="en-US" sz="2399" spc="-95" dirty="0">
                <a:solidFill>
                  <a:srgbClr val="000000"/>
                </a:solidFill>
                <a:latin typeface="Calibri" panose="020F0502020204030204" pitchFamily="34" charset="0"/>
                <a:cs typeface="Calibri" panose="020F0502020204030204" pitchFamily="34" charset="0"/>
              </a:rPr>
              <a:t>INR</a:t>
            </a:r>
            <a:endParaRPr lang="en-US" sz="2399" spc="-95" dirty="0">
              <a:solidFill>
                <a:srgbClr val="000000"/>
              </a:solidFill>
              <a:latin typeface="Calibri" panose="020F0502020204030204" pitchFamily="34" charset="0"/>
              <a:ea typeface="Open Sans"/>
              <a:cs typeface="Calibri" panose="020F0502020204030204" pitchFamily="34" charset="0"/>
            </a:endParaRPr>
          </a:p>
        </p:txBody>
      </p:sp>
      <p:sp>
        <p:nvSpPr>
          <p:cNvPr id="30" name="TextBox 29">
            <a:extLst>
              <a:ext uri="{FF2B5EF4-FFF2-40B4-BE49-F238E27FC236}">
                <a16:creationId xmlns:a16="http://schemas.microsoft.com/office/drawing/2014/main" id="{C71EBA7D-7FBB-408D-9B09-63ADC7D99283}"/>
              </a:ext>
            </a:extLst>
          </p:cNvPr>
          <p:cNvSpPr txBox="1"/>
          <p:nvPr/>
        </p:nvSpPr>
        <p:spPr>
          <a:xfrm>
            <a:off x="441846" y="1001520"/>
            <a:ext cx="2641294" cy="358368"/>
          </a:xfrm>
          <a:prstGeom prst="rect">
            <a:avLst/>
          </a:prstGeom>
        </p:spPr>
        <p:txBody>
          <a:bodyPr lIns="0" tIns="0" rIns="0" bIns="0" rtlCol="0" anchor="t">
            <a:spAutoFit/>
          </a:bodyPr>
          <a:lstStyle/>
          <a:p>
            <a:pPr>
              <a:lnSpc>
                <a:spcPts val="2879"/>
              </a:lnSpc>
            </a:pPr>
            <a:r>
              <a:rPr lang="en-US" sz="2399" u="sng" spc="-95">
                <a:solidFill>
                  <a:srgbClr val="000000"/>
                </a:solidFill>
                <a:latin typeface="Calibri" panose="020F0502020204030204" pitchFamily="34" charset="0"/>
                <a:cs typeface="Calibri" panose="020F0502020204030204" pitchFamily="34" charset="0"/>
              </a:rPr>
              <a:t>Liver function tests:</a:t>
            </a:r>
          </a:p>
        </p:txBody>
      </p:sp>
      <p:sp>
        <p:nvSpPr>
          <p:cNvPr id="31" name="AutoShape 30">
            <a:extLst>
              <a:ext uri="{FF2B5EF4-FFF2-40B4-BE49-F238E27FC236}">
                <a16:creationId xmlns:a16="http://schemas.microsoft.com/office/drawing/2014/main" id="{B0D260A5-C1CE-AA13-F24D-D5394E55D5FF}"/>
              </a:ext>
            </a:extLst>
          </p:cNvPr>
          <p:cNvSpPr/>
          <p:nvPr/>
        </p:nvSpPr>
        <p:spPr>
          <a:xfrm rot="2700000">
            <a:off x="2503881" y="665043"/>
            <a:ext cx="8978" cy="0"/>
          </a:xfrm>
          <a:prstGeom prst="line">
            <a:avLst/>
          </a:prstGeom>
          <a:ln w="9525" cap="rnd">
            <a:solidFill>
              <a:srgbClr val="4472C4"/>
            </a:solidFill>
            <a:prstDash val="solid"/>
            <a:headEnd type="none" w="sm" len="sm"/>
            <a:tailEnd type="none" w="sm" len="sm"/>
          </a:ln>
        </p:spPr>
        <p:txBody>
          <a:bodyPr/>
          <a:lstStyle/>
          <a:p>
            <a:endParaRPr lang="en-US" sz="800">
              <a:latin typeface="Calibri" panose="020F0502020204030204" pitchFamily="34" charset="0"/>
              <a:cs typeface="Calibri" panose="020F0502020204030204" pitchFamily="34" charset="0"/>
            </a:endParaRPr>
          </a:p>
        </p:txBody>
      </p:sp>
      <p:sp>
        <p:nvSpPr>
          <p:cNvPr id="32" name="AutoShape 31">
            <a:extLst>
              <a:ext uri="{FF2B5EF4-FFF2-40B4-BE49-F238E27FC236}">
                <a16:creationId xmlns:a16="http://schemas.microsoft.com/office/drawing/2014/main" id="{CB6F9679-9F47-6B87-BE6D-70EEE8D15975}"/>
              </a:ext>
            </a:extLst>
          </p:cNvPr>
          <p:cNvSpPr/>
          <p:nvPr/>
        </p:nvSpPr>
        <p:spPr>
          <a:xfrm flipH="1">
            <a:off x="1467863" y="2237342"/>
            <a:ext cx="0" cy="656280"/>
          </a:xfrm>
          <a:prstGeom prst="line">
            <a:avLst/>
          </a:prstGeom>
          <a:ln w="47625" cap="rnd">
            <a:solidFill>
              <a:srgbClr val="4472C4"/>
            </a:solidFill>
            <a:prstDash val="solid"/>
            <a:headEnd type="none" w="sm" len="sm"/>
            <a:tailEnd type="triangle" w="lg" len="med"/>
          </a:ln>
        </p:spPr>
        <p:txBody>
          <a:bodyPr/>
          <a:lstStyle/>
          <a:p>
            <a:endParaRPr lang="en-US" sz="800">
              <a:latin typeface="Calibri" panose="020F0502020204030204" pitchFamily="34" charset="0"/>
              <a:cs typeface="Calibri" panose="020F0502020204030204" pitchFamily="34" charset="0"/>
            </a:endParaRPr>
          </a:p>
        </p:txBody>
      </p:sp>
      <p:sp>
        <p:nvSpPr>
          <p:cNvPr id="33" name="AutoShape 32">
            <a:extLst>
              <a:ext uri="{FF2B5EF4-FFF2-40B4-BE49-F238E27FC236}">
                <a16:creationId xmlns:a16="http://schemas.microsoft.com/office/drawing/2014/main" id="{7D098980-4E20-6E36-35D5-B48B014406B4}"/>
              </a:ext>
            </a:extLst>
          </p:cNvPr>
          <p:cNvSpPr/>
          <p:nvPr/>
        </p:nvSpPr>
        <p:spPr>
          <a:xfrm>
            <a:off x="1521606" y="3612787"/>
            <a:ext cx="0" cy="609400"/>
          </a:xfrm>
          <a:prstGeom prst="line">
            <a:avLst/>
          </a:prstGeom>
          <a:ln w="47625" cap="rnd">
            <a:solidFill>
              <a:srgbClr val="4472C4"/>
            </a:solidFill>
            <a:prstDash val="solid"/>
            <a:headEnd type="none" w="sm" len="sm"/>
            <a:tailEnd type="triangle" w="lg" len="med"/>
          </a:ln>
        </p:spPr>
        <p:txBody>
          <a:bodyPr/>
          <a:lstStyle/>
          <a:p>
            <a:endParaRPr lang="en-US" sz="800">
              <a:latin typeface="Calibri" panose="020F0502020204030204" pitchFamily="34" charset="0"/>
              <a:cs typeface="Calibri" panose="020F0502020204030204" pitchFamily="34" charset="0"/>
            </a:endParaRPr>
          </a:p>
        </p:txBody>
      </p:sp>
      <p:grpSp>
        <p:nvGrpSpPr>
          <p:cNvPr id="35" name="Group 34">
            <a:extLst>
              <a:ext uri="{FF2B5EF4-FFF2-40B4-BE49-F238E27FC236}">
                <a16:creationId xmlns:a16="http://schemas.microsoft.com/office/drawing/2014/main" id="{4593E750-809D-458B-D1F3-167F2009D074}"/>
              </a:ext>
            </a:extLst>
          </p:cNvPr>
          <p:cNvGrpSpPr/>
          <p:nvPr/>
        </p:nvGrpSpPr>
        <p:grpSpPr>
          <a:xfrm>
            <a:off x="912598" y="4658950"/>
            <a:ext cx="249808" cy="283136"/>
            <a:chOff x="-1016" y="0"/>
            <a:chExt cx="499745" cy="566420"/>
          </a:xfrm>
          <a:solidFill>
            <a:srgbClr val="FFFF00"/>
          </a:solidFill>
        </p:grpSpPr>
        <p:sp>
          <p:nvSpPr>
            <p:cNvPr id="36" name="Freeform 35">
              <a:extLst>
                <a:ext uri="{FF2B5EF4-FFF2-40B4-BE49-F238E27FC236}">
                  <a16:creationId xmlns:a16="http://schemas.microsoft.com/office/drawing/2014/main" id="{3AD4B474-A670-211B-E30F-70FC8A8EB6ED}"/>
                </a:ext>
              </a:extLst>
            </p:cNvPr>
            <p:cNvSpPr/>
            <p:nvPr/>
          </p:nvSpPr>
          <p:spPr>
            <a:xfrm>
              <a:off x="12700" y="12700"/>
              <a:ext cx="472440" cy="541020"/>
            </a:xfrm>
            <a:custGeom>
              <a:avLst/>
              <a:gdLst/>
              <a:ahLst/>
              <a:cxnLst/>
              <a:rect l="l" t="t" r="r" b="b"/>
              <a:pathLst>
                <a:path w="472440" h="541020">
                  <a:moveTo>
                    <a:pt x="0" y="303276"/>
                  </a:moveTo>
                  <a:lnTo>
                    <a:pt x="118110" y="303276"/>
                  </a:lnTo>
                  <a:lnTo>
                    <a:pt x="118110" y="0"/>
                  </a:lnTo>
                  <a:lnTo>
                    <a:pt x="354330" y="0"/>
                  </a:lnTo>
                  <a:lnTo>
                    <a:pt x="354330" y="303276"/>
                  </a:lnTo>
                  <a:lnTo>
                    <a:pt x="472440" y="303276"/>
                  </a:lnTo>
                  <a:lnTo>
                    <a:pt x="236220" y="541020"/>
                  </a:lnTo>
                  <a:close/>
                </a:path>
              </a:pathLst>
            </a:custGeom>
            <a:grpFill/>
            <a:ln>
              <a:solidFill>
                <a:schemeClr val="tx1"/>
              </a:solidFill>
            </a:ln>
          </p:spPr>
          <p:txBody>
            <a:bodyPr/>
            <a:lstStyle/>
            <a:p>
              <a:endParaRPr lang="en-US" sz="800">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61C11B94-5C9F-3468-9333-C8143A421FC7}"/>
                </a:ext>
              </a:extLst>
            </p:cNvPr>
            <p:cNvSpPr/>
            <p:nvPr/>
          </p:nvSpPr>
          <p:spPr>
            <a:xfrm>
              <a:off x="-1016" y="0"/>
              <a:ext cx="499745" cy="566420"/>
            </a:xfrm>
            <a:custGeom>
              <a:avLst/>
              <a:gdLst/>
              <a:ahLst/>
              <a:cxnLst/>
              <a:rect l="l" t="t" r="r" b="b"/>
              <a:pathLst>
                <a:path w="499745" h="566420">
                  <a:moveTo>
                    <a:pt x="13716" y="303276"/>
                  </a:moveTo>
                  <a:lnTo>
                    <a:pt x="131826" y="303276"/>
                  </a:lnTo>
                  <a:lnTo>
                    <a:pt x="131826" y="315976"/>
                  </a:lnTo>
                  <a:lnTo>
                    <a:pt x="119126" y="315976"/>
                  </a:lnTo>
                  <a:lnTo>
                    <a:pt x="119126" y="12700"/>
                  </a:lnTo>
                  <a:cubicBezTo>
                    <a:pt x="119126" y="5715"/>
                    <a:pt x="124841" y="0"/>
                    <a:pt x="131826" y="0"/>
                  </a:cubicBezTo>
                  <a:lnTo>
                    <a:pt x="368046" y="0"/>
                  </a:lnTo>
                  <a:cubicBezTo>
                    <a:pt x="375031" y="0"/>
                    <a:pt x="380746" y="5715"/>
                    <a:pt x="380746" y="12700"/>
                  </a:cubicBezTo>
                  <a:lnTo>
                    <a:pt x="380746" y="315976"/>
                  </a:lnTo>
                  <a:lnTo>
                    <a:pt x="368046" y="315976"/>
                  </a:lnTo>
                  <a:lnTo>
                    <a:pt x="368046" y="303276"/>
                  </a:lnTo>
                  <a:lnTo>
                    <a:pt x="486156" y="303276"/>
                  </a:lnTo>
                  <a:cubicBezTo>
                    <a:pt x="491236" y="303276"/>
                    <a:pt x="495935" y="306324"/>
                    <a:pt x="497840" y="311150"/>
                  </a:cubicBezTo>
                  <a:cubicBezTo>
                    <a:pt x="499745" y="315976"/>
                    <a:pt x="498729" y="321310"/>
                    <a:pt x="495173" y="324993"/>
                  </a:cubicBezTo>
                  <a:lnTo>
                    <a:pt x="258953" y="562610"/>
                  </a:lnTo>
                  <a:cubicBezTo>
                    <a:pt x="256540" y="565023"/>
                    <a:pt x="253365" y="566420"/>
                    <a:pt x="249936" y="566420"/>
                  </a:cubicBezTo>
                  <a:cubicBezTo>
                    <a:pt x="246507" y="566420"/>
                    <a:pt x="243332" y="565023"/>
                    <a:pt x="240919" y="562610"/>
                  </a:cubicBezTo>
                  <a:lnTo>
                    <a:pt x="4699" y="324866"/>
                  </a:lnTo>
                  <a:cubicBezTo>
                    <a:pt x="1143" y="321183"/>
                    <a:pt x="0" y="315722"/>
                    <a:pt x="2032" y="311023"/>
                  </a:cubicBezTo>
                  <a:cubicBezTo>
                    <a:pt x="4064" y="306324"/>
                    <a:pt x="8636" y="303149"/>
                    <a:pt x="13716" y="303149"/>
                  </a:cubicBezTo>
                  <a:moveTo>
                    <a:pt x="13716" y="328549"/>
                  </a:moveTo>
                  <a:lnTo>
                    <a:pt x="13716" y="315849"/>
                  </a:lnTo>
                  <a:lnTo>
                    <a:pt x="22733" y="306959"/>
                  </a:lnTo>
                  <a:lnTo>
                    <a:pt x="258953" y="544830"/>
                  </a:lnTo>
                  <a:lnTo>
                    <a:pt x="249936" y="553720"/>
                  </a:lnTo>
                  <a:lnTo>
                    <a:pt x="240919" y="544830"/>
                  </a:lnTo>
                  <a:lnTo>
                    <a:pt x="477139" y="307086"/>
                  </a:lnTo>
                  <a:lnTo>
                    <a:pt x="486156" y="315976"/>
                  </a:lnTo>
                  <a:lnTo>
                    <a:pt x="486156" y="328676"/>
                  </a:lnTo>
                  <a:lnTo>
                    <a:pt x="368046" y="328676"/>
                  </a:lnTo>
                  <a:cubicBezTo>
                    <a:pt x="361061" y="328676"/>
                    <a:pt x="355346" y="322961"/>
                    <a:pt x="355346" y="315976"/>
                  </a:cubicBezTo>
                  <a:lnTo>
                    <a:pt x="355346" y="12700"/>
                  </a:lnTo>
                  <a:lnTo>
                    <a:pt x="368046" y="12700"/>
                  </a:lnTo>
                  <a:lnTo>
                    <a:pt x="368046" y="25400"/>
                  </a:lnTo>
                  <a:lnTo>
                    <a:pt x="131826" y="25400"/>
                  </a:lnTo>
                  <a:lnTo>
                    <a:pt x="131826" y="12700"/>
                  </a:lnTo>
                  <a:lnTo>
                    <a:pt x="144526" y="12700"/>
                  </a:lnTo>
                  <a:lnTo>
                    <a:pt x="144526" y="315976"/>
                  </a:lnTo>
                  <a:cubicBezTo>
                    <a:pt x="144526" y="322961"/>
                    <a:pt x="138811" y="328676"/>
                    <a:pt x="131826" y="328676"/>
                  </a:cubicBezTo>
                  <a:lnTo>
                    <a:pt x="13716" y="328676"/>
                  </a:lnTo>
                  <a:close/>
                </a:path>
              </a:pathLst>
            </a:custGeom>
            <a:grpFill/>
            <a:ln>
              <a:solidFill>
                <a:schemeClr val="tx1"/>
              </a:solidFill>
            </a:ln>
          </p:spPr>
          <p:txBody>
            <a:bodyPr/>
            <a:lstStyle/>
            <a:p>
              <a:endParaRPr lang="en-US" sz="800">
                <a:latin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a16="http://schemas.microsoft.com/office/drawing/2014/main" id="{C25C1031-4EA8-4DF1-7E43-71F1E3C89ECB}"/>
              </a:ext>
            </a:extLst>
          </p:cNvPr>
          <p:cNvGrpSpPr/>
          <p:nvPr/>
        </p:nvGrpSpPr>
        <p:grpSpPr>
          <a:xfrm rot="10800000">
            <a:off x="912598" y="4991164"/>
            <a:ext cx="249808" cy="283136"/>
            <a:chOff x="-1016" y="0"/>
            <a:chExt cx="499745" cy="566420"/>
          </a:xfrm>
        </p:grpSpPr>
        <p:sp>
          <p:nvSpPr>
            <p:cNvPr id="39" name="Freeform 38">
              <a:extLst>
                <a:ext uri="{FF2B5EF4-FFF2-40B4-BE49-F238E27FC236}">
                  <a16:creationId xmlns:a16="http://schemas.microsoft.com/office/drawing/2014/main" id="{3B9629F7-5279-09EE-FA55-9803E975617C}"/>
                </a:ext>
              </a:extLst>
            </p:cNvPr>
            <p:cNvSpPr/>
            <p:nvPr/>
          </p:nvSpPr>
          <p:spPr>
            <a:xfrm>
              <a:off x="12700" y="12700"/>
              <a:ext cx="472440" cy="541020"/>
            </a:xfrm>
            <a:custGeom>
              <a:avLst/>
              <a:gdLst/>
              <a:ahLst/>
              <a:cxnLst/>
              <a:rect l="l" t="t" r="r" b="b"/>
              <a:pathLst>
                <a:path w="472440" h="541020">
                  <a:moveTo>
                    <a:pt x="0" y="303276"/>
                  </a:moveTo>
                  <a:lnTo>
                    <a:pt x="118110" y="303276"/>
                  </a:lnTo>
                  <a:lnTo>
                    <a:pt x="118110" y="0"/>
                  </a:lnTo>
                  <a:lnTo>
                    <a:pt x="354330" y="0"/>
                  </a:lnTo>
                  <a:lnTo>
                    <a:pt x="354330" y="303276"/>
                  </a:lnTo>
                  <a:lnTo>
                    <a:pt x="472440" y="303276"/>
                  </a:lnTo>
                  <a:lnTo>
                    <a:pt x="236220" y="541020"/>
                  </a:lnTo>
                  <a:close/>
                </a:path>
              </a:pathLst>
            </a:custGeom>
            <a:solidFill>
              <a:srgbClr val="FFFF00"/>
            </a:solidFill>
            <a:ln>
              <a:solidFill>
                <a:schemeClr val="tx1"/>
              </a:solidFill>
            </a:ln>
          </p:spPr>
          <p:txBody>
            <a:bodyPr/>
            <a:lstStyle/>
            <a:p>
              <a:endParaRPr lang="en-US" sz="800">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5CE118CE-B77D-18E8-AFAC-9BA9651B93D6}"/>
                </a:ext>
              </a:extLst>
            </p:cNvPr>
            <p:cNvSpPr/>
            <p:nvPr/>
          </p:nvSpPr>
          <p:spPr>
            <a:xfrm>
              <a:off x="-1016" y="0"/>
              <a:ext cx="499745" cy="566420"/>
            </a:xfrm>
            <a:custGeom>
              <a:avLst/>
              <a:gdLst/>
              <a:ahLst/>
              <a:cxnLst/>
              <a:rect l="l" t="t" r="r" b="b"/>
              <a:pathLst>
                <a:path w="499745" h="566420">
                  <a:moveTo>
                    <a:pt x="13716" y="303276"/>
                  </a:moveTo>
                  <a:lnTo>
                    <a:pt x="131826" y="303276"/>
                  </a:lnTo>
                  <a:lnTo>
                    <a:pt x="131826" y="315976"/>
                  </a:lnTo>
                  <a:lnTo>
                    <a:pt x="119126" y="315976"/>
                  </a:lnTo>
                  <a:lnTo>
                    <a:pt x="119126" y="12700"/>
                  </a:lnTo>
                  <a:cubicBezTo>
                    <a:pt x="119126" y="5715"/>
                    <a:pt x="124841" y="0"/>
                    <a:pt x="131826" y="0"/>
                  </a:cubicBezTo>
                  <a:lnTo>
                    <a:pt x="368046" y="0"/>
                  </a:lnTo>
                  <a:cubicBezTo>
                    <a:pt x="375031" y="0"/>
                    <a:pt x="380746" y="5715"/>
                    <a:pt x="380746" y="12700"/>
                  </a:cubicBezTo>
                  <a:lnTo>
                    <a:pt x="380746" y="315976"/>
                  </a:lnTo>
                  <a:lnTo>
                    <a:pt x="368046" y="315976"/>
                  </a:lnTo>
                  <a:lnTo>
                    <a:pt x="368046" y="303276"/>
                  </a:lnTo>
                  <a:lnTo>
                    <a:pt x="486156" y="303276"/>
                  </a:lnTo>
                  <a:cubicBezTo>
                    <a:pt x="491236" y="303276"/>
                    <a:pt x="495935" y="306324"/>
                    <a:pt x="497840" y="311150"/>
                  </a:cubicBezTo>
                  <a:cubicBezTo>
                    <a:pt x="499745" y="315976"/>
                    <a:pt x="498729" y="321310"/>
                    <a:pt x="495173" y="324993"/>
                  </a:cubicBezTo>
                  <a:lnTo>
                    <a:pt x="258953" y="562610"/>
                  </a:lnTo>
                  <a:cubicBezTo>
                    <a:pt x="256540" y="565023"/>
                    <a:pt x="253365" y="566420"/>
                    <a:pt x="249936" y="566420"/>
                  </a:cubicBezTo>
                  <a:cubicBezTo>
                    <a:pt x="246507" y="566420"/>
                    <a:pt x="243332" y="565023"/>
                    <a:pt x="240919" y="562610"/>
                  </a:cubicBezTo>
                  <a:lnTo>
                    <a:pt x="4699" y="324866"/>
                  </a:lnTo>
                  <a:cubicBezTo>
                    <a:pt x="1143" y="321183"/>
                    <a:pt x="0" y="315722"/>
                    <a:pt x="2032" y="311023"/>
                  </a:cubicBezTo>
                  <a:cubicBezTo>
                    <a:pt x="4064" y="306324"/>
                    <a:pt x="8636" y="303149"/>
                    <a:pt x="13716" y="303149"/>
                  </a:cubicBezTo>
                  <a:moveTo>
                    <a:pt x="13716" y="328549"/>
                  </a:moveTo>
                  <a:lnTo>
                    <a:pt x="13716" y="315849"/>
                  </a:lnTo>
                  <a:lnTo>
                    <a:pt x="22733" y="306959"/>
                  </a:lnTo>
                  <a:lnTo>
                    <a:pt x="258953" y="544830"/>
                  </a:lnTo>
                  <a:lnTo>
                    <a:pt x="249936" y="553720"/>
                  </a:lnTo>
                  <a:lnTo>
                    <a:pt x="240919" y="544830"/>
                  </a:lnTo>
                  <a:lnTo>
                    <a:pt x="477139" y="307086"/>
                  </a:lnTo>
                  <a:lnTo>
                    <a:pt x="486156" y="315976"/>
                  </a:lnTo>
                  <a:lnTo>
                    <a:pt x="486156" y="328676"/>
                  </a:lnTo>
                  <a:lnTo>
                    <a:pt x="368046" y="328676"/>
                  </a:lnTo>
                  <a:cubicBezTo>
                    <a:pt x="361061" y="328676"/>
                    <a:pt x="355346" y="322961"/>
                    <a:pt x="355346" y="315976"/>
                  </a:cubicBezTo>
                  <a:lnTo>
                    <a:pt x="355346" y="12700"/>
                  </a:lnTo>
                  <a:lnTo>
                    <a:pt x="368046" y="12700"/>
                  </a:lnTo>
                  <a:lnTo>
                    <a:pt x="368046" y="25400"/>
                  </a:lnTo>
                  <a:lnTo>
                    <a:pt x="131826" y="25400"/>
                  </a:lnTo>
                  <a:lnTo>
                    <a:pt x="131826" y="12700"/>
                  </a:lnTo>
                  <a:lnTo>
                    <a:pt x="144526" y="12700"/>
                  </a:lnTo>
                  <a:lnTo>
                    <a:pt x="144526" y="315976"/>
                  </a:lnTo>
                  <a:cubicBezTo>
                    <a:pt x="144526" y="322961"/>
                    <a:pt x="138811" y="328676"/>
                    <a:pt x="131826" y="328676"/>
                  </a:cubicBezTo>
                  <a:lnTo>
                    <a:pt x="13716" y="328676"/>
                  </a:lnTo>
                  <a:close/>
                </a:path>
              </a:pathLst>
            </a:custGeom>
            <a:solidFill>
              <a:srgbClr val="2F528F"/>
            </a:solidFill>
            <a:ln>
              <a:solidFill>
                <a:schemeClr val="tx1"/>
              </a:solidFill>
            </a:ln>
          </p:spPr>
          <p:txBody>
            <a:bodyPr/>
            <a:lstStyle/>
            <a:p>
              <a:endParaRPr lang="en-US" sz="800">
                <a:latin typeface="Calibri" panose="020F0502020204030204" pitchFamily="34" charset="0"/>
                <a:cs typeface="Calibri" panose="020F0502020204030204" pitchFamily="34" charset="0"/>
              </a:endParaRPr>
            </a:p>
          </p:txBody>
        </p:sp>
      </p:grpSp>
      <p:grpSp>
        <p:nvGrpSpPr>
          <p:cNvPr id="41" name="Group 40">
            <a:extLst>
              <a:ext uri="{FF2B5EF4-FFF2-40B4-BE49-F238E27FC236}">
                <a16:creationId xmlns:a16="http://schemas.microsoft.com/office/drawing/2014/main" id="{AC63C7ED-A96D-A402-4D50-B75A65713372}"/>
              </a:ext>
            </a:extLst>
          </p:cNvPr>
          <p:cNvGrpSpPr/>
          <p:nvPr/>
        </p:nvGrpSpPr>
        <p:grpSpPr>
          <a:xfrm rot="10800000">
            <a:off x="919390" y="5371554"/>
            <a:ext cx="249808" cy="283136"/>
            <a:chOff x="-1016" y="0"/>
            <a:chExt cx="499745" cy="566420"/>
          </a:xfrm>
        </p:grpSpPr>
        <p:sp>
          <p:nvSpPr>
            <p:cNvPr id="42" name="Freeform 41">
              <a:extLst>
                <a:ext uri="{FF2B5EF4-FFF2-40B4-BE49-F238E27FC236}">
                  <a16:creationId xmlns:a16="http://schemas.microsoft.com/office/drawing/2014/main" id="{B27EF5F7-C17F-0C28-5C46-2E863F6809F6}"/>
                </a:ext>
              </a:extLst>
            </p:cNvPr>
            <p:cNvSpPr/>
            <p:nvPr/>
          </p:nvSpPr>
          <p:spPr>
            <a:xfrm>
              <a:off x="12700" y="12700"/>
              <a:ext cx="472440" cy="541020"/>
            </a:xfrm>
            <a:custGeom>
              <a:avLst/>
              <a:gdLst/>
              <a:ahLst/>
              <a:cxnLst/>
              <a:rect l="l" t="t" r="r" b="b"/>
              <a:pathLst>
                <a:path w="472440" h="541020">
                  <a:moveTo>
                    <a:pt x="0" y="303276"/>
                  </a:moveTo>
                  <a:lnTo>
                    <a:pt x="118110" y="303276"/>
                  </a:lnTo>
                  <a:lnTo>
                    <a:pt x="118110" y="0"/>
                  </a:lnTo>
                  <a:lnTo>
                    <a:pt x="354330" y="0"/>
                  </a:lnTo>
                  <a:lnTo>
                    <a:pt x="354330" y="303276"/>
                  </a:lnTo>
                  <a:lnTo>
                    <a:pt x="472440" y="303276"/>
                  </a:lnTo>
                  <a:lnTo>
                    <a:pt x="236220" y="541020"/>
                  </a:lnTo>
                  <a:close/>
                </a:path>
              </a:pathLst>
            </a:custGeom>
            <a:solidFill>
              <a:srgbClr val="FFFF00"/>
            </a:solidFill>
            <a:ln>
              <a:solidFill>
                <a:schemeClr val="tx1"/>
              </a:solidFill>
            </a:ln>
          </p:spPr>
          <p:txBody>
            <a:bodyPr/>
            <a:lstStyle/>
            <a:p>
              <a:endParaRPr lang="en-US" sz="800">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C702C18A-5057-06DD-7BAA-B783100D5D31}"/>
                </a:ext>
              </a:extLst>
            </p:cNvPr>
            <p:cNvSpPr/>
            <p:nvPr/>
          </p:nvSpPr>
          <p:spPr>
            <a:xfrm>
              <a:off x="-1016" y="0"/>
              <a:ext cx="499745" cy="566420"/>
            </a:xfrm>
            <a:custGeom>
              <a:avLst/>
              <a:gdLst/>
              <a:ahLst/>
              <a:cxnLst/>
              <a:rect l="l" t="t" r="r" b="b"/>
              <a:pathLst>
                <a:path w="499745" h="566420">
                  <a:moveTo>
                    <a:pt x="13716" y="303276"/>
                  </a:moveTo>
                  <a:lnTo>
                    <a:pt x="131826" y="303276"/>
                  </a:lnTo>
                  <a:lnTo>
                    <a:pt x="131826" y="315976"/>
                  </a:lnTo>
                  <a:lnTo>
                    <a:pt x="119126" y="315976"/>
                  </a:lnTo>
                  <a:lnTo>
                    <a:pt x="119126" y="12700"/>
                  </a:lnTo>
                  <a:cubicBezTo>
                    <a:pt x="119126" y="5715"/>
                    <a:pt x="124841" y="0"/>
                    <a:pt x="131826" y="0"/>
                  </a:cubicBezTo>
                  <a:lnTo>
                    <a:pt x="368046" y="0"/>
                  </a:lnTo>
                  <a:cubicBezTo>
                    <a:pt x="375031" y="0"/>
                    <a:pt x="380746" y="5715"/>
                    <a:pt x="380746" y="12700"/>
                  </a:cubicBezTo>
                  <a:lnTo>
                    <a:pt x="380746" y="315976"/>
                  </a:lnTo>
                  <a:lnTo>
                    <a:pt x="368046" y="315976"/>
                  </a:lnTo>
                  <a:lnTo>
                    <a:pt x="368046" y="303276"/>
                  </a:lnTo>
                  <a:lnTo>
                    <a:pt x="486156" y="303276"/>
                  </a:lnTo>
                  <a:cubicBezTo>
                    <a:pt x="491236" y="303276"/>
                    <a:pt x="495935" y="306324"/>
                    <a:pt x="497840" y="311150"/>
                  </a:cubicBezTo>
                  <a:cubicBezTo>
                    <a:pt x="499745" y="315976"/>
                    <a:pt x="498729" y="321310"/>
                    <a:pt x="495173" y="324993"/>
                  </a:cubicBezTo>
                  <a:lnTo>
                    <a:pt x="258953" y="562610"/>
                  </a:lnTo>
                  <a:cubicBezTo>
                    <a:pt x="256540" y="565023"/>
                    <a:pt x="253365" y="566420"/>
                    <a:pt x="249936" y="566420"/>
                  </a:cubicBezTo>
                  <a:cubicBezTo>
                    <a:pt x="246507" y="566420"/>
                    <a:pt x="243332" y="565023"/>
                    <a:pt x="240919" y="562610"/>
                  </a:cubicBezTo>
                  <a:lnTo>
                    <a:pt x="4699" y="324866"/>
                  </a:lnTo>
                  <a:cubicBezTo>
                    <a:pt x="1143" y="321183"/>
                    <a:pt x="0" y="315722"/>
                    <a:pt x="2032" y="311023"/>
                  </a:cubicBezTo>
                  <a:cubicBezTo>
                    <a:pt x="4064" y="306324"/>
                    <a:pt x="8636" y="303149"/>
                    <a:pt x="13716" y="303149"/>
                  </a:cubicBezTo>
                  <a:moveTo>
                    <a:pt x="13716" y="328549"/>
                  </a:moveTo>
                  <a:lnTo>
                    <a:pt x="13716" y="315849"/>
                  </a:lnTo>
                  <a:lnTo>
                    <a:pt x="22733" y="306959"/>
                  </a:lnTo>
                  <a:lnTo>
                    <a:pt x="258953" y="544830"/>
                  </a:lnTo>
                  <a:lnTo>
                    <a:pt x="249936" y="553720"/>
                  </a:lnTo>
                  <a:lnTo>
                    <a:pt x="240919" y="544830"/>
                  </a:lnTo>
                  <a:lnTo>
                    <a:pt x="477139" y="307086"/>
                  </a:lnTo>
                  <a:lnTo>
                    <a:pt x="486156" y="315976"/>
                  </a:lnTo>
                  <a:lnTo>
                    <a:pt x="486156" y="328676"/>
                  </a:lnTo>
                  <a:lnTo>
                    <a:pt x="368046" y="328676"/>
                  </a:lnTo>
                  <a:cubicBezTo>
                    <a:pt x="361061" y="328676"/>
                    <a:pt x="355346" y="322961"/>
                    <a:pt x="355346" y="315976"/>
                  </a:cubicBezTo>
                  <a:lnTo>
                    <a:pt x="355346" y="12700"/>
                  </a:lnTo>
                  <a:lnTo>
                    <a:pt x="368046" y="12700"/>
                  </a:lnTo>
                  <a:lnTo>
                    <a:pt x="368046" y="25400"/>
                  </a:lnTo>
                  <a:lnTo>
                    <a:pt x="131826" y="25400"/>
                  </a:lnTo>
                  <a:lnTo>
                    <a:pt x="131826" y="12700"/>
                  </a:lnTo>
                  <a:lnTo>
                    <a:pt x="144526" y="12700"/>
                  </a:lnTo>
                  <a:lnTo>
                    <a:pt x="144526" y="315976"/>
                  </a:lnTo>
                  <a:cubicBezTo>
                    <a:pt x="144526" y="322961"/>
                    <a:pt x="138811" y="328676"/>
                    <a:pt x="131826" y="328676"/>
                  </a:cubicBezTo>
                  <a:lnTo>
                    <a:pt x="13716" y="328676"/>
                  </a:lnTo>
                  <a:close/>
                </a:path>
              </a:pathLst>
            </a:custGeom>
            <a:solidFill>
              <a:srgbClr val="2F528F"/>
            </a:solidFill>
            <a:ln>
              <a:solidFill>
                <a:schemeClr val="tx1"/>
              </a:solidFill>
            </a:ln>
          </p:spPr>
          <p:txBody>
            <a:bodyPr/>
            <a:lstStyle/>
            <a:p>
              <a:endParaRPr lang="en-US" sz="800">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530DE612-9C96-7FCA-A87D-358C95876FE8}"/>
              </a:ext>
            </a:extLst>
          </p:cNvPr>
          <p:cNvGrpSpPr/>
          <p:nvPr/>
        </p:nvGrpSpPr>
        <p:grpSpPr>
          <a:xfrm>
            <a:off x="9859983" y="3330475"/>
            <a:ext cx="2145812" cy="2305388"/>
            <a:chOff x="0" y="0"/>
            <a:chExt cx="4292742" cy="4611978"/>
          </a:xfrm>
        </p:grpSpPr>
        <p:sp>
          <p:nvSpPr>
            <p:cNvPr id="45" name="Freeform 44">
              <a:extLst>
                <a:ext uri="{FF2B5EF4-FFF2-40B4-BE49-F238E27FC236}">
                  <a16:creationId xmlns:a16="http://schemas.microsoft.com/office/drawing/2014/main" id="{BA6728EE-AA5A-D08D-06BA-9DEBD83A25A7}"/>
                </a:ext>
              </a:extLst>
            </p:cNvPr>
            <p:cNvSpPr/>
            <p:nvPr/>
          </p:nvSpPr>
          <p:spPr>
            <a:xfrm>
              <a:off x="12700" y="12700"/>
              <a:ext cx="4267454" cy="4586605"/>
            </a:xfrm>
            <a:custGeom>
              <a:avLst/>
              <a:gdLst/>
              <a:ahLst/>
              <a:cxnLst/>
              <a:rect l="l" t="t" r="r" b="b"/>
              <a:pathLst>
                <a:path w="4267454" h="4586605">
                  <a:moveTo>
                    <a:pt x="2133727" y="1231519"/>
                  </a:moveTo>
                  <a:lnTo>
                    <a:pt x="2869057" y="0"/>
                  </a:lnTo>
                  <a:lnTo>
                    <a:pt x="2796540" y="1130681"/>
                  </a:lnTo>
                  <a:lnTo>
                    <a:pt x="3631184" y="946404"/>
                  </a:lnTo>
                  <a:lnTo>
                    <a:pt x="3299714" y="1553337"/>
                  </a:lnTo>
                  <a:lnTo>
                    <a:pt x="4168013" y="1727835"/>
                  </a:lnTo>
                  <a:lnTo>
                    <a:pt x="3478530" y="2224278"/>
                  </a:lnTo>
                  <a:lnTo>
                    <a:pt x="4267454" y="2822067"/>
                  </a:lnTo>
                  <a:lnTo>
                    <a:pt x="3326511" y="2748153"/>
                  </a:lnTo>
                  <a:lnTo>
                    <a:pt x="3584956" y="3842385"/>
                  </a:lnTo>
                  <a:lnTo>
                    <a:pt x="2769997" y="3069844"/>
                  </a:lnTo>
                  <a:lnTo>
                    <a:pt x="2617089" y="4191000"/>
                  </a:lnTo>
                  <a:lnTo>
                    <a:pt x="2080768" y="3171317"/>
                  </a:lnTo>
                  <a:lnTo>
                    <a:pt x="1676400" y="4586605"/>
                  </a:lnTo>
                  <a:lnTo>
                    <a:pt x="1524254" y="3318256"/>
                  </a:lnTo>
                  <a:lnTo>
                    <a:pt x="940816" y="3740785"/>
                  </a:lnTo>
                  <a:lnTo>
                    <a:pt x="1119632" y="2959354"/>
                  </a:lnTo>
                  <a:lnTo>
                    <a:pt x="26670" y="3097403"/>
                  </a:lnTo>
                  <a:lnTo>
                    <a:pt x="735330" y="2500249"/>
                  </a:lnTo>
                  <a:lnTo>
                    <a:pt x="0" y="1829308"/>
                  </a:lnTo>
                  <a:lnTo>
                    <a:pt x="914146" y="1617345"/>
                  </a:lnTo>
                  <a:lnTo>
                    <a:pt x="73152" y="487299"/>
                  </a:lnTo>
                  <a:lnTo>
                    <a:pt x="1444625" y="1342009"/>
                  </a:lnTo>
                  <a:lnTo>
                    <a:pt x="1650111" y="487299"/>
                  </a:lnTo>
                  <a:close/>
                </a:path>
              </a:pathLst>
            </a:custGeom>
            <a:solidFill>
              <a:srgbClr val="F4B183"/>
            </a:solidFill>
          </p:spPr>
          <p:txBody>
            <a:bodyPr/>
            <a:lstStyle/>
            <a:p>
              <a:endParaRPr lang="en-US" sz="800">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D75907A3-B480-17AA-C184-463770D4DD62}"/>
                </a:ext>
              </a:extLst>
            </p:cNvPr>
            <p:cNvSpPr/>
            <p:nvPr/>
          </p:nvSpPr>
          <p:spPr>
            <a:xfrm>
              <a:off x="-762" y="-1143"/>
              <a:ext cx="4294759" cy="4613402"/>
            </a:xfrm>
            <a:custGeom>
              <a:avLst/>
              <a:gdLst/>
              <a:ahLst/>
              <a:cxnLst/>
              <a:rect l="l" t="t" r="r" b="b"/>
              <a:pathLst>
                <a:path w="4294759" h="4613402">
                  <a:moveTo>
                    <a:pt x="2136267" y="1238885"/>
                  </a:moveTo>
                  <a:lnTo>
                    <a:pt x="2871597" y="7366"/>
                  </a:lnTo>
                  <a:cubicBezTo>
                    <a:pt x="2874645" y="2286"/>
                    <a:pt x="2880614" y="0"/>
                    <a:pt x="2886329" y="1778"/>
                  </a:cubicBezTo>
                  <a:cubicBezTo>
                    <a:pt x="2892044" y="3556"/>
                    <a:pt x="2895600" y="8890"/>
                    <a:pt x="2895219" y="14732"/>
                  </a:cubicBezTo>
                  <a:lnTo>
                    <a:pt x="2822575" y="1145413"/>
                  </a:lnTo>
                  <a:lnTo>
                    <a:pt x="2809875" y="1144651"/>
                  </a:lnTo>
                  <a:lnTo>
                    <a:pt x="2807081" y="1132205"/>
                  </a:lnTo>
                  <a:lnTo>
                    <a:pt x="3641725" y="947928"/>
                  </a:lnTo>
                  <a:cubicBezTo>
                    <a:pt x="3646551" y="946912"/>
                    <a:pt x="3651631" y="948690"/>
                    <a:pt x="3654679" y="952754"/>
                  </a:cubicBezTo>
                  <a:cubicBezTo>
                    <a:pt x="3657727" y="956818"/>
                    <a:pt x="3658108" y="962152"/>
                    <a:pt x="3655695" y="966470"/>
                  </a:cubicBezTo>
                  <a:lnTo>
                    <a:pt x="3324225" y="1573403"/>
                  </a:lnTo>
                  <a:lnTo>
                    <a:pt x="3313049" y="1567307"/>
                  </a:lnTo>
                  <a:lnTo>
                    <a:pt x="3315589" y="1554861"/>
                  </a:lnTo>
                  <a:lnTo>
                    <a:pt x="4183888" y="1729359"/>
                  </a:lnTo>
                  <a:cubicBezTo>
                    <a:pt x="4188841" y="1730375"/>
                    <a:pt x="4192778" y="1734185"/>
                    <a:pt x="4193794" y="1739138"/>
                  </a:cubicBezTo>
                  <a:cubicBezTo>
                    <a:pt x="4194810" y="1744091"/>
                    <a:pt x="4192905" y="1749171"/>
                    <a:pt x="4188841" y="1752092"/>
                  </a:cubicBezTo>
                  <a:lnTo>
                    <a:pt x="3499358" y="2248535"/>
                  </a:lnTo>
                  <a:lnTo>
                    <a:pt x="3491992" y="2238248"/>
                  </a:lnTo>
                  <a:lnTo>
                    <a:pt x="3499612" y="2228088"/>
                  </a:lnTo>
                  <a:lnTo>
                    <a:pt x="4288536" y="2825877"/>
                  </a:lnTo>
                  <a:cubicBezTo>
                    <a:pt x="4292981" y="2829306"/>
                    <a:pt x="4294759" y="2835275"/>
                    <a:pt x="4292727" y="2840482"/>
                  </a:cubicBezTo>
                  <a:cubicBezTo>
                    <a:pt x="4290695" y="2845689"/>
                    <a:pt x="4285488" y="2849118"/>
                    <a:pt x="4279900" y="2848610"/>
                  </a:cubicBezTo>
                  <a:lnTo>
                    <a:pt x="3338957" y="2774696"/>
                  </a:lnTo>
                  <a:lnTo>
                    <a:pt x="3339973" y="2761996"/>
                  </a:lnTo>
                  <a:lnTo>
                    <a:pt x="3352292" y="2759075"/>
                  </a:lnTo>
                  <a:lnTo>
                    <a:pt x="3610737" y="3853307"/>
                  </a:lnTo>
                  <a:cubicBezTo>
                    <a:pt x="3612007" y="3858768"/>
                    <a:pt x="3609594" y="3864483"/>
                    <a:pt x="3604768" y="3867277"/>
                  </a:cubicBezTo>
                  <a:cubicBezTo>
                    <a:pt x="3599942" y="3870071"/>
                    <a:pt x="3593719" y="3869309"/>
                    <a:pt x="3589655" y="3865499"/>
                  </a:cubicBezTo>
                  <a:lnTo>
                    <a:pt x="2774696" y="3092958"/>
                  </a:lnTo>
                  <a:lnTo>
                    <a:pt x="2783459" y="3083687"/>
                  </a:lnTo>
                  <a:lnTo>
                    <a:pt x="2796032" y="3085338"/>
                  </a:lnTo>
                  <a:lnTo>
                    <a:pt x="2643378" y="4206494"/>
                  </a:lnTo>
                  <a:cubicBezTo>
                    <a:pt x="2642616" y="4211955"/>
                    <a:pt x="2638425" y="4216273"/>
                    <a:pt x="2632964" y="4217289"/>
                  </a:cubicBezTo>
                  <a:cubicBezTo>
                    <a:pt x="2627503" y="4218305"/>
                    <a:pt x="2622042" y="4215638"/>
                    <a:pt x="2619502" y="4210685"/>
                  </a:cubicBezTo>
                  <a:lnTo>
                    <a:pt x="2083181" y="3191002"/>
                  </a:lnTo>
                  <a:lnTo>
                    <a:pt x="2094484" y="3185033"/>
                  </a:lnTo>
                  <a:lnTo>
                    <a:pt x="2106676" y="3188462"/>
                  </a:lnTo>
                  <a:lnTo>
                    <a:pt x="1702308" y="4603750"/>
                  </a:lnTo>
                  <a:cubicBezTo>
                    <a:pt x="1700657" y="4609592"/>
                    <a:pt x="1695069" y="4613402"/>
                    <a:pt x="1689100" y="4612894"/>
                  </a:cubicBezTo>
                  <a:cubicBezTo>
                    <a:pt x="1683131" y="4612386"/>
                    <a:pt x="1678178" y="4607687"/>
                    <a:pt x="1677543" y="4601718"/>
                  </a:cubicBezTo>
                  <a:lnTo>
                    <a:pt x="1525016" y="3333623"/>
                  </a:lnTo>
                  <a:lnTo>
                    <a:pt x="1537589" y="3332099"/>
                  </a:lnTo>
                  <a:lnTo>
                    <a:pt x="1545082" y="3342386"/>
                  </a:lnTo>
                  <a:lnTo>
                    <a:pt x="961644" y="3764915"/>
                  </a:lnTo>
                  <a:cubicBezTo>
                    <a:pt x="957326" y="3767963"/>
                    <a:pt x="951611" y="3768090"/>
                    <a:pt x="947166" y="3765169"/>
                  </a:cubicBezTo>
                  <a:cubicBezTo>
                    <a:pt x="942721" y="3762248"/>
                    <a:pt x="940562" y="3756914"/>
                    <a:pt x="941832" y="3751707"/>
                  </a:cubicBezTo>
                  <a:lnTo>
                    <a:pt x="1120648" y="2970403"/>
                  </a:lnTo>
                  <a:lnTo>
                    <a:pt x="1132967" y="2973197"/>
                  </a:lnTo>
                  <a:lnTo>
                    <a:pt x="1134618" y="2985770"/>
                  </a:lnTo>
                  <a:lnTo>
                    <a:pt x="41783" y="3123819"/>
                  </a:lnTo>
                  <a:cubicBezTo>
                    <a:pt x="36195" y="3124581"/>
                    <a:pt x="30861" y="3121533"/>
                    <a:pt x="28575" y="3116326"/>
                  </a:cubicBezTo>
                  <a:cubicBezTo>
                    <a:pt x="26289" y="3111119"/>
                    <a:pt x="27686" y="3105150"/>
                    <a:pt x="32004" y="3101467"/>
                  </a:cubicBezTo>
                  <a:lnTo>
                    <a:pt x="740664" y="2504313"/>
                  </a:lnTo>
                  <a:lnTo>
                    <a:pt x="748792" y="2513965"/>
                  </a:lnTo>
                  <a:lnTo>
                    <a:pt x="740283" y="2523363"/>
                  </a:lnTo>
                  <a:lnTo>
                    <a:pt x="4953" y="1852549"/>
                  </a:lnTo>
                  <a:cubicBezTo>
                    <a:pt x="1524" y="1849374"/>
                    <a:pt x="0" y="1844548"/>
                    <a:pt x="1270" y="1839976"/>
                  </a:cubicBezTo>
                  <a:cubicBezTo>
                    <a:pt x="2540" y="1835404"/>
                    <a:pt x="6096" y="1831848"/>
                    <a:pt x="10668" y="1830832"/>
                  </a:cubicBezTo>
                  <a:lnTo>
                    <a:pt x="924814" y="1618869"/>
                  </a:lnTo>
                  <a:lnTo>
                    <a:pt x="927735" y="1631188"/>
                  </a:lnTo>
                  <a:lnTo>
                    <a:pt x="917575" y="1638808"/>
                  </a:lnTo>
                  <a:lnTo>
                    <a:pt x="76327" y="508762"/>
                  </a:lnTo>
                  <a:cubicBezTo>
                    <a:pt x="72644" y="503809"/>
                    <a:pt x="73025" y="497078"/>
                    <a:pt x="77216" y="492633"/>
                  </a:cubicBezTo>
                  <a:cubicBezTo>
                    <a:pt x="81407" y="488188"/>
                    <a:pt x="88138" y="487172"/>
                    <a:pt x="93218" y="490474"/>
                  </a:cubicBezTo>
                  <a:lnTo>
                    <a:pt x="1464691" y="1345184"/>
                  </a:lnTo>
                  <a:lnTo>
                    <a:pt x="1457960" y="1355979"/>
                  </a:lnTo>
                  <a:lnTo>
                    <a:pt x="1445641" y="1353058"/>
                  </a:lnTo>
                  <a:lnTo>
                    <a:pt x="1651127" y="498348"/>
                  </a:lnTo>
                  <a:cubicBezTo>
                    <a:pt x="1652270" y="493395"/>
                    <a:pt x="1656334" y="489712"/>
                    <a:pt x="1661287" y="488823"/>
                  </a:cubicBezTo>
                  <a:cubicBezTo>
                    <a:pt x="1666240" y="487934"/>
                    <a:pt x="1671320" y="490220"/>
                    <a:pt x="1674114" y="494411"/>
                  </a:cubicBezTo>
                  <a:lnTo>
                    <a:pt x="2157730" y="1238631"/>
                  </a:lnTo>
                  <a:lnTo>
                    <a:pt x="2147062" y="1245489"/>
                  </a:lnTo>
                  <a:lnTo>
                    <a:pt x="2136140" y="1239012"/>
                  </a:lnTo>
                  <a:moveTo>
                    <a:pt x="2157984" y="1252093"/>
                  </a:moveTo>
                  <a:cubicBezTo>
                    <a:pt x="2155698" y="1255903"/>
                    <a:pt x="2151761" y="1258189"/>
                    <a:pt x="2147316" y="1258316"/>
                  </a:cubicBezTo>
                  <a:cubicBezTo>
                    <a:pt x="2142871" y="1258443"/>
                    <a:pt x="2138807" y="1256157"/>
                    <a:pt x="2136394" y="1252601"/>
                  </a:cubicBezTo>
                  <a:lnTo>
                    <a:pt x="1652778" y="508381"/>
                  </a:lnTo>
                  <a:lnTo>
                    <a:pt x="1663446" y="501523"/>
                  </a:lnTo>
                  <a:lnTo>
                    <a:pt x="1675765" y="504444"/>
                  </a:lnTo>
                  <a:lnTo>
                    <a:pt x="1470279" y="1359154"/>
                  </a:lnTo>
                  <a:cubicBezTo>
                    <a:pt x="1469263" y="1363091"/>
                    <a:pt x="1466469" y="1366393"/>
                    <a:pt x="1462786" y="1367917"/>
                  </a:cubicBezTo>
                  <a:cubicBezTo>
                    <a:pt x="1459103" y="1369441"/>
                    <a:pt x="1454658" y="1369060"/>
                    <a:pt x="1451229" y="1366901"/>
                  </a:cubicBezTo>
                  <a:lnTo>
                    <a:pt x="79883" y="511937"/>
                  </a:lnTo>
                  <a:lnTo>
                    <a:pt x="86614" y="501142"/>
                  </a:lnTo>
                  <a:lnTo>
                    <a:pt x="96774" y="493522"/>
                  </a:lnTo>
                  <a:lnTo>
                    <a:pt x="937768" y="1623568"/>
                  </a:lnTo>
                  <a:cubicBezTo>
                    <a:pt x="940308" y="1626997"/>
                    <a:pt x="940943" y="1631442"/>
                    <a:pt x="939546" y="1635506"/>
                  </a:cubicBezTo>
                  <a:cubicBezTo>
                    <a:pt x="938149" y="1639570"/>
                    <a:pt x="934720" y="1642491"/>
                    <a:pt x="930529" y="1643507"/>
                  </a:cubicBezTo>
                  <a:lnTo>
                    <a:pt x="16383" y="1855597"/>
                  </a:lnTo>
                  <a:lnTo>
                    <a:pt x="13462" y="1843151"/>
                  </a:lnTo>
                  <a:lnTo>
                    <a:pt x="21971" y="1833753"/>
                  </a:lnTo>
                  <a:lnTo>
                    <a:pt x="757301" y="2504694"/>
                  </a:lnTo>
                  <a:cubicBezTo>
                    <a:pt x="759968" y="2507107"/>
                    <a:pt x="761492" y="2510663"/>
                    <a:pt x="761492" y="2514346"/>
                  </a:cubicBezTo>
                  <a:cubicBezTo>
                    <a:pt x="761492" y="2518029"/>
                    <a:pt x="759714" y="2521458"/>
                    <a:pt x="756920" y="2523744"/>
                  </a:cubicBezTo>
                  <a:lnTo>
                    <a:pt x="48260" y="3121025"/>
                  </a:lnTo>
                  <a:lnTo>
                    <a:pt x="40132" y="3111373"/>
                  </a:lnTo>
                  <a:lnTo>
                    <a:pt x="38481" y="3098800"/>
                  </a:lnTo>
                  <a:lnTo>
                    <a:pt x="1131443" y="2960751"/>
                  </a:lnTo>
                  <a:cubicBezTo>
                    <a:pt x="1135507" y="2960243"/>
                    <a:pt x="1139698" y="2961767"/>
                    <a:pt x="1142492" y="2964815"/>
                  </a:cubicBezTo>
                  <a:cubicBezTo>
                    <a:pt x="1145286" y="2967863"/>
                    <a:pt x="1146429" y="2972181"/>
                    <a:pt x="1145413" y="2976118"/>
                  </a:cubicBezTo>
                  <a:lnTo>
                    <a:pt x="966597" y="3757549"/>
                  </a:lnTo>
                  <a:lnTo>
                    <a:pt x="954278" y="3754755"/>
                  </a:lnTo>
                  <a:lnTo>
                    <a:pt x="946785" y="3744468"/>
                  </a:lnTo>
                  <a:lnTo>
                    <a:pt x="1530223" y="3321939"/>
                  </a:lnTo>
                  <a:cubicBezTo>
                    <a:pt x="1533906" y="3319272"/>
                    <a:pt x="1538605" y="3318764"/>
                    <a:pt x="1542796" y="3320542"/>
                  </a:cubicBezTo>
                  <a:cubicBezTo>
                    <a:pt x="1546987" y="3322320"/>
                    <a:pt x="1549781" y="3326257"/>
                    <a:pt x="1550289" y="3330702"/>
                  </a:cubicBezTo>
                  <a:lnTo>
                    <a:pt x="1702435" y="4599051"/>
                  </a:lnTo>
                  <a:lnTo>
                    <a:pt x="1689862" y="4600575"/>
                  </a:lnTo>
                  <a:lnTo>
                    <a:pt x="1677670" y="4597146"/>
                  </a:lnTo>
                  <a:lnTo>
                    <a:pt x="2082038" y="3181858"/>
                  </a:lnTo>
                  <a:cubicBezTo>
                    <a:pt x="2083435" y="3176905"/>
                    <a:pt x="2087753" y="3173222"/>
                    <a:pt x="2092960" y="3172714"/>
                  </a:cubicBezTo>
                  <a:cubicBezTo>
                    <a:pt x="2098167" y="3172206"/>
                    <a:pt x="2103120" y="3174873"/>
                    <a:pt x="2105533" y="3179445"/>
                  </a:cubicBezTo>
                  <a:lnTo>
                    <a:pt x="2641854" y="4199128"/>
                  </a:lnTo>
                  <a:lnTo>
                    <a:pt x="2630551" y="4205097"/>
                  </a:lnTo>
                  <a:lnTo>
                    <a:pt x="2617978" y="4203446"/>
                  </a:lnTo>
                  <a:lnTo>
                    <a:pt x="2770632" y="3082290"/>
                  </a:lnTo>
                  <a:cubicBezTo>
                    <a:pt x="2771267" y="3077591"/>
                    <a:pt x="2774569" y="3073654"/>
                    <a:pt x="2779014" y="3072003"/>
                  </a:cubicBezTo>
                  <a:cubicBezTo>
                    <a:pt x="2783459" y="3070352"/>
                    <a:pt x="2788539" y="3071495"/>
                    <a:pt x="2791968" y="3074797"/>
                  </a:cubicBezTo>
                  <a:lnTo>
                    <a:pt x="3606927" y="3847338"/>
                  </a:lnTo>
                  <a:lnTo>
                    <a:pt x="3598164" y="3856609"/>
                  </a:lnTo>
                  <a:lnTo>
                    <a:pt x="3585845" y="3859530"/>
                  </a:lnTo>
                  <a:lnTo>
                    <a:pt x="3327400" y="2765298"/>
                  </a:lnTo>
                  <a:cubicBezTo>
                    <a:pt x="3326511" y="2761361"/>
                    <a:pt x="3327527" y="2757170"/>
                    <a:pt x="3330067" y="2754122"/>
                  </a:cubicBezTo>
                  <a:cubicBezTo>
                    <a:pt x="3332607" y="2751074"/>
                    <a:pt x="3336671" y="2749423"/>
                    <a:pt x="3340735" y="2749677"/>
                  </a:cubicBezTo>
                  <a:lnTo>
                    <a:pt x="4281678" y="2823591"/>
                  </a:lnTo>
                  <a:lnTo>
                    <a:pt x="4280662" y="2836291"/>
                  </a:lnTo>
                  <a:lnTo>
                    <a:pt x="4273042" y="2846451"/>
                  </a:lnTo>
                  <a:lnTo>
                    <a:pt x="3484118" y="2248662"/>
                  </a:lnTo>
                  <a:cubicBezTo>
                    <a:pt x="3480943" y="2246249"/>
                    <a:pt x="3479038" y="2242439"/>
                    <a:pt x="3479038" y="2238375"/>
                  </a:cubicBezTo>
                  <a:cubicBezTo>
                    <a:pt x="3479038" y="2234311"/>
                    <a:pt x="3481070" y="2230628"/>
                    <a:pt x="3484372" y="2228215"/>
                  </a:cubicBezTo>
                  <a:lnTo>
                    <a:pt x="4173855" y="1731772"/>
                  </a:lnTo>
                  <a:lnTo>
                    <a:pt x="4181221" y="1742059"/>
                  </a:lnTo>
                  <a:lnTo>
                    <a:pt x="4178681" y="1754505"/>
                  </a:lnTo>
                  <a:lnTo>
                    <a:pt x="3310382" y="1580007"/>
                  </a:lnTo>
                  <a:cubicBezTo>
                    <a:pt x="3306445" y="1579245"/>
                    <a:pt x="3303143" y="1576578"/>
                    <a:pt x="3301365" y="1572895"/>
                  </a:cubicBezTo>
                  <a:cubicBezTo>
                    <a:pt x="3299587" y="1569212"/>
                    <a:pt x="3299841" y="1565021"/>
                    <a:pt x="3301746" y="1561465"/>
                  </a:cubicBezTo>
                  <a:lnTo>
                    <a:pt x="3633216" y="954532"/>
                  </a:lnTo>
                  <a:lnTo>
                    <a:pt x="3644392" y="960628"/>
                  </a:lnTo>
                  <a:lnTo>
                    <a:pt x="3647186" y="973074"/>
                  </a:lnTo>
                  <a:lnTo>
                    <a:pt x="2812542" y="1157351"/>
                  </a:lnTo>
                  <a:cubicBezTo>
                    <a:pt x="2808605" y="1158240"/>
                    <a:pt x="2804541" y="1157224"/>
                    <a:pt x="2801493" y="1154557"/>
                  </a:cubicBezTo>
                  <a:cubicBezTo>
                    <a:pt x="2798445" y="1151890"/>
                    <a:pt x="2796794" y="1148080"/>
                    <a:pt x="2797048" y="1144143"/>
                  </a:cubicBezTo>
                  <a:lnTo>
                    <a:pt x="2869819" y="13081"/>
                  </a:lnTo>
                  <a:lnTo>
                    <a:pt x="2882519" y="13843"/>
                  </a:lnTo>
                  <a:lnTo>
                    <a:pt x="2893441" y="20320"/>
                  </a:lnTo>
                  <a:lnTo>
                    <a:pt x="2158111" y="1251839"/>
                  </a:lnTo>
                  <a:close/>
                </a:path>
              </a:pathLst>
            </a:custGeom>
            <a:solidFill>
              <a:srgbClr val="2F528F"/>
            </a:solidFill>
          </p:spPr>
          <p:txBody>
            <a:bodyPr/>
            <a:lstStyle/>
            <a:p>
              <a:endParaRPr lang="en-US" sz="800">
                <a:latin typeface="Calibri" panose="020F0502020204030204" pitchFamily="34" charset="0"/>
                <a:cs typeface="Calibri" panose="020F0502020204030204" pitchFamily="34" charset="0"/>
              </a:endParaRPr>
            </a:p>
          </p:txBody>
        </p:sp>
      </p:grpSp>
      <p:sp>
        <p:nvSpPr>
          <p:cNvPr id="47" name="TextBox 46">
            <a:extLst>
              <a:ext uri="{FF2B5EF4-FFF2-40B4-BE49-F238E27FC236}">
                <a16:creationId xmlns:a16="http://schemas.microsoft.com/office/drawing/2014/main" id="{6EF3067F-097C-0F69-2716-FE07FDD00525}"/>
              </a:ext>
            </a:extLst>
          </p:cNvPr>
          <p:cNvSpPr txBox="1"/>
          <p:nvPr/>
        </p:nvSpPr>
        <p:spPr>
          <a:xfrm>
            <a:off x="10229380" y="4120992"/>
            <a:ext cx="1407017" cy="487313"/>
          </a:xfrm>
          <a:prstGeom prst="rect">
            <a:avLst/>
          </a:prstGeom>
        </p:spPr>
        <p:txBody>
          <a:bodyPr lIns="0" tIns="0" rIns="0" bIns="0" rtlCol="0" anchor="t">
            <a:spAutoFit/>
          </a:bodyPr>
          <a:lstStyle/>
          <a:p>
            <a:pPr algn="ctr">
              <a:lnSpc>
                <a:spcPts val="1910"/>
              </a:lnSpc>
            </a:pPr>
            <a:r>
              <a:rPr lang="en-US" sz="1592" spc="-63">
                <a:solidFill>
                  <a:srgbClr val="000000"/>
                </a:solidFill>
                <a:latin typeface="Calibri" panose="020F0502020204030204" pitchFamily="34" charset="0"/>
                <a:cs typeface="Calibri" panose="020F0502020204030204" pitchFamily="34" charset="0"/>
              </a:rPr>
              <a:t>Development of clinical symptoms</a:t>
            </a:r>
          </a:p>
        </p:txBody>
      </p:sp>
      <p:grpSp>
        <p:nvGrpSpPr>
          <p:cNvPr id="48" name="Group 47">
            <a:extLst>
              <a:ext uri="{FF2B5EF4-FFF2-40B4-BE49-F238E27FC236}">
                <a16:creationId xmlns:a16="http://schemas.microsoft.com/office/drawing/2014/main" id="{007A3A01-69A2-6FC5-1EEC-890EBF8DD060}"/>
              </a:ext>
            </a:extLst>
          </p:cNvPr>
          <p:cNvGrpSpPr/>
          <p:nvPr/>
        </p:nvGrpSpPr>
        <p:grpSpPr>
          <a:xfrm>
            <a:off x="8894394" y="4929585"/>
            <a:ext cx="2366664" cy="664037"/>
            <a:chOff x="0" y="0"/>
            <a:chExt cx="4734560" cy="1328420"/>
          </a:xfrm>
        </p:grpSpPr>
        <p:sp>
          <p:nvSpPr>
            <p:cNvPr id="49" name="Freeform 48">
              <a:extLst>
                <a:ext uri="{FF2B5EF4-FFF2-40B4-BE49-F238E27FC236}">
                  <a16:creationId xmlns:a16="http://schemas.microsoft.com/office/drawing/2014/main" id="{61E8AE6E-CC75-5AE0-5ADE-2820B3AA078F}"/>
                </a:ext>
              </a:extLst>
            </p:cNvPr>
            <p:cNvSpPr/>
            <p:nvPr/>
          </p:nvSpPr>
          <p:spPr>
            <a:xfrm>
              <a:off x="12700" y="12700"/>
              <a:ext cx="4709160" cy="1303020"/>
            </a:xfrm>
            <a:custGeom>
              <a:avLst/>
              <a:gdLst/>
              <a:ahLst/>
              <a:cxnLst/>
              <a:rect l="l" t="t" r="r" b="b"/>
              <a:pathLst>
                <a:path w="4709160" h="1303020">
                  <a:moveTo>
                    <a:pt x="0" y="977265"/>
                  </a:moveTo>
                  <a:lnTo>
                    <a:pt x="4213733" y="977265"/>
                  </a:lnTo>
                  <a:lnTo>
                    <a:pt x="4213733" y="325755"/>
                  </a:lnTo>
                  <a:lnTo>
                    <a:pt x="4048633" y="325755"/>
                  </a:lnTo>
                  <a:lnTo>
                    <a:pt x="4378833" y="0"/>
                  </a:lnTo>
                  <a:lnTo>
                    <a:pt x="4709160" y="325755"/>
                  </a:lnTo>
                  <a:lnTo>
                    <a:pt x="4544060" y="325755"/>
                  </a:lnTo>
                  <a:lnTo>
                    <a:pt x="4544060" y="1303020"/>
                  </a:lnTo>
                  <a:lnTo>
                    <a:pt x="0" y="1303020"/>
                  </a:lnTo>
                  <a:close/>
                </a:path>
              </a:pathLst>
            </a:custGeom>
            <a:solidFill>
              <a:srgbClr val="002060"/>
            </a:solidFill>
          </p:spPr>
          <p:txBody>
            <a:bodyPr/>
            <a:lstStyle/>
            <a:p>
              <a:endParaRPr lang="en-US" sz="800">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B6EE7D0E-661E-FD09-7C6B-51EB481C8B37}"/>
                </a:ext>
              </a:extLst>
            </p:cNvPr>
            <p:cNvSpPr/>
            <p:nvPr/>
          </p:nvSpPr>
          <p:spPr>
            <a:xfrm>
              <a:off x="0" y="-1143"/>
              <a:ext cx="4735576" cy="1329563"/>
            </a:xfrm>
            <a:custGeom>
              <a:avLst/>
              <a:gdLst/>
              <a:ahLst/>
              <a:cxnLst/>
              <a:rect l="l" t="t" r="r" b="b"/>
              <a:pathLst>
                <a:path w="4735576" h="1329563">
                  <a:moveTo>
                    <a:pt x="12700" y="978408"/>
                  </a:moveTo>
                  <a:lnTo>
                    <a:pt x="4226433" y="978408"/>
                  </a:lnTo>
                  <a:lnTo>
                    <a:pt x="4226433" y="991108"/>
                  </a:lnTo>
                  <a:lnTo>
                    <a:pt x="4213733" y="991108"/>
                  </a:lnTo>
                  <a:lnTo>
                    <a:pt x="4213733" y="339598"/>
                  </a:lnTo>
                  <a:lnTo>
                    <a:pt x="4226433" y="339598"/>
                  </a:lnTo>
                  <a:lnTo>
                    <a:pt x="4226433" y="352298"/>
                  </a:lnTo>
                  <a:lnTo>
                    <a:pt x="4061333" y="352298"/>
                  </a:lnTo>
                  <a:cubicBezTo>
                    <a:pt x="4056126" y="352298"/>
                    <a:pt x="4051554" y="349123"/>
                    <a:pt x="4049522" y="344424"/>
                  </a:cubicBezTo>
                  <a:cubicBezTo>
                    <a:pt x="4047490" y="339725"/>
                    <a:pt x="4048633" y="334137"/>
                    <a:pt x="4052316" y="330581"/>
                  </a:cubicBezTo>
                  <a:lnTo>
                    <a:pt x="4382643" y="4826"/>
                  </a:lnTo>
                  <a:cubicBezTo>
                    <a:pt x="4387596" y="0"/>
                    <a:pt x="4395470" y="0"/>
                    <a:pt x="4400423" y="4826"/>
                  </a:cubicBezTo>
                  <a:lnTo>
                    <a:pt x="4730750" y="330581"/>
                  </a:lnTo>
                  <a:cubicBezTo>
                    <a:pt x="4734433" y="334137"/>
                    <a:pt x="4735576" y="339725"/>
                    <a:pt x="4733544" y="344424"/>
                  </a:cubicBezTo>
                  <a:cubicBezTo>
                    <a:pt x="4731512" y="349123"/>
                    <a:pt x="4726940" y="352298"/>
                    <a:pt x="4721733" y="352298"/>
                  </a:cubicBezTo>
                  <a:lnTo>
                    <a:pt x="4556633" y="352298"/>
                  </a:lnTo>
                  <a:lnTo>
                    <a:pt x="4556633" y="339598"/>
                  </a:lnTo>
                  <a:lnTo>
                    <a:pt x="4569333" y="339598"/>
                  </a:lnTo>
                  <a:lnTo>
                    <a:pt x="4569333" y="1316863"/>
                  </a:lnTo>
                  <a:cubicBezTo>
                    <a:pt x="4569333" y="1323848"/>
                    <a:pt x="4563618" y="1329563"/>
                    <a:pt x="4556633" y="1329563"/>
                  </a:cubicBezTo>
                  <a:lnTo>
                    <a:pt x="12700" y="1329563"/>
                  </a:lnTo>
                  <a:cubicBezTo>
                    <a:pt x="5715" y="1329563"/>
                    <a:pt x="0" y="1323848"/>
                    <a:pt x="0" y="1316863"/>
                  </a:cubicBezTo>
                  <a:lnTo>
                    <a:pt x="0" y="991108"/>
                  </a:lnTo>
                  <a:cubicBezTo>
                    <a:pt x="0" y="984123"/>
                    <a:pt x="5715" y="978408"/>
                    <a:pt x="12700" y="978408"/>
                  </a:cubicBezTo>
                  <a:moveTo>
                    <a:pt x="12700" y="1003808"/>
                  </a:moveTo>
                  <a:lnTo>
                    <a:pt x="12700" y="991108"/>
                  </a:lnTo>
                  <a:lnTo>
                    <a:pt x="25400" y="991108"/>
                  </a:lnTo>
                  <a:lnTo>
                    <a:pt x="25400" y="1316863"/>
                  </a:lnTo>
                  <a:lnTo>
                    <a:pt x="12700" y="1316863"/>
                  </a:lnTo>
                  <a:lnTo>
                    <a:pt x="12700" y="1304163"/>
                  </a:lnTo>
                  <a:lnTo>
                    <a:pt x="4556760" y="1304163"/>
                  </a:lnTo>
                  <a:lnTo>
                    <a:pt x="4556760" y="1316863"/>
                  </a:lnTo>
                  <a:lnTo>
                    <a:pt x="4544060" y="1316863"/>
                  </a:lnTo>
                  <a:lnTo>
                    <a:pt x="4544060" y="339598"/>
                  </a:lnTo>
                  <a:cubicBezTo>
                    <a:pt x="4544060" y="332613"/>
                    <a:pt x="4549775" y="326898"/>
                    <a:pt x="4556760" y="326898"/>
                  </a:cubicBezTo>
                  <a:lnTo>
                    <a:pt x="4721860" y="326898"/>
                  </a:lnTo>
                  <a:lnTo>
                    <a:pt x="4721860" y="339598"/>
                  </a:lnTo>
                  <a:lnTo>
                    <a:pt x="4712970" y="348615"/>
                  </a:lnTo>
                  <a:lnTo>
                    <a:pt x="4382643" y="22860"/>
                  </a:lnTo>
                  <a:lnTo>
                    <a:pt x="4391533" y="13843"/>
                  </a:lnTo>
                  <a:lnTo>
                    <a:pt x="4400423" y="22860"/>
                  </a:lnTo>
                  <a:lnTo>
                    <a:pt x="4070096" y="348615"/>
                  </a:lnTo>
                  <a:lnTo>
                    <a:pt x="4061206" y="339598"/>
                  </a:lnTo>
                  <a:lnTo>
                    <a:pt x="4061206" y="326898"/>
                  </a:lnTo>
                  <a:lnTo>
                    <a:pt x="4226306" y="326898"/>
                  </a:lnTo>
                  <a:cubicBezTo>
                    <a:pt x="4233291" y="326898"/>
                    <a:pt x="4239006" y="332613"/>
                    <a:pt x="4239006" y="339598"/>
                  </a:cubicBezTo>
                  <a:lnTo>
                    <a:pt x="4239006" y="991108"/>
                  </a:lnTo>
                  <a:cubicBezTo>
                    <a:pt x="4239006" y="998093"/>
                    <a:pt x="4233291" y="1003808"/>
                    <a:pt x="4226306" y="1003808"/>
                  </a:cubicBezTo>
                  <a:lnTo>
                    <a:pt x="12700" y="1003808"/>
                  </a:lnTo>
                  <a:close/>
                </a:path>
              </a:pathLst>
            </a:custGeom>
            <a:solidFill>
              <a:srgbClr val="2F528F"/>
            </a:solidFill>
          </p:spPr>
          <p:txBody>
            <a:bodyPr/>
            <a:lstStyle/>
            <a:p>
              <a:endParaRPr lang="en-US" sz="800">
                <a:latin typeface="Calibri" panose="020F0502020204030204" pitchFamily="34" charset="0"/>
                <a:cs typeface="Calibri" panose="020F0502020204030204" pitchFamily="34" charset="0"/>
              </a:endParaRPr>
            </a:p>
          </p:txBody>
        </p:sp>
      </p:grpSp>
      <p:sp>
        <p:nvSpPr>
          <p:cNvPr id="51" name="AutoShape 4">
            <a:extLst>
              <a:ext uri="{FF2B5EF4-FFF2-40B4-BE49-F238E27FC236}">
                <a16:creationId xmlns:a16="http://schemas.microsoft.com/office/drawing/2014/main" id="{4BFBB713-7ECB-EACA-614B-F307E99C6D9E}"/>
              </a:ext>
            </a:extLst>
          </p:cNvPr>
          <p:cNvSpPr/>
          <p:nvPr/>
        </p:nvSpPr>
        <p:spPr>
          <a:xfrm rot="23839" flipV="1">
            <a:off x="1807521" y="698335"/>
            <a:ext cx="8268904" cy="70823"/>
          </a:xfrm>
          <a:prstGeom prst="line">
            <a:avLst/>
          </a:prstGeom>
          <a:ln w="47625" cap="rnd">
            <a:solidFill>
              <a:srgbClr val="A5300F"/>
            </a:solidFill>
            <a:prstDash val="solid"/>
            <a:headEnd type="none" w="sm" len="sm"/>
            <a:tailEnd type="none" w="sm" len="sm"/>
          </a:ln>
        </p:spPr>
        <p:txBody>
          <a:bodyPr/>
          <a:lstStyle/>
          <a:p>
            <a:endParaRPr lang="en-US" sz="1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7774978"/>
      </p:ext>
    </p:extLst>
  </p:cSld>
  <p:clrMapOvr>
    <a:masterClrMapping/>
  </p:clrMapOvr>
  <p:transition>
    <p:fade/>
  </p:transition>
</p:sld>
</file>

<file path=ppt/theme/theme1.xml><?xml version="1.0" encoding="utf-8"?>
<a:theme xmlns:a="http://schemas.openxmlformats.org/drawingml/2006/main" name="UCSF Classic">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noAutofit/>
      </a:bodyPr>
      <a:lstStyle>
        <a:defPPr marL="342900" indent="-342900">
          <a:buClr>
            <a:schemeClr val="accent1"/>
          </a:buClr>
          <a:buSzPct val="80000"/>
          <a:buFont typeface="Wingdings" charset="2"/>
          <a:buChar char="§"/>
          <a:defRPr sz="2000" dirty="0" smtClean="0">
            <a:solidFill>
              <a:schemeClr val="tx1"/>
            </a:solidFill>
          </a:defRPr>
        </a:defPPr>
      </a:lstStyle>
    </a:txDef>
  </a:objectDefaults>
  <a:extraClrSchemeLst/>
  <a:extLst>
    <a:ext uri="{05A4C25C-085E-4340-85A3-A5531E510DB2}">
      <thm15:themeFamily xmlns:thm15="http://schemas.microsoft.com/office/thememl/2012/main" name="e3_UCSF-16x9-FontA_test2" id="{24DA3907-1B0C-0B4F-8531-D21433304D1E}" vid="{D9C2AF2E-EB53-994D-B007-E3AEEE4B0E8B}"/>
    </a:ext>
  </a:extLst>
</a:theme>
</file>

<file path=ppt/theme/theme2.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3.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F8A51949-CE2D-4D1D-81B7-CD96A1311979}">
  <ds:schemaRefs>
    <ds:schemaRef ds:uri="http://schemas.microsoft.com/sharepoint/v3/contenttype/forms"/>
  </ds:schemaRefs>
</ds:datastoreItem>
</file>

<file path=customXml/itemProps2.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DB48DB2A-A2BB-49B9-B517-04CB45F2482A}">
  <ds:schemaRefs>
    <ds:schemaRef ds:uri="http://www.w3.org/XML/1998/namespace"/>
    <ds:schemaRef ds:uri="http://schemas.microsoft.com/office/2006/metadata/properties"/>
    <ds:schemaRef ds:uri="http://schemas.microsoft.com/office/2006/documentManagement/types"/>
    <ds:schemaRef ds:uri="http://purl.org/dc/dcmitype/"/>
    <ds:schemaRef ds:uri="http://schemas.openxmlformats.org/package/2006/metadata/core-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e3_UCSF-16x9-FontA_Draft4 (1)</Template>
  <TotalTime>10352</TotalTime>
  <Words>4378</Words>
  <Application>Microsoft Office PowerPoint</Application>
  <PresentationFormat>Widescreen</PresentationFormat>
  <Paragraphs>495</Paragraphs>
  <Slides>30</Slides>
  <Notes>24</Notes>
  <HiddenSlides>2</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.AppleSystemUIFont</vt:lpstr>
      <vt:lpstr>Arial</vt:lpstr>
      <vt:lpstr>Calibri</vt:lpstr>
      <vt:lpstr>Garamond</vt:lpstr>
      <vt:lpstr>Open Sans</vt:lpstr>
      <vt:lpstr>Open Sans 1</vt:lpstr>
      <vt:lpstr>Open Sans Bold</vt:lpstr>
      <vt:lpstr>Wingdings</vt:lpstr>
      <vt:lpstr>UCSF Classic</vt:lpstr>
      <vt:lpstr>UCSF Contemporary Pattern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your template!</dc:title>
  <dc:subject>Presentation Template</dc:subject>
  <dc:creator>Microsoft Office User</dc:creator>
  <dc:description>Derek MacDavid | derek@bigpicdesign.com</dc:description>
  <cp:lastModifiedBy>Catalli, Lisa</cp:lastModifiedBy>
  <cp:revision>141</cp:revision>
  <cp:lastPrinted>2025-12-15T01:24:15Z</cp:lastPrinted>
  <dcterms:created xsi:type="dcterms:W3CDTF">2017-04-18T17:07:44Z</dcterms:created>
  <dcterms:modified xsi:type="dcterms:W3CDTF">2025-12-15T01:27:41Z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