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8" r:id="rId4"/>
    <p:sldMasterId id="2147483943" r:id="rId5"/>
  </p:sldMasterIdLst>
  <p:notesMasterIdLst>
    <p:notesMasterId r:id="rId45"/>
  </p:notesMasterIdLst>
  <p:handoutMasterIdLst>
    <p:handoutMasterId r:id="rId46"/>
  </p:handoutMasterIdLst>
  <p:sldIdLst>
    <p:sldId id="289" r:id="rId6"/>
    <p:sldId id="292" r:id="rId7"/>
    <p:sldId id="293" r:id="rId8"/>
    <p:sldId id="294" r:id="rId9"/>
    <p:sldId id="295" r:id="rId10"/>
    <p:sldId id="296" r:id="rId11"/>
    <p:sldId id="321" r:id="rId12"/>
    <p:sldId id="322" r:id="rId13"/>
    <p:sldId id="323" r:id="rId14"/>
    <p:sldId id="324" r:id="rId15"/>
    <p:sldId id="325" r:id="rId16"/>
    <p:sldId id="326" r:id="rId17"/>
    <p:sldId id="327" r:id="rId18"/>
    <p:sldId id="340" r:id="rId19"/>
    <p:sldId id="328" r:id="rId20"/>
    <p:sldId id="329" r:id="rId21"/>
    <p:sldId id="332" r:id="rId22"/>
    <p:sldId id="333" r:id="rId23"/>
    <p:sldId id="334" r:id="rId24"/>
    <p:sldId id="335" r:id="rId25"/>
    <p:sldId id="336" r:id="rId26"/>
    <p:sldId id="337" r:id="rId27"/>
    <p:sldId id="338" r:id="rId28"/>
    <p:sldId id="339" r:id="rId29"/>
    <p:sldId id="297" r:id="rId30"/>
    <p:sldId id="298" r:id="rId31"/>
    <p:sldId id="299" r:id="rId32"/>
    <p:sldId id="300" r:id="rId33"/>
    <p:sldId id="301" r:id="rId34"/>
    <p:sldId id="302" r:id="rId35"/>
    <p:sldId id="303" r:id="rId36"/>
    <p:sldId id="304" r:id="rId37"/>
    <p:sldId id="341" r:id="rId38"/>
    <p:sldId id="307" r:id="rId39"/>
    <p:sldId id="308" r:id="rId40"/>
    <p:sldId id="305" r:id="rId41"/>
    <p:sldId id="309" r:id="rId42"/>
    <p:sldId id="310" r:id="rId43"/>
    <p:sldId id="278" r:id="rId44"/>
  </p:sldIdLst>
  <p:sldSz cx="12192000" cy="6858000"/>
  <p:notesSz cx="68580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userDrawn="1">
          <p15:clr>
            <a:srgbClr val="A4A3A4"/>
          </p15:clr>
        </p15:guide>
        <p15:guide id="2" orient="horz" pos="3477" userDrawn="1">
          <p15:clr>
            <a:srgbClr val="A4A3A4"/>
          </p15:clr>
        </p15:guide>
        <p15:guide id="3" orient="horz" pos="4032" userDrawn="1">
          <p15:clr>
            <a:srgbClr val="A4A3A4"/>
          </p15:clr>
        </p15:guide>
        <p15:guide id="4" orient="horz" pos="2183" userDrawn="1">
          <p15:clr>
            <a:srgbClr val="A4A3A4"/>
          </p15:clr>
        </p15:guide>
        <p15:guide id="5" orient="horz" pos="287" userDrawn="1">
          <p15:clr>
            <a:srgbClr val="A4A3A4"/>
          </p15:clr>
        </p15:guide>
        <p15:guide id="6" orient="horz" pos="1471" userDrawn="1">
          <p15:clr>
            <a:srgbClr val="A4A3A4"/>
          </p15:clr>
        </p15:guide>
        <p15:guide id="7" orient="horz" pos="535" userDrawn="1">
          <p15:clr>
            <a:srgbClr val="A4A3A4"/>
          </p15:clr>
        </p15:guide>
        <p15:guide id="8" orient="horz" pos="3939" userDrawn="1">
          <p15:clr>
            <a:srgbClr val="A4A3A4"/>
          </p15:clr>
        </p15:guide>
        <p15:guide id="9" orient="horz" pos="231" userDrawn="1">
          <p15:clr>
            <a:srgbClr val="A4A3A4"/>
          </p15:clr>
        </p15:guide>
        <p15:guide id="10" pos="233" userDrawn="1">
          <p15:clr>
            <a:srgbClr val="A4A3A4"/>
          </p15:clr>
        </p15:guide>
        <p15:guide id="11" pos="7453" userDrawn="1">
          <p15:clr>
            <a:srgbClr val="A4A3A4"/>
          </p15:clr>
        </p15:guide>
        <p15:guide id="12" pos="3840" userDrawn="1">
          <p15:clr>
            <a:srgbClr val="A4A3A4"/>
          </p15:clr>
        </p15:guide>
        <p15:guide id="13" pos="1035" userDrawn="1">
          <p15:clr>
            <a:srgbClr val="A4A3A4"/>
          </p15:clr>
        </p15:guide>
        <p15:guide id="14" pos="1881" userDrawn="1">
          <p15:clr>
            <a:srgbClr val="A4A3A4"/>
          </p15:clr>
        </p15:guide>
        <p15:guide id="15" pos="7049" userDrawn="1">
          <p15:clr>
            <a:srgbClr val="A4A3A4"/>
          </p15:clr>
        </p15:guide>
        <p15:guide id="16" pos="461" userDrawn="1">
          <p15:clr>
            <a:srgbClr val="A4A3A4"/>
          </p15:clr>
        </p15:guide>
        <p15:guide id="17" pos="5453" userDrawn="1">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2D0"/>
    <a:srgbClr val="052049"/>
    <a:srgbClr val="90BD31"/>
    <a:srgbClr val="18A3AC"/>
    <a:srgbClr val="178CCB"/>
    <a:srgbClr val="000000"/>
    <a:srgbClr val="EC1848"/>
    <a:srgbClr val="F48024"/>
    <a:srgbClr val="E8E7DE"/>
    <a:srgbClr val="F5F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AA3907-121D-4FF3-A307-70B2D84E9759}" v="631" dt="2025-12-14T23:05:52.3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4" autoAdjust="0"/>
    <p:restoredTop sz="66522" autoAdjust="0"/>
  </p:normalViewPr>
  <p:slideViewPr>
    <p:cSldViewPr snapToGrid="0" showGuides="1">
      <p:cViewPr varScale="1">
        <p:scale>
          <a:sx n="60" d="100"/>
          <a:sy n="60" d="100"/>
        </p:scale>
        <p:origin x="1476" y="60"/>
      </p:cViewPr>
      <p:guideLst>
        <p:guide orient="horz" pos="1052"/>
        <p:guide orient="horz" pos="3477"/>
        <p:guide orient="horz" pos="4032"/>
        <p:guide orient="horz" pos="2183"/>
        <p:guide orient="horz" pos="287"/>
        <p:guide orient="horz" pos="1471"/>
        <p:guide orient="horz" pos="535"/>
        <p:guide orient="horz" pos="3939"/>
        <p:guide orient="horz" pos="231"/>
        <p:guide pos="233"/>
        <p:guide pos="7453"/>
        <p:guide pos="3840"/>
        <p:guide pos="1035"/>
        <p:guide pos="1881"/>
        <p:guide pos="7049"/>
        <p:guide pos="461"/>
        <p:guide pos="5453"/>
      </p:guideLst>
    </p:cSldViewPr>
  </p:slideViewPr>
  <p:outlineViewPr>
    <p:cViewPr>
      <p:scale>
        <a:sx n="33" d="100"/>
        <a:sy n="33" d="100"/>
      </p:scale>
      <p:origin x="0" y="0"/>
    </p:cViewPr>
  </p:outlineViewPr>
  <p:notesTextViewPr>
    <p:cViewPr>
      <p:scale>
        <a:sx n="3" d="2"/>
        <a:sy n="3" d="2"/>
      </p:scale>
      <p:origin x="0" y="0"/>
    </p:cViewPr>
  </p:notesTextViewPr>
  <p:sorterViewPr>
    <p:cViewPr>
      <p:scale>
        <a:sx n="71" d="100"/>
        <a:sy n="71" d="100"/>
      </p:scale>
      <p:origin x="0" y="0"/>
    </p:cViewPr>
  </p:sorterViewPr>
  <p:notesViewPr>
    <p:cSldViewPr snapToGrid="0">
      <p:cViewPr>
        <p:scale>
          <a:sx n="108" d="100"/>
          <a:sy n="108" d="100"/>
        </p:scale>
        <p:origin x="2576" y="-240"/>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Catalli" userId="243805957_tp_box_2" providerId="OAuth2" clId="{524B74E3-FB03-47FC-929A-77926522C7C4}"/>
    <pc:docChg chg="undo custSel addSld delSld modSld sldOrd">
      <pc:chgData name="Lisa Catalli" userId="243805957_tp_box_2" providerId="OAuth2" clId="{524B74E3-FB03-47FC-929A-77926522C7C4}" dt="2025-12-14T23:04:33.351" v="2860" actId="2696"/>
      <pc:docMkLst>
        <pc:docMk/>
      </pc:docMkLst>
      <pc:sldChg chg="modSp mod">
        <pc:chgData name="Lisa Catalli" userId="243805957_tp_box_2" providerId="OAuth2" clId="{524B74E3-FB03-47FC-929A-77926522C7C4}" dt="2025-12-14T20:41:10.219" v="0" actId="20577"/>
        <pc:sldMkLst>
          <pc:docMk/>
          <pc:sldMk cId="2656839960" sldId="289"/>
        </pc:sldMkLst>
        <pc:spChg chg="mod">
          <ac:chgData name="Lisa Catalli" userId="243805957_tp_box_2" providerId="OAuth2" clId="{524B74E3-FB03-47FC-929A-77926522C7C4}" dt="2025-12-14T20:41:10.219" v="0" actId="20577"/>
          <ac:spMkLst>
            <pc:docMk/>
            <pc:sldMk cId="2656839960" sldId="289"/>
            <ac:spMk id="21" creationId="{D703475A-D368-FF16-3F38-C8DA2ED1162A}"/>
          </ac:spMkLst>
        </pc:spChg>
      </pc:sldChg>
      <pc:sldChg chg="modSp mod">
        <pc:chgData name="Lisa Catalli" userId="243805957_tp_box_2" providerId="OAuth2" clId="{524B74E3-FB03-47FC-929A-77926522C7C4}" dt="2025-12-14T20:41:23.705" v="11" actId="20577"/>
        <pc:sldMkLst>
          <pc:docMk/>
          <pc:sldMk cId="2360344582" sldId="294"/>
        </pc:sldMkLst>
        <pc:spChg chg="mod">
          <ac:chgData name="Lisa Catalli" userId="243805957_tp_box_2" providerId="OAuth2" clId="{524B74E3-FB03-47FC-929A-77926522C7C4}" dt="2025-12-14T20:41:23.705" v="11" actId="20577"/>
          <ac:spMkLst>
            <pc:docMk/>
            <pc:sldMk cId="2360344582" sldId="294"/>
            <ac:spMk id="15" creationId="{575C7848-8070-A436-6370-1796F1ED08DA}"/>
          </ac:spMkLst>
        </pc:spChg>
      </pc:sldChg>
      <pc:sldChg chg="del">
        <pc:chgData name="Lisa Catalli" userId="243805957_tp_box_2" providerId="OAuth2" clId="{524B74E3-FB03-47FC-929A-77926522C7C4}" dt="2025-12-14T23:04:02.273" v="2858" actId="2696"/>
        <pc:sldMkLst>
          <pc:docMk/>
          <pc:sldMk cId="3143446771" sldId="306"/>
        </pc:sldMkLst>
      </pc:sldChg>
      <pc:sldChg chg="ord">
        <pc:chgData name="Lisa Catalli" userId="243805957_tp_box_2" providerId="OAuth2" clId="{524B74E3-FB03-47FC-929A-77926522C7C4}" dt="2025-12-14T23:03:49.554" v="2855"/>
        <pc:sldMkLst>
          <pc:docMk/>
          <pc:sldMk cId="4081780289" sldId="307"/>
        </pc:sldMkLst>
      </pc:sldChg>
      <pc:sldChg chg="ord">
        <pc:chgData name="Lisa Catalli" userId="243805957_tp_box_2" providerId="OAuth2" clId="{524B74E3-FB03-47FC-929A-77926522C7C4}" dt="2025-12-14T23:03:53.194" v="2857"/>
        <pc:sldMkLst>
          <pc:docMk/>
          <pc:sldMk cId="1935231403" sldId="308"/>
        </pc:sldMkLst>
      </pc:sldChg>
      <pc:sldChg chg="addSp delSp modSp mod">
        <pc:chgData name="Lisa Catalli" userId="243805957_tp_box_2" providerId="OAuth2" clId="{524B74E3-FB03-47FC-929A-77926522C7C4}" dt="2025-12-14T20:43:46.280" v="36" actId="14100"/>
        <pc:sldMkLst>
          <pc:docMk/>
          <pc:sldMk cId="802973070" sldId="324"/>
        </pc:sldMkLst>
        <pc:spChg chg="del">
          <ac:chgData name="Lisa Catalli" userId="243805957_tp_box_2" providerId="OAuth2" clId="{524B74E3-FB03-47FC-929A-77926522C7C4}" dt="2025-12-14T20:43:25.046" v="32" actId="478"/>
          <ac:spMkLst>
            <pc:docMk/>
            <pc:sldMk cId="802973070" sldId="324"/>
            <ac:spMk id="8" creationId="{AAADC20F-A944-283E-F1F6-6DB70D136392}"/>
          </ac:spMkLst>
        </pc:spChg>
        <pc:spChg chg="del mod">
          <ac:chgData name="Lisa Catalli" userId="243805957_tp_box_2" providerId="OAuth2" clId="{524B74E3-FB03-47FC-929A-77926522C7C4}" dt="2025-12-14T20:43:34.318" v="34" actId="478"/>
          <ac:spMkLst>
            <pc:docMk/>
            <pc:sldMk cId="802973070" sldId="324"/>
            <ac:spMk id="10" creationId="{A9A8DC2C-EFB0-B56B-2C00-10B7E9B178FF}"/>
          </ac:spMkLst>
        </pc:spChg>
        <pc:spChg chg="add mod">
          <ac:chgData name="Lisa Catalli" userId="243805957_tp_box_2" providerId="OAuth2" clId="{524B74E3-FB03-47FC-929A-77926522C7C4}" dt="2025-12-14T20:43:25.542" v="33"/>
          <ac:spMkLst>
            <pc:docMk/>
            <pc:sldMk cId="802973070" sldId="324"/>
            <ac:spMk id="13" creationId="{15896C68-3CD4-BCBD-B1C7-0A34BADF2F67}"/>
          </ac:spMkLst>
        </pc:spChg>
        <pc:spChg chg="add mod">
          <ac:chgData name="Lisa Catalli" userId="243805957_tp_box_2" providerId="OAuth2" clId="{524B74E3-FB03-47FC-929A-77926522C7C4}" dt="2025-12-14T20:43:35.259" v="35"/>
          <ac:spMkLst>
            <pc:docMk/>
            <pc:sldMk cId="802973070" sldId="324"/>
            <ac:spMk id="14" creationId="{403AA58C-C2FE-4A8A-CE0D-7C504795062A}"/>
          </ac:spMkLst>
        </pc:spChg>
        <pc:grpChg chg="mod">
          <ac:chgData name="Lisa Catalli" userId="243805957_tp_box_2" providerId="OAuth2" clId="{524B74E3-FB03-47FC-929A-77926522C7C4}" dt="2025-12-14T20:43:46.280" v="36" actId="14100"/>
          <ac:grpSpMkLst>
            <pc:docMk/>
            <pc:sldMk cId="802973070" sldId="324"/>
            <ac:grpSpMk id="6" creationId="{43EC84D6-4CCD-B45B-9651-E4B1B13FFC16}"/>
          </ac:grpSpMkLst>
        </pc:grpChg>
      </pc:sldChg>
      <pc:sldChg chg="modSp mod">
        <pc:chgData name="Lisa Catalli" userId="243805957_tp_box_2" providerId="OAuth2" clId="{524B74E3-FB03-47FC-929A-77926522C7C4}" dt="2025-12-14T21:25:35.446" v="886" actId="207"/>
        <pc:sldMkLst>
          <pc:docMk/>
          <pc:sldMk cId="1107859290" sldId="327"/>
        </pc:sldMkLst>
        <pc:spChg chg="mod">
          <ac:chgData name="Lisa Catalli" userId="243805957_tp_box_2" providerId="OAuth2" clId="{524B74E3-FB03-47FC-929A-77926522C7C4}" dt="2025-12-14T21:25:35.446" v="886" actId="207"/>
          <ac:spMkLst>
            <pc:docMk/>
            <pc:sldMk cId="1107859290" sldId="327"/>
            <ac:spMk id="5" creationId="{2559BCAC-042E-6E70-13D0-9A5AC4DA9D79}"/>
          </ac:spMkLst>
        </pc:spChg>
      </pc:sldChg>
      <pc:sldChg chg="addSp modSp mod modAnim modNotes modNotesTx">
        <pc:chgData name="Lisa Catalli" userId="243805957_tp_box_2" providerId="OAuth2" clId="{524B74E3-FB03-47FC-929A-77926522C7C4}" dt="2025-12-14T22:55:49.694" v="2568" actId="1076"/>
        <pc:sldMkLst>
          <pc:docMk/>
          <pc:sldMk cId="326149749" sldId="328"/>
        </pc:sldMkLst>
        <pc:spChg chg="mod">
          <ac:chgData name="Lisa Catalli" userId="243805957_tp_box_2" providerId="OAuth2" clId="{524B74E3-FB03-47FC-929A-77926522C7C4}" dt="2025-12-14T22:50:35.813" v="2298" actId="1076"/>
          <ac:spMkLst>
            <pc:docMk/>
            <pc:sldMk cId="326149749" sldId="328"/>
            <ac:spMk id="7" creationId="{5DEA8F22-E4DB-9096-CCBE-C0EEDB7B84FA}"/>
          </ac:spMkLst>
        </pc:spChg>
        <pc:spChg chg="mod">
          <ac:chgData name="Lisa Catalli" userId="243805957_tp_box_2" providerId="OAuth2" clId="{524B74E3-FB03-47FC-929A-77926522C7C4}" dt="2025-12-14T22:55:49.694" v="2568" actId="1076"/>
          <ac:spMkLst>
            <pc:docMk/>
            <pc:sldMk cId="326149749" sldId="328"/>
            <ac:spMk id="9" creationId="{F495937E-5A7D-6961-52D8-910287EBEF19}"/>
          </ac:spMkLst>
        </pc:spChg>
        <pc:spChg chg="mod">
          <ac:chgData name="Lisa Catalli" userId="243805957_tp_box_2" providerId="OAuth2" clId="{524B74E3-FB03-47FC-929A-77926522C7C4}" dt="2025-12-14T21:32:03.134" v="1065" actId="20577"/>
          <ac:spMkLst>
            <pc:docMk/>
            <pc:sldMk cId="326149749" sldId="328"/>
            <ac:spMk id="10" creationId="{0BE7921A-95DD-BB47-2796-3A199C8685C5}"/>
          </ac:spMkLst>
        </pc:spChg>
        <pc:spChg chg="mod">
          <ac:chgData name="Lisa Catalli" userId="243805957_tp_box_2" providerId="OAuth2" clId="{524B74E3-FB03-47FC-929A-77926522C7C4}" dt="2025-12-14T21:17:10.817" v="497" actId="255"/>
          <ac:spMkLst>
            <pc:docMk/>
            <pc:sldMk cId="326149749" sldId="328"/>
            <ac:spMk id="16" creationId="{F4EB2EBD-19C6-3DC2-29AC-18E14C8B4EE3}"/>
          </ac:spMkLst>
        </pc:spChg>
        <pc:spChg chg="add mod">
          <ac:chgData name="Lisa Catalli" userId="243805957_tp_box_2" providerId="OAuth2" clId="{524B74E3-FB03-47FC-929A-77926522C7C4}" dt="2025-12-14T21:20:38.024" v="565" actId="20577"/>
          <ac:spMkLst>
            <pc:docMk/>
            <pc:sldMk cId="326149749" sldId="328"/>
            <ac:spMk id="17" creationId="{40C865C8-61D4-CA70-ACB5-42B03802BAF0}"/>
          </ac:spMkLst>
        </pc:spChg>
      </pc:sldChg>
      <pc:sldChg chg="addSp modSp mod">
        <pc:chgData name="Lisa Catalli" userId="243805957_tp_box_2" providerId="OAuth2" clId="{524B74E3-FB03-47FC-929A-77926522C7C4}" dt="2025-12-14T22:56:47.699" v="2629" actId="20577"/>
        <pc:sldMkLst>
          <pc:docMk/>
          <pc:sldMk cId="1911029615" sldId="329"/>
        </pc:sldMkLst>
        <pc:spChg chg="mod">
          <ac:chgData name="Lisa Catalli" userId="243805957_tp_box_2" providerId="OAuth2" clId="{524B74E3-FB03-47FC-929A-77926522C7C4}" dt="2025-12-14T22:56:06.822" v="2569" actId="207"/>
          <ac:spMkLst>
            <pc:docMk/>
            <pc:sldMk cId="1911029615" sldId="329"/>
            <ac:spMk id="6" creationId="{02D659CA-A888-D9AE-DBE5-868B024E825A}"/>
          </ac:spMkLst>
        </pc:spChg>
        <pc:spChg chg="mod">
          <ac:chgData name="Lisa Catalli" userId="243805957_tp_box_2" providerId="OAuth2" clId="{524B74E3-FB03-47FC-929A-77926522C7C4}" dt="2025-12-14T22:56:09.544" v="2570" actId="207"/>
          <ac:spMkLst>
            <pc:docMk/>
            <pc:sldMk cId="1911029615" sldId="329"/>
            <ac:spMk id="7" creationId="{4C99BAE5-168B-E3A5-29FF-FCA1BAD7450F}"/>
          </ac:spMkLst>
        </pc:spChg>
        <pc:spChg chg="add mod">
          <ac:chgData name="Lisa Catalli" userId="243805957_tp_box_2" providerId="OAuth2" clId="{524B74E3-FB03-47FC-929A-77926522C7C4}" dt="2025-12-14T21:23:29.742" v="690" actId="6549"/>
          <ac:spMkLst>
            <pc:docMk/>
            <pc:sldMk cId="1911029615" sldId="329"/>
            <ac:spMk id="9" creationId="{CAEE7E4E-8DFB-27DC-04A1-6D13756DF118}"/>
          </ac:spMkLst>
        </pc:spChg>
        <pc:spChg chg="add mod">
          <ac:chgData name="Lisa Catalli" userId="243805957_tp_box_2" providerId="OAuth2" clId="{524B74E3-FB03-47FC-929A-77926522C7C4}" dt="2025-12-14T22:56:47.699" v="2629" actId="20577"/>
          <ac:spMkLst>
            <pc:docMk/>
            <pc:sldMk cId="1911029615" sldId="329"/>
            <ac:spMk id="10" creationId="{76818BC0-BAC0-4F97-5426-AD4973BB86AF}"/>
          </ac:spMkLst>
        </pc:spChg>
      </pc:sldChg>
      <pc:sldChg chg="modSp del mod ord">
        <pc:chgData name="Lisa Catalli" userId="243805957_tp_box_2" providerId="OAuth2" clId="{524B74E3-FB03-47FC-929A-77926522C7C4}" dt="2025-12-14T22:34:56.685" v="1970" actId="2696"/>
        <pc:sldMkLst>
          <pc:docMk/>
          <pc:sldMk cId="236663493" sldId="330"/>
        </pc:sldMkLst>
        <pc:spChg chg="mod">
          <ac:chgData name="Lisa Catalli" userId="243805957_tp_box_2" providerId="OAuth2" clId="{524B74E3-FB03-47FC-929A-77926522C7C4}" dt="2025-12-14T21:05:56.939" v="394" actId="1076"/>
          <ac:spMkLst>
            <pc:docMk/>
            <pc:sldMk cId="236663493" sldId="330"/>
            <ac:spMk id="5" creationId="{7310DDA9-608E-0D48-546F-B058026993D0}"/>
          </ac:spMkLst>
        </pc:spChg>
        <pc:spChg chg="mod">
          <ac:chgData name="Lisa Catalli" userId="243805957_tp_box_2" providerId="OAuth2" clId="{524B74E3-FB03-47FC-929A-77926522C7C4}" dt="2025-12-14T21:05:33.518" v="391" actId="1076"/>
          <ac:spMkLst>
            <pc:docMk/>
            <pc:sldMk cId="236663493" sldId="330"/>
            <ac:spMk id="8" creationId="{CB5064CE-C822-CDC6-CFE9-583A5F8ADC4A}"/>
          </ac:spMkLst>
        </pc:spChg>
      </pc:sldChg>
      <pc:sldChg chg="del">
        <pc:chgData name="Lisa Catalli" userId="243805957_tp_box_2" providerId="OAuth2" clId="{524B74E3-FB03-47FC-929A-77926522C7C4}" dt="2025-12-14T21:06:14.751" v="395" actId="2696"/>
        <pc:sldMkLst>
          <pc:docMk/>
          <pc:sldMk cId="3003028982" sldId="331"/>
        </pc:sldMkLst>
      </pc:sldChg>
      <pc:sldChg chg="modSp mod modNotes modNotesTx">
        <pc:chgData name="Lisa Catalli" userId="243805957_tp_box_2" providerId="OAuth2" clId="{524B74E3-FB03-47FC-929A-77926522C7C4}" dt="2025-12-14T22:43:45.763" v="2212" actId="20577"/>
        <pc:sldMkLst>
          <pc:docMk/>
          <pc:sldMk cId="442001732" sldId="332"/>
        </pc:sldMkLst>
        <pc:spChg chg="mod">
          <ac:chgData name="Lisa Catalli" userId="243805957_tp_box_2" providerId="OAuth2" clId="{524B74E3-FB03-47FC-929A-77926522C7C4}" dt="2025-12-14T21:41:20.511" v="1911" actId="1076"/>
          <ac:spMkLst>
            <pc:docMk/>
            <pc:sldMk cId="442001732" sldId="332"/>
            <ac:spMk id="16" creationId="{D83FAFD9-C30E-D445-F89E-9193F56A354D}"/>
          </ac:spMkLst>
        </pc:spChg>
        <pc:spChg chg="mod">
          <ac:chgData name="Lisa Catalli" userId="243805957_tp_box_2" providerId="OAuth2" clId="{524B74E3-FB03-47FC-929A-77926522C7C4}" dt="2025-12-14T22:40:54.622" v="2167" actId="20577"/>
          <ac:spMkLst>
            <pc:docMk/>
            <pc:sldMk cId="442001732" sldId="332"/>
            <ac:spMk id="30" creationId="{6247C35A-4291-BFF3-CD2B-19CFC735B16A}"/>
          </ac:spMkLst>
        </pc:spChg>
      </pc:sldChg>
      <pc:sldChg chg="modSp mod modNotesTx">
        <pc:chgData name="Lisa Catalli" userId="243805957_tp_box_2" providerId="OAuth2" clId="{524B74E3-FB03-47FC-929A-77926522C7C4}" dt="2025-12-14T22:59:46.139" v="2750"/>
        <pc:sldMkLst>
          <pc:docMk/>
          <pc:sldMk cId="3542207701" sldId="333"/>
        </pc:sldMkLst>
        <pc:spChg chg="mod">
          <ac:chgData name="Lisa Catalli" userId="243805957_tp_box_2" providerId="OAuth2" clId="{524B74E3-FB03-47FC-929A-77926522C7C4}" dt="2025-12-14T22:59:46.139" v="2750"/>
          <ac:spMkLst>
            <pc:docMk/>
            <pc:sldMk cId="3542207701" sldId="333"/>
            <ac:spMk id="4" creationId="{416ECCE5-9636-C66A-3DB6-B632F869B779}"/>
          </ac:spMkLst>
        </pc:spChg>
        <pc:spChg chg="mod">
          <ac:chgData name="Lisa Catalli" userId="243805957_tp_box_2" providerId="OAuth2" clId="{524B74E3-FB03-47FC-929A-77926522C7C4}" dt="2025-12-14T21:42:17.496" v="1912" actId="1076"/>
          <ac:spMkLst>
            <pc:docMk/>
            <pc:sldMk cId="3542207701" sldId="333"/>
            <ac:spMk id="11" creationId="{68037FA1-4FDE-6D95-F1AC-6D7B34726F19}"/>
          </ac:spMkLst>
        </pc:spChg>
      </pc:sldChg>
      <pc:sldChg chg="modSp mod">
        <pc:chgData name="Lisa Catalli" userId="243805957_tp_box_2" providerId="OAuth2" clId="{524B74E3-FB03-47FC-929A-77926522C7C4}" dt="2025-12-14T22:59:24.749" v="2748" actId="20577"/>
        <pc:sldMkLst>
          <pc:docMk/>
          <pc:sldMk cId="2512048496" sldId="334"/>
        </pc:sldMkLst>
        <pc:spChg chg="mod">
          <ac:chgData name="Lisa Catalli" userId="243805957_tp_box_2" providerId="OAuth2" clId="{524B74E3-FB03-47FC-929A-77926522C7C4}" dt="2025-12-14T22:59:24.749" v="2748" actId="20577"/>
          <ac:spMkLst>
            <pc:docMk/>
            <pc:sldMk cId="2512048496" sldId="334"/>
            <ac:spMk id="4" creationId="{06133BD9-1C7E-E235-1100-3F9C2D0D9C60}"/>
          </ac:spMkLst>
        </pc:spChg>
        <pc:spChg chg="mod">
          <ac:chgData name="Lisa Catalli" userId="243805957_tp_box_2" providerId="OAuth2" clId="{524B74E3-FB03-47FC-929A-77926522C7C4}" dt="2025-12-14T21:43:26.294" v="1965" actId="1076"/>
          <ac:spMkLst>
            <pc:docMk/>
            <pc:sldMk cId="2512048496" sldId="334"/>
            <ac:spMk id="6" creationId="{4A93FE52-2AD9-5F95-D7D5-E67B279C867A}"/>
          </ac:spMkLst>
        </pc:spChg>
        <pc:spChg chg="mod">
          <ac:chgData name="Lisa Catalli" userId="243805957_tp_box_2" providerId="OAuth2" clId="{524B74E3-FB03-47FC-929A-77926522C7C4}" dt="2025-12-14T21:42:51.961" v="1927" actId="1076"/>
          <ac:spMkLst>
            <pc:docMk/>
            <pc:sldMk cId="2512048496" sldId="334"/>
            <ac:spMk id="14" creationId="{7DE79E89-8A1B-3D26-AA44-687371FF9CF4}"/>
          </ac:spMkLst>
        </pc:spChg>
      </pc:sldChg>
      <pc:sldChg chg="modSp mod">
        <pc:chgData name="Lisa Catalli" userId="243805957_tp_box_2" providerId="OAuth2" clId="{524B74E3-FB03-47FC-929A-77926522C7C4}" dt="2025-12-14T23:00:27.067" v="2753" actId="1076"/>
        <pc:sldMkLst>
          <pc:docMk/>
          <pc:sldMk cId="2642620140" sldId="335"/>
        </pc:sldMkLst>
        <pc:spChg chg="mod">
          <ac:chgData name="Lisa Catalli" userId="243805957_tp_box_2" providerId="OAuth2" clId="{524B74E3-FB03-47FC-929A-77926522C7C4}" dt="2025-12-14T23:00:27.067" v="2753" actId="1076"/>
          <ac:spMkLst>
            <pc:docMk/>
            <pc:sldMk cId="2642620140" sldId="335"/>
            <ac:spMk id="14" creationId="{EDCF8173-801B-7968-DCD6-34788DF089CE}"/>
          </ac:spMkLst>
        </pc:spChg>
      </pc:sldChg>
      <pc:sldChg chg="modSp mod">
        <pc:chgData name="Lisa Catalli" userId="243805957_tp_box_2" providerId="OAuth2" clId="{524B74E3-FB03-47FC-929A-77926522C7C4}" dt="2025-12-14T23:01:44.871" v="2852" actId="20577"/>
        <pc:sldMkLst>
          <pc:docMk/>
          <pc:sldMk cId="1033147964" sldId="336"/>
        </pc:sldMkLst>
        <pc:spChg chg="mod">
          <ac:chgData name="Lisa Catalli" userId="243805957_tp_box_2" providerId="OAuth2" clId="{524B74E3-FB03-47FC-929A-77926522C7C4}" dt="2025-12-14T23:01:35.562" v="2847" actId="20577"/>
          <ac:spMkLst>
            <pc:docMk/>
            <pc:sldMk cId="1033147964" sldId="336"/>
            <ac:spMk id="5" creationId="{2A31C6ED-3CD5-3850-D0CD-EC0E549AB3C4}"/>
          </ac:spMkLst>
        </pc:spChg>
        <pc:spChg chg="mod">
          <ac:chgData name="Lisa Catalli" userId="243805957_tp_box_2" providerId="OAuth2" clId="{524B74E3-FB03-47FC-929A-77926522C7C4}" dt="2025-12-14T23:01:44.871" v="2852" actId="20577"/>
          <ac:spMkLst>
            <pc:docMk/>
            <pc:sldMk cId="1033147964" sldId="336"/>
            <ac:spMk id="6" creationId="{EB0CC0B0-0140-B12E-538D-6B4D5D522D57}"/>
          </ac:spMkLst>
        </pc:spChg>
      </pc:sldChg>
      <pc:sldChg chg="modSp add mod">
        <pc:chgData name="Lisa Catalli" userId="243805957_tp_box_2" providerId="OAuth2" clId="{524B74E3-FB03-47FC-929A-77926522C7C4}" dt="2025-12-14T21:27:03.316" v="1022" actId="1076"/>
        <pc:sldMkLst>
          <pc:docMk/>
          <pc:sldMk cId="445533749" sldId="340"/>
        </pc:sldMkLst>
        <pc:spChg chg="mod">
          <ac:chgData name="Lisa Catalli" userId="243805957_tp_box_2" providerId="OAuth2" clId="{524B74E3-FB03-47FC-929A-77926522C7C4}" dt="2025-12-14T21:26:13.521" v="1015" actId="20577"/>
          <ac:spMkLst>
            <pc:docMk/>
            <pc:sldMk cId="445533749" sldId="340"/>
            <ac:spMk id="4" creationId="{F0BAE5A7-3542-132D-A100-EB7AB7E0BD16}"/>
          </ac:spMkLst>
        </pc:spChg>
        <pc:spChg chg="mod">
          <ac:chgData name="Lisa Catalli" userId="243805957_tp_box_2" providerId="OAuth2" clId="{524B74E3-FB03-47FC-929A-77926522C7C4}" dt="2025-12-14T21:27:02.636" v="1021" actId="1076"/>
          <ac:spMkLst>
            <pc:docMk/>
            <pc:sldMk cId="445533749" sldId="340"/>
            <ac:spMk id="12" creationId="{98AFBA7B-7A15-5E28-CA5D-BCE816FC11D5}"/>
          </ac:spMkLst>
        </pc:spChg>
        <pc:spChg chg="mod">
          <ac:chgData name="Lisa Catalli" userId="243805957_tp_box_2" providerId="OAuth2" clId="{524B74E3-FB03-47FC-929A-77926522C7C4}" dt="2025-12-14T20:49:55.668" v="142" actId="207"/>
          <ac:spMkLst>
            <pc:docMk/>
            <pc:sldMk cId="445533749" sldId="340"/>
            <ac:spMk id="20" creationId="{1F279F25-83F8-F50D-4DA1-81DB037D43A5}"/>
          </ac:spMkLst>
        </pc:spChg>
        <pc:grpChg chg="mod">
          <ac:chgData name="Lisa Catalli" userId="243805957_tp_box_2" providerId="OAuth2" clId="{524B74E3-FB03-47FC-929A-77926522C7C4}" dt="2025-12-14T21:27:03.316" v="1022" actId="1076"/>
          <ac:grpSpMkLst>
            <pc:docMk/>
            <pc:sldMk cId="445533749" sldId="340"/>
            <ac:grpSpMk id="9" creationId="{2967B78B-D23F-E991-D2D9-C1D11A350512}"/>
          </ac:grpSpMkLst>
        </pc:grpChg>
      </pc:sldChg>
      <pc:sldChg chg="add">
        <pc:chgData name="Lisa Catalli" userId="243805957_tp_box_2" providerId="OAuth2" clId="{524B74E3-FB03-47FC-929A-77926522C7C4}" dt="2025-12-14T23:03:34.194" v="2853"/>
        <pc:sldMkLst>
          <pc:docMk/>
          <pc:sldMk cId="1931278231" sldId="341"/>
        </pc:sldMkLst>
      </pc:sldChg>
      <pc:sldChg chg="add del">
        <pc:chgData name="Lisa Catalli" userId="243805957_tp_box_2" providerId="OAuth2" clId="{524B74E3-FB03-47FC-929A-77926522C7C4}" dt="2025-12-14T23:04:33.351" v="2860" actId="2696"/>
        <pc:sldMkLst>
          <pc:docMk/>
          <pc:sldMk cId="3540249381" sldId="34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0352907873270806"/>
          <c:y val="0.14552374515046371"/>
          <c:w val="0.87565729780466184"/>
          <c:h val="0.69158546171112656"/>
        </c:manualLayout>
      </c:layout>
      <c:barChart>
        <c:barDir val="col"/>
        <c:grouping val="clustered"/>
        <c:varyColors val="0"/>
        <c:ser>
          <c:idx val="0"/>
          <c:order val="0"/>
          <c:tx>
            <c:strRef>
              <c:f>Sheet1!$B$1</c:f>
              <c:strCache>
                <c:ptCount val="1"/>
                <c:pt idx="0">
                  <c:v>Steatosis</c:v>
                </c:pt>
              </c:strCache>
            </c:strRef>
          </c:tx>
          <c:spPr>
            <a:solidFill>
              <a:srgbClr val="0070C0">
                <a:alpha val="94000"/>
              </a:srgbClr>
            </a:solidFill>
            <a:ln>
              <a:noFill/>
            </a:ln>
            <a:effectLst/>
          </c:spPr>
          <c:invertIfNegative val="0"/>
          <c:cat>
            <c:strRef>
              <c:f>Sheet1!$A$2:$A$5</c:f>
              <c:strCache>
                <c:ptCount val="4"/>
                <c:pt idx="0">
                  <c:v>0 years</c:v>
                </c:pt>
                <c:pt idx="1">
                  <c:v>5 years</c:v>
                </c:pt>
                <c:pt idx="2">
                  <c:v>10 years</c:v>
                </c:pt>
                <c:pt idx="3">
                  <c:v>15 years+</c:v>
                </c:pt>
              </c:strCache>
            </c:strRef>
          </c:cat>
          <c:val>
            <c:numRef>
              <c:f>Sheet1!$B$2:$B$5</c:f>
              <c:numCache>
                <c:formatCode>General</c:formatCode>
                <c:ptCount val="4"/>
                <c:pt idx="0">
                  <c:v>100</c:v>
                </c:pt>
                <c:pt idx="1">
                  <c:v>90</c:v>
                </c:pt>
                <c:pt idx="2">
                  <c:v>78</c:v>
                </c:pt>
                <c:pt idx="3">
                  <c:v>60</c:v>
                </c:pt>
              </c:numCache>
            </c:numRef>
          </c:val>
          <c:extLst>
            <c:ext xmlns:c16="http://schemas.microsoft.com/office/drawing/2014/chart" uri="{C3380CC4-5D6E-409C-BE32-E72D297353CC}">
              <c16:uniqueId val="{00000000-F813-5847-8A41-65267BF9C6D8}"/>
            </c:ext>
          </c:extLst>
        </c:ser>
        <c:ser>
          <c:idx val="1"/>
          <c:order val="1"/>
          <c:tx>
            <c:strRef>
              <c:f>Sheet1!$C$1</c:f>
              <c:strCache>
                <c:ptCount val="1"/>
                <c:pt idx="0">
                  <c:v>No steatosis</c:v>
                </c:pt>
              </c:strCache>
            </c:strRef>
          </c:tx>
          <c:spPr>
            <a:solidFill>
              <a:srgbClr val="99CC00"/>
            </a:solidFill>
            <a:ln>
              <a:noFill/>
            </a:ln>
            <a:effectLst/>
          </c:spPr>
          <c:invertIfNegative val="0"/>
          <c:cat>
            <c:strRef>
              <c:f>Sheet1!$A$2:$A$5</c:f>
              <c:strCache>
                <c:ptCount val="4"/>
                <c:pt idx="0">
                  <c:v>0 years</c:v>
                </c:pt>
                <c:pt idx="1">
                  <c:v>5 years</c:v>
                </c:pt>
                <c:pt idx="2">
                  <c:v>10 years</c:v>
                </c:pt>
                <c:pt idx="3">
                  <c:v>15 years+</c:v>
                </c:pt>
              </c:strCache>
            </c:strRef>
          </c:cat>
          <c:val>
            <c:numRef>
              <c:f>Sheet1!$C$2:$C$5</c:f>
              <c:numCache>
                <c:formatCode>General</c:formatCode>
                <c:ptCount val="4"/>
                <c:pt idx="0">
                  <c:v>100</c:v>
                </c:pt>
                <c:pt idx="1">
                  <c:v>90</c:v>
                </c:pt>
                <c:pt idx="2">
                  <c:v>80</c:v>
                </c:pt>
                <c:pt idx="3">
                  <c:v>65</c:v>
                </c:pt>
              </c:numCache>
            </c:numRef>
          </c:val>
          <c:extLst>
            <c:ext xmlns:c16="http://schemas.microsoft.com/office/drawing/2014/chart" uri="{C3380CC4-5D6E-409C-BE32-E72D297353CC}">
              <c16:uniqueId val="{00000001-F813-5847-8A41-65267BF9C6D8}"/>
            </c:ext>
          </c:extLst>
        </c:ser>
        <c:dLbls>
          <c:showLegendKey val="0"/>
          <c:showVal val="0"/>
          <c:showCatName val="0"/>
          <c:showSerName val="0"/>
          <c:showPercent val="0"/>
          <c:showBubbleSize val="0"/>
        </c:dLbls>
        <c:gapWidth val="219"/>
        <c:overlap val="-27"/>
        <c:axId val="559931504"/>
        <c:axId val="559933584"/>
      </c:barChart>
      <c:catAx>
        <c:axId val="559931504"/>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Years after liver transplant</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59933584"/>
        <c:crosses val="autoZero"/>
        <c:auto val="1"/>
        <c:lblAlgn val="ctr"/>
        <c:lblOffset val="100"/>
        <c:noMultiLvlLbl val="0"/>
      </c:catAx>
      <c:valAx>
        <c:axId val="559933584"/>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Survival</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931504"/>
        <c:crosses val="autoZero"/>
        <c:crossBetween val="between"/>
      </c:valAx>
      <c:spPr>
        <a:solidFill>
          <a:schemeClr val="bg1"/>
        </a:solid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0.02436</cdr:x>
      <cdr:y>0.1101</cdr:y>
    </cdr:from>
    <cdr:to>
      <cdr:x>0.11589</cdr:x>
      <cdr:y>0.16459</cdr:y>
    </cdr:to>
    <cdr:sp macro="" textlink="">
      <cdr:nvSpPr>
        <cdr:cNvPr id="2" name="Rectangle 1">
          <a:extLst xmlns:a="http://schemas.openxmlformats.org/drawingml/2006/main">
            <a:ext uri="{FF2B5EF4-FFF2-40B4-BE49-F238E27FC236}">
              <a16:creationId xmlns:a16="http://schemas.microsoft.com/office/drawing/2014/main" id="{79ED4F2E-CF70-48B8-BF0F-9C519358CDA3}"/>
            </a:ext>
          </a:extLst>
        </cdr:cNvPr>
        <cdr:cNvSpPr/>
      </cdr:nvSpPr>
      <cdr:spPr>
        <a:xfrm xmlns:a="http://schemas.openxmlformats.org/drawingml/2006/main">
          <a:off x="163512" y="461962"/>
          <a:ext cx="614362" cy="22860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anose="020B0604020202020204" pitchFamily="34" charset="0"/>
                <a:cs typeface="Arial" panose="020B0604020202020204" pitchFamily="34" charset="0"/>
              </a:rPr>
              <a:pPr algn="r"/>
              <a:t>‹#›</a:t>
            </a:fld>
            <a:endParaRPr lang="en-US" dirty="0">
              <a:solidFill>
                <a:srgbClr val="052049"/>
              </a:solidFill>
              <a:latin typeface="Arial" panose="020B0604020202020204" pitchFamily="34" charset="0"/>
              <a:cs typeface="Arial" panose="020B0604020202020204"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Arial" panose="020B0604020202020204" pitchFamily="34" charset="0"/>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2750" y="400050"/>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b="0" i="0" kern="1200" smtClean="0">
                <a:solidFill>
                  <a:schemeClr val="tx1"/>
                </a:solidFill>
                <a:latin typeface="Arial" panose="020B0604020202020204" pitchFamily="34" charset="0"/>
                <a:ea typeface="+mn-ea"/>
                <a:cs typeface="Arial" panose="020B0604020202020204" pitchFamily="34" charset="0"/>
              </a:defRPr>
            </a:lvl1pPr>
          </a:lstStyle>
          <a:p>
            <a:pPr algn="r"/>
            <a:fld id="{111E5896-917A-4035-A860-408E1EC3CD51}" type="slidenum">
              <a:rPr lang="en-US" smtClean="0">
                <a:solidFill>
                  <a:srgbClr val="052049"/>
                </a:solidFill>
              </a:rPr>
              <a:pPr algn="r"/>
              <a:t>‹#›</a:t>
            </a:fld>
            <a:endParaRPr lang="en-US" dirty="0">
              <a:solidFill>
                <a:srgbClr val="052049"/>
              </a:solidFill>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b="0" i="0">
                <a:latin typeface="Arial" panose="020B0604020202020204" pitchFamily="34" charset="0"/>
              </a:defRPr>
            </a:lvl1pPr>
          </a:lstStyle>
          <a:p>
            <a:r>
              <a:rPr lang="en-US" sz="800" dirty="0">
                <a:solidFill>
                  <a:srgbClr val="052049"/>
                </a:solidFill>
              </a:rPr>
              <a:t>| [footer text here]</a:t>
            </a:r>
          </a:p>
        </p:txBody>
      </p:sp>
      <p:sp>
        <p:nvSpPr>
          <p:cNvPr id="2" name="Date Placeholder 1"/>
          <p:cNvSpPr>
            <a:spLocks noGrp="1"/>
          </p:cNvSpPr>
          <p:nvPr>
            <p:ph type="dt" idx="1"/>
          </p:nvPr>
        </p:nvSpPr>
        <p:spPr>
          <a:xfrm>
            <a:off x="3884613" y="3"/>
            <a:ext cx="2971800" cy="466725"/>
          </a:xfrm>
          <a:prstGeom prst="rect">
            <a:avLst/>
          </a:prstGeom>
        </p:spPr>
        <p:txBody>
          <a:bodyPr vert="horz" lIns="91440" tIns="45720" rIns="91440" bIns="45720" rtlCol="0"/>
          <a:lstStyle>
            <a:lvl1pPr algn="r">
              <a:defRPr sz="1200" b="0" i="0">
                <a:latin typeface="Arial" panose="020B0604020202020204" pitchFamily="34" charset="0"/>
              </a:defRPr>
            </a:lvl1pPr>
          </a:lstStyle>
          <a:p>
            <a:fld id="{EF798EC2-7587-174C-8F9B-BEC1CFBF2B9A}" type="datetimeFigureOut">
              <a:rPr lang="en-US" smtClean="0"/>
              <a:pPr/>
              <a:t>12/14/2025</a:t>
            </a:fld>
            <a:endParaRPr lang="en-US" dirty="0"/>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52396" indent="-152396" algn="l" defTabSz="1219170" rtl="0" eaLnBrk="1" latinLnBrk="0" hangingPunct="1">
      <a:spcBef>
        <a:spcPts val="1067"/>
      </a:spcBef>
      <a:buClr>
        <a:srgbClr val="178CCB"/>
      </a:buClr>
      <a:buFont typeface="Arial" pitchFamily="34" charset="0"/>
      <a:buChar char="•"/>
      <a:defRPr sz="1600" b="0" i="0" kern="1200">
        <a:solidFill>
          <a:srgbClr val="052049"/>
        </a:solidFill>
        <a:latin typeface="Arial" panose="020B0604020202020204" pitchFamily="34" charset="0"/>
        <a:ea typeface="+mn-ea"/>
        <a:cs typeface="Arial" panose="020B0604020202020204" pitchFamily="34" charset="0"/>
      </a:defRPr>
    </a:lvl1pPr>
    <a:lvl2pPr marL="380990" indent="-150280" algn="l" defTabSz="1219170" rtl="0" eaLnBrk="1" latinLnBrk="0" hangingPunct="1">
      <a:spcBef>
        <a:spcPts val="267"/>
      </a:spcBef>
      <a:buClr>
        <a:srgbClr val="178CCB"/>
      </a:buClr>
      <a:buFont typeface="Arial" pitchFamily="34" charset="0"/>
      <a:buChar char="•"/>
      <a:defRPr sz="1467" b="0" i="0" kern="1200">
        <a:solidFill>
          <a:srgbClr val="052049"/>
        </a:solidFill>
        <a:latin typeface="Arial" panose="020B0604020202020204" pitchFamily="34" charset="0"/>
        <a:ea typeface="+mn-ea"/>
        <a:cs typeface="Arial" panose="020B0604020202020204" pitchFamily="34" charset="0"/>
      </a:defRPr>
    </a:lvl2pPr>
    <a:lvl3pPr marL="537620" indent="-156629" algn="l" defTabSz="1219170" rtl="0" eaLnBrk="1" latinLnBrk="0" hangingPunct="1">
      <a:spcBef>
        <a:spcPts val="267"/>
      </a:spcBef>
      <a:buClr>
        <a:srgbClr val="178CCB"/>
      </a:buClr>
      <a:buFont typeface="Arial" pitchFamily="34" charset="0"/>
      <a:buChar char="•"/>
      <a:defRPr sz="1400" b="0" i="0" kern="1200">
        <a:solidFill>
          <a:srgbClr val="052049"/>
        </a:solidFill>
        <a:latin typeface="Arial" panose="020B0604020202020204" pitchFamily="34" charset="0"/>
        <a:ea typeface="+mn-ea"/>
        <a:cs typeface="Arial" panose="020B0604020202020204" pitchFamily="34" charset="0"/>
      </a:defRPr>
    </a:lvl3pPr>
    <a:lvl4pPr marL="759865" indent="-150280" algn="l" defTabSz="1219170" rtl="0" eaLnBrk="1" latinLnBrk="0" hangingPunct="1">
      <a:spcBef>
        <a:spcPts val="267"/>
      </a:spcBef>
      <a:buClr>
        <a:srgbClr val="178CCB"/>
      </a:buClr>
      <a:buFont typeface="Arial" pitchFamily="34" charset="0"/>
      <a:buChar char="•"/>
      <a:defRPr sz="1400" b="0" i="0" kern="1200">
        <a:solidFill>
          <a:srgbClr val="052049"/>
        </a:solidFill>
        <a:latin typeface="Arial" panose="020B0604020202020204" pitchFamily="34" charset="0"/>
        <a:ea typeface="+mn-ea"/>
        <a:cs typeface="Arial" panose="020B0604020202020204" pitchFamily="34" charset="0"/>
      </a:defRPr>
    </a:lvl4pPr>
    <a:lvl5pPr marL="609585" indent="152396" algn="l" defTabSz="1219170" rtl="0" eaLnBrk="1" latinLnBrk="0" hangingPunct="1">
      <a:buFont typeface="Arial" pitchFamily="34" charset="0"/>
      <a:buChar char="•"/>
      <a:defRPr sz="1400" kern="1200">
        <a:solidFill>
          <a:schemeClr val="tx1"/>
        </a:solidFill>
        <a:latin typeface="+mn-lt"/>
        <a:ea typeface="+mn-ea"/>
        <a:cs typeface="Arial"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91239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this slide?</a:t>
            </a:r>
          </a:p>
          <a:p>
            <a:r>
              <a:rPr lang="en-US" dirty="0"/>
              <a:t>12</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11</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937986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liver has SO MANY functions to keep the body healthy. We won’t be going over all of these.  ​</a:t>
            </a:r>
          </a:p>
          <a:p>
            <a:r>
              <a:rPr lang="en-US" dirty="0"/>
              <a:t>I will highlight the liver's role in handling sugars and lipids (fat molecules) from the food that we eat. When there is excess sugar and we don’t use it for energy, the liver will then store sugar and convert the excess blood sugar into fat (triglycerides). </a:t>
            </a:r>
          </a:p>
          <a:p>
            <a:r>
              <a:rPr lang="en-US" dirty="0"/>
              <a:t>Under normal conditions the triglycerides are stored in adipose tissue, but when there is excess the liver will store the triglycerides.</a:t>
            </a:r>
          </a:p>
          <a:p>
            <a:endParaRPr lang="en-US" dirty="0"/>
          </a:p>
          <a:p>
            <a:r>
              <a:rPr lang="en-US" dirty="0"/>
              <a:t>13</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12</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26012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Metabolic dysfunction associated </a:t>
            </a:r>
            <a:r>
              <a:rPr lang="en-US" dirty="0" err="1"/>
              <a:t>steatotic</a:t>
            </a:r>
            <a:r>
              <a:rPr lang="en-US" dirty="0"/>
              <a:t> liver disease occurs what there is fat accumulation in the liver in the absence of other causes of fatty liver identified- such as </a:t>
            </a:r>
            <a:r>
              <a:rPr lang="en-US" sz="2400" b="0" i="0" u="none" strike="noStrike" dirty="0">
                <a:solidFill>
                  <a:srgbClr val="000000"/>
                </a:solidFill>
                <a:effectLst/>
                <a:latin typeface="Corbel" panose="020B0503020204020204" pitchFamily="34" charset="0"/>
              </a:rPr>
              <a:t>Alcohol and some medications can also cause fatty liver but we won’t be covering this today</a:t>
            </a:r>
            <a:r>
              <a:rPr lang="en-US" sz="2400" b="0" i="0" dirty="0">
                <a:solidFill>
                  <a:srgbClr val="000000"/>
                </a:solidFill>
                <a:effectLst/>
                <a:latin typeface="Corbel" panose="020B0503020204020204" pitchFamily="34" charset="0"/>
              </a:rPr>
              <a:t>​</a:t>
            </a:r>
          </a:p>
          <a:p>
            <a:endParaRPr lang="en-US" sz="2400" b="0" i="0" dirty="0">
              <a:solidFill>
                <a:srgbClr val="000000"/>
              </a:solidFill>
              <a:effectLst/>
              <a:latin typeface="Corbel" panose="020B0503020204020204" pitchFamily="34" charset="0"/>
            </a:endParaRPr>
          </a:p>
          <a:p>
            <a:r>
              <a:rPr lang="en-US" sz="2400" b="0" i="0" dirty="0">
                <a:solidFill>
                  <a:srgbClr val="000000"/>
                </a:solidFill>
                <a:effectLst/>
                <a:latin typeface="Corbel" panose="020B0503020204020204" pitchFamily="34" charset="0"/>
              </a:rPr>
              <a:t>How do you feel about the name change?</a:t>
            </a:r>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13</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845196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advances in medicine for the treatment of viral hepatitis,  </a:t>
            </a:r>
            <a:r>
              <a:rPr lang="en-US" dirty="0" err="1"/>
              <a:t>steatotic</a:t>
            </a:r>
            <a:r>
              <a:rPr lang="en-US" dirty="0"/>
              <a:t> (or Fatty) liver disease is becoming the most common etiology of cirrhosis and indication for liver transplant. </a:t>
            </a:r>
          </a:p>
          <a:p>
            <a:r>
              <a:rPr lang="en-US" dirty="0"/>
              <a:t>The 2 of most common reasons for liver steatosis are alcohol related liver disease and Metabolic dysfunction associated </a:t>
            </a:r>
            <a:r>
              <a:rPr lang="en-US" dirty="0" err="1"/>
              <a:t>steatotic</a:t>
            </a:r>
            <a:r>
              <a:rPr lang="en-US" dirty="0"/>
              <a:t> liver disease or MASLD. It can also be a combination of the two</a:t>
            </a:r>
          </a:p>
          <a:p>
            <a:r>
              <a:rPr lang="en-US" dirty="0"/>
              <a:t>Steatosis, or fat accumulates in the liver and in some people this can lead to steatohepatitis which is steatosis with inflammation and liver cell injury, and this is influenced by genetic and lifestyle factors</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14</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313201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MASLD, a normal liver can develop steatosis or fat deposition, - in gen population it is very common (1/3 of population, and most will not have progressive liver disease. </a:t>
            </a:r>
          </a:p>
          <a:p>
            <a:r>
              <a:rPr lang="en-US" dirty="0"/>
              <a:t>There are different factors that can lead to steatosis after transplant- about 40-50% if LT </a:t>
            </a:r>
            <a:r>
              <a:rPr lang="en-US" dirty="0" err="1"/>
              <a:t>recips</a:t>
            </a:r>
            <a:r>
              <a:rPr lang="en-US" dirty="0"/>
              <a:t> develop new MASLD  and about 90% of people will have recurrence of MASLD after transplant. </a:t>
            </a:r>
          </a:p>
          <a:p>
            <a:r>
              <a:rPr lang="en-US" dirty="0"/>
              <a:t>Some people can develop Metabolic Associated steatohepatitis, or MASH, which is type of MASLD that is most at risk for fibrosis and cirrhosis.  Again, all of this is driven by genetic and lifestyle factors.</a:t>
            </a:r>
          </a:p>
          <a:p>
            <a:pPr algn="l" rtl="0" fontAlgn="base"/>
            <a:r>
              <a:rPr lang="en-US" b="0" i="0" u="none" strike="noStrike" dirty="0">
                <a:solidFill>
                  <a:srgbClr val="000000"/>
                </a:solidFill>
                <a:effectLst/>
                <a:latin typeface="Corbel" panose="020B0503020204020204" pitchFamily="34" charset="0"/>
              </a:rPr>
              <a:t>In the general population, 20-30% develop to cirrhosis. WE ARE STILL LEARNING ABOUT HOW NAFLD PROGRESSES in the liver transplant population. </a:t>
            </a:r>
            <a:r>
              <a:rPr lang="en-US" b="0" i="0" dirty="0">
                <a:solidFill>
                  <a:srgbClr val="000000"/>
                </a:solidFill>
                <a:effectLst/>
                <a:latin typeface="Corbel" panose="020B0503020204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orbel" panose="020B0503020204020204" pitchFamily="34" charset="0"/>
              </a:rPr>
              <a:t>Fatty liver is very dynamic condition, as people can transition in and out of NASH over the course of many years -- this is one of the challenges in understanding MASLD</a:t>
            </a:r>
            <a:endParaRPr lang="en-US" b="0" i="0" dirty="0">
              <a:solidFill>
                <a:srgbClr val="444444"/>
              </a:solidFill>
              <a:effectLst/>
              <a:latin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15</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959450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orbel" panose="020B0503020204020204" pitchFamily="34" charset="0"/>
              </a:rPr>
              <a:t>Here is a visual representation of the different stages of fibrosis ranging from stage 0 or no fibrosis, which is the stage of the liver you got transplanted. It ranges to stage 4--  which is cirrhosis, and the stage of liver fibrosis when you got transplant. </a:t>
            </a:r>
            <a:r>
              <a:rPr lang="en-US" b="0" i="0" dirty="0">
                <a:solidFill>
                  <a:srgbClr val="000000"/>
                </a:solidFill>
                <a:effectLst/>
                <a:latin typeface="Corbel" panose="020B0503020204020204" pitchFamily="34" charset="0"/>
              </a:rPr>
              <a:t>​</a:t>
            </a:r>
            <a:endParaRPr lang="en-US" b="0" i="0" dirty="0">
              <a:solidFill>
                <a:srgbClr val="444444"/>
              </a:solidFill>
              <a:effectLst/>
              <a:latin typeface="Calibri" panose="020F0502020204030204" pitchFamily="34" charset="0"/>
            </a:endParaRPr>
          </a:p>
          <a:p>
            <a:r>
              <a:rPr lang="en-US" dirty="0"/>
              <a:t>Ongoing inflammation in the liver that can lead to progressive fibrosis over time.  </a:t>
            </a:r>
          </a:p>
          <a:p>
            <a:pPr algn="l" rtl="0" fontAlgn="base"/>
            <a:r>
              <a:rPr lang="en-US" b="0" i="0" u="none" strike="noStrike" dirty="0">
                <a:solidFill>
                  <a:srgbClr val="000000"/>
                </a:solidFill>
                <a:effectLst/>
                <a:latin typeface="Corbel" panose="020B0503020204020204" pitchFamily="34" charset="0"/>
              </a:rPr>
              <a:t>Estimating liver fibrosis stage is important. </a:t>
            </a:r>
            <a:r>
              <a:rPr lang="en-US" b="0" i="0" u="none" strike="noStrike" dirty="0">
                <a:solidFill>
                  <a:srgbClr val="2E2E2E"/>
                </a:solidFill>
                <a:effectLst/>
                <a:latin typeface="NexusSerif"/>
              </a:rPr>
              <a:t>When a liver is being damaged by an inflammatory agent like fat, alcohol or hepatitis for example it tries to repair itself by creating new tissue and as a result, develops scarring, which we call fibrosis. </a:t>
            </a:r>
            <a:r>
              <a:rPr lang="en-US" b="0" i="0" dirty="0">
                <a:solidFill>
                  <a:srgbClr val="000000"/>
                </a:solidFill>
                <a:effectLst/>
                <a:latin typeface="Corbel" panose="020B0503020204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2E2E2E"/>
                </a:solidFill>
                <a:effectLst/>
                <a:latin typeface="NexusSerif"/>
              </a:rPr>
              <a:t>Progression of fibrosis from post transplant NAFLD is highly variable, and not yet well defined. We know that some LT recipients can progress more rapidly than others. Generally patients with more metabolic syndrome risk factors are at higher risk for more rapid progression</a:t>
            </a:r>
            <a:r>
              <a:rPr lang="en-US" b="0" i="0" dirty="0">
                <a:solidFill>
                  <a:srgbClr val="2E2E2E"/>
                </a:solidFill>
                <a:effectLst/>
                <a:latin typeface="NexusSerif"/>
              </a:rPr>
              <a:t>​</a:t>
            </a:r>
            <a:endParaRPr lang="en-US" b="0" i="0" dirty="0">
              <a:solidFill>
                <a:srgbClr val="444444"/>
              </a:solidFill>
              <a:effectLst/>
              <a:latin typeface="Calibri" panose="020F0502020204030204" pitchFamily="34" charset="0"/>
            </a:endParaRPr>
          </a:p>
          <a:p>
            <a:r>
              <a:rPr lang="en-US" dirty="0"/>
              <a:t>17</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16</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738382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As suggested by the new name of MASLD, it is closely linked to metabolic disorders that make up metabolic syndrome.</a:t>
            </a:r>
          </a:p>
          <a:p>
            <a:r>
              <a:rPr lang="en-US" dirty="0"/>
              <a:t>About 40-60% of liver transplant recipients are either obese or have excess body fat. This can lead to increased sugar levels and insulin resistance, when the cells of your liver and muscles don't respond to the hormone insulin, leading to high and conversion into fat molecules or triglyceride s&amp; </a:t>
            </a:r>
            <a:r>
              <a:rPr lang="en-US" dirty="0" err="1"/>
              <a:t>steatosis</a:t>
            </a:r>
            <a:r>
              <a:rPr lang="en-US" dirty="0" err="1">
                <a:sym typeface="Wingdings" panose="05000000000000000000" pitchFamily="2" charset="2"/>
              </a:rPr>
              <a:t></a:t>
            </a:r>
            <a:r>
              <a:rPr lang="en-US" dirty="0" err="1"/>
              <a:t>contributes</a:t>
            </a:r>
            <a:r>
              <a:rPr lang="en-US" dirty="0"/>
              <a:t> to the development of diabetes. </a:t>
            </a:r>
          </a:p>
          <a:p>
            <a:pPr algn="l" rtl="0" fontAlgn="base"/>
            <a:r>
              <a:rPr lang="en-US" dirty="0">
                <a:solidFill>
                  <a:srgbClr val="000000"/>
                </a:solidFill>
                <a:latin typeface="Corbel"/>
              </a:rPr>
              <a:t>Overall</a:t>
            </a:r>
            <a:r>
              <a:rPr lang="en-US" b="0" i="0" u="none" strike="noStrike" dirty="0">
                <a:solidFill>
                  <a:srgbClr val="000000"/>
                </a:solidFill>
                <a:effectLst/>
                <a:latin typeface="Corbel"/>
              </a:rPr>
              <a:t> 40-60% of transplant recipients have metabolic syndrome with 3 or more of the different conditions you see here. </a:t>
            </a:r>
            <a:endParaRPr lang="en-US" b="0" i="0" dirty="0">
              <a:solidFill>
                <a:srgbClr val="444444"/>
              </a:solidFill>
              <a:effectLst/>
              <a:latin typeface="Corbel"/>
            </a:endParaRPr>
          </a:p>
          <a:p>
            <a:pPr algn="l" rtl="0" fontAlgn="base"/>
            <a:r>
              <a:rPr lang="en-US" b="0" i="0" u="none" strike="noStrike" dirty="0">
                <a:solidFill>
                  <a:srgbClr val="000000"/>
                </a:solidFill>
                <a:effectLst/>
                <a:latin typeface="Corbel"/>
              </a:rPr>
              <a:t>Up to 30% have diabetes and up to 70% have abnormal cholesterol or high triglycerides and HTN</a:t>
            </a:r>
            <a:endParaRPr lang="en-US" b="0" i="0" dirty="0">
              <a:solidFill>
                <a:srgbClr val="444444"/>
              </a:solidFill>
              <a:effectLst/>
              <a:latin typeface="Corbel"/>
            </a:endParaRPr>
          </a:p>
          <a:p>
            <a:pPr algn="l" rtl="0" fontAlgn="base"/>
            <a:endParaRPr lang="en-US" b="0" i="0" dirty="0">
              <a:solidFill>
                <a:srgbClr val="000000"/>
              </a:solidFill>
              <a:effectLst/>
              <a:latin typeface="Corbel"/>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17</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530736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396" marR="0" lvl="0" indent="-152396" algn="l" defTabSz="1219170" rtl="0" eaLnBrk="1" fontAlgn="auto" latinLnBrk="0" hangingPunct="1">
              <a:lnSpc>
                <a:spcPct val="100000"/>
              </a:lnSpc>
              <a:spcBef>
                <a:spcPts val="1067"/>
              </a:spcBef>
              <a:spcAft>
                <a:spcPts val="0"/>
              </a:spcAft>
              <a:buClr>
                <a:srgbClr val="178CCB"/>
              </a:buClr>
              <a:buSzTx/>
              <a:buFont typeface="Arial" pitchFamily="34" charset="0"/>
              <a:buChar char="•"/>
              <a:tabLst/>
              <a:defRPr/>
            </a:pPr>
            <a:r>
              <a:rPr lang="en-US" dirty="0"/>
              <a:t>What are the factors that contribute to weight gain and PTMS? Medications used for immunosuppression -- like high doses of prednisone (steroids) can cause weight gain. Other meds like tacrolimus and sirolimus can cause elevated blood pressure and can increase risk for diabetes or high triglycerides</a:t>
            </a:r>
          </a:p>
          <a:p>
            <a:r>
              <a:rPr lang="en-US" dirty="0"/>
              <a:t>After transplant people become healthier and the metabolism changes in such a way that it is very easy to gain weight:  appetite increases and change in energy metabolism after transplant can contribute to sometimes rapid weight gain in the first year after transplant. </a:t>
            </a:r>
          </a:p>
          <a:p>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18</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396233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factors that are not related to having a liver transplant which can contribute to post transplant metabolic syndrome. </a:t>
            </a:r>
          </a:p>
          <a:p>
            <a:r>
              <a:rPr lang="en-US" dirty="0"/>
              <a:t>I have circled the things here-- sedentary lifestyle and poor dietary habits-- which can worsen metabolic syndrome. </a:t>
            </a:r>
          </a:p>
          <a:p>
            <a:r>
              <a:rPr lang="en-US" dirty="0"/>
              <a:t>The things that </a:t>
            </a:r>
            <a:r>
              <a:rPr lang="en-US" u="sng" dirty="0"/>
              <a:t>cannot be modified</a:t>
            </a:r>
            <a:r>
              <a:rPr lang="en-US" dirty="0"/>
              <a:t> are also important contributors to </a:t>
            </a:r>
            <a:r>
              <a:rPr lang="en-US" dirty="0" err="1"/>
              <a:t>metS</a:t>
            </a:r>
            <a:r>
              <a:rPr lang="en-US" dirty="0"/>
              <a:t> and are listed here too – pre-transplant metabolic syndrome,  older age and genetics/hereditary factors.</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19</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437999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people make changes in these habits, they can improve and in some cases resolve metabolic syndrome. </a:t>
            </a:r>
            <a:r>
              <a:rPr lang="en-US" dirty="0"/>
              <a:t>We will be focusing mostly on these aspects throughout the BRIDGE series to reduce this risk </a:t>
            </a:r>
            <a:endParaRPr lang="en-US" dirty="0">
              <a:cs typeface="Calibri"/>
            </a:endParaRPr>
          </a:p>
          <a:p>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20</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25000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up to 2-3 minutes per person.  Recommend setting a timer to try to stay on track especially if running short on time</a:t>
            </a:r>
          </a:p>
          <a:p>
            <a:r>
              <a:rPr lang="en-US" dirty="0"/>
              <a:t>3</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071550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66612">
              <a:defRPr/>
            </a:pPr>
            <a:r>
              <a:rPr lang="en-US" sz="1600" dirty="0"/>
              <a:t>NAFLD is a diagnosis of exclusion and there is no laboratory marker for it. Every case is unique in people with liver transplants. Our protocol has been modified over the years as we have learned more about this condition.  </a:t>
            </a:r>
          </a:p>
          <a:p>
            <a:pPr defTabSz="966612">
              <a:defRPr/>
            </a:pPr>
            <a:r>
              <a:rPr lang="en-US" sz="1600" dirty="0"/>
              <a:t>Patients who had been transplanted for NASH receive an annual </a:t>
            </a:r>
            <a:r>
              <a:rPr lang="en-US" sz="1600" dirty="0" err="1"/>
              <a:t>Fibroscan</a:t>
            </a:r>
            <a:r>
              <a:rPr lang="en-US" sz="1600" dirty="0"/>
              <a:t> test, which most of you have had and I will describe more later. </a:t>
            </a:r>
          </a:p>
          <a:p>
            <a:pPr defTabSz="966612">
              <a:defRPr/>
            </a:pPr>
            <a:r>
              <a:rPr lang="en-US" sz="1600" dirty="0"/>
              <a:t>Elevated liver enzymes may occur in post transplant NAFLD., but not always. If your transplant provider sees your liver tests trending up, they will ask a set of usual questions, like any missed doses of transplant meds, drinking any alcohol, any new medications/supplements, or if you have had a recent illness as sometimes this can cause the liver enzymes to increase. They will also ask if you have gained weight.</a:t>
            </a:r>
          </a:p>
          <a:p>
            <a:pPr defTabSz="966612">
              <a:defRPr/>
            </a:pPr>
            <a:r>
              <a:rPr lang="en-US" sz="1600" dirty="0"/>
              <a:t>Usually you will be asked to do an abdominal sonogram  to visualize the structure of the liver and fatty liver can be seen this way. Depending on the degree of liver test elevation a biopsy may be needed.  After we have excluded other causes of liver disease, we diagnose NAFLD</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21</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654055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liver transplant recipients, often the best way to determine the cause of elevated liver enzymes is through a liver biopsy. The bx can reliably rule out rejection and determine whether or not steatohepatitis is present and assign a fibrosis stage. </a:t>
            </a:r>
          </a:p>
          <a:p>
            <a:r>
              <a:rPr lang="en-US" dirty="0"/>
              <a:t>We can only diagnose MASH by biopsy.  </a:t>
            </a:r>
            <a:endParaRPr lang="en-US" dirty="0">
              <a:cs typeface="Calibri"/>
            </a:endParaRPr>
          </a:p>
          <a:p>
            <a:endParaRPr lang="en-US" dirty="0"/>
          </a:p>
          <a:p>
            <a:r>
              <a:rPr lang="en-US" dirty="0"/>
              <a:t>28</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22</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12457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SLIDE for patients' reference. </a:t>
            </a:r>
          </a:p>
          <a:p>
            <a:r>
              <a:rPr lang="en-US" dirty="0"/>
              <a:t>Here are biopsy slides comparing a normal liver tissue and a liver tissue with steatosis</a:t>
            </a:r>
          </a:p>
          <a:p>
            <a:r>
              <a:rPr lang="en-US" dirty="0"/>
              <a:t>On the left is a normal looking liver. To the right of that you can the big white dots represent fat globules or “steatosis” which fill up the whole inner part of the liver cell and push the other part of the cell to the cell border. </a:t>
            </a:r>
            <a:r>
              <a:rPr lang="en-US" b="1" dirty="0"/>
              <a:t>&lt;CLICK&gt; </a:t>
            </a:r>
            <a:r>
              <a:rPr lang="en-US" dirty="0"/>
              <a:t>Some livers over time develop “ballooning” or swelling of the liver cells as you can see here. The cells can develop a ropey tissue which indicate that liver cell damage is </a:t>
            </a:r>
            <a:r>
              <a:rPr lang="en-US" dirty="0" err="1"/>
              <a:t>occuring</a:t>
            </a:r>
            <a:r>
              <a:rPr lang="en-US" dirty="0"/>
              <a:t> and steatohepatitis or NASH is present. As the liver loses its ability to repair itself, fibrotic tissue or liver scar tissue develops. </a:t>
            </a:r>
          </a:p>
          <a:p>
            <a:r>
              <a:rPr lang="en-US" dirty="0"/>
              <a:t>As I said in the beginning of this didactic, we know that NASH activity in the liver cells is closely linked to liver fibrosis or the development of liver scar tissue</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23</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1542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Corbel"/>
              </a:rPr>
              <a:t>But often the first step is for us to get a </a:t>
            </a:r>
            <a:r>
              <a:rPr lang="en-US" dirty="0" err="1">
                <a:solidFill>
                  <a:srgbClr val="000000"/>
                </a:solidFill>
                <a:latin typeface="Corbel"/>
              </a:rPr>
              <a:t>Fibroscan</a:t>
            </a:r>
            <a:r>
              <a:rPr lang="en-US" dirty="0">
                <a:solidFill>
                  <a:srgbClr val="000000"/>
                </a:solidFill>
                <a:latin typeface="Corbel"/>
              </a:rPr>
              <a:t>, a non-invasive tool that most of you have had at one point. </a:t>
            </a:r>
            <a:r>
              <a:rPr lang="en-US" dirty="0"/>
              <a:t>The</a:t>
            </a:r>
            <a:r>
              <a:rPr lang="en-US" b="0" i="0" u="none" strike="noStrike" dirty="0">
                <a:effectLst/>
              </a:rPr>
              <a:t> </a:t>
            </a:r>
            <a:r>
              <a:rPr lang="en-US" b="0" i="0" u="none" strike="noStrike" dirty="0" err="1">
                <a:effectLst/>
              </a:rPr>
              <a:t>Fibroscan</a:t>
            </a:r>
            <a:r>
              <a:rPr lang="en-US" b="0" i="0" u="none" strike="noStrike" dirty="0">
                <a:effectLst/>
              </a:rPr>
              <a:t> </a:t>
            </a:r>
            <a:r>
              <a:rPr lang="en-US" dirty="0"/>
              <a:t>has been studied a lot in non-transplant patients and is a good way to differentiate between advanced liver fibrosis or mild fibrosis –but in transplant patients it hasn’t been studied as much yet. </a:t>
            </a:r>
            <a:endParaRPr lang="en-US" dirty="0">
              <a:solidFill>
                <a:srgbClr val="444444"/>
              </a:solidFill>
              <a:latin typeface="Calibri" panose="020F0502020204030204" pitchFamily="34" charset="0"/>
              <a:cs typeface="Calibri" panose="020F0502020204030204" pitchFamily="34" charset="0"/>
            </a:endParaRPr>
          </a:p>
          <a:p>
            <a:r>
              <a:rPr lang="en-US" dirty="0">
                <a:solidFill>
                  <a:srgbClr val="000000"/>
                </a:solidFill>
                <a:latin typeface="Corbel"/>
              </a:rPr>
              <a:t>The </a:t>
            </a:r>
            <a:r>
              <a:rPr lang="en-US" dirty="0" err="1">
                <a:solidFill>
                  <a:srgbClr val="000000"/>
                </a:solidFill>
                <a:latin typeface="Corbel"/>
              </a:rPr>
              <a:t>Fibroscan</a:t>
            </a:r>
            <a:r>
              <a:rPr lang="en-US" dirty="0">
                <a:solidFill>
                  <a:srgbClr val="000000"/>
                </a:solidFill>
                <a:latin typeface="Corbel"/>
              </a:rPr>
              <a:t> works by sending a</a:t>
            </a:r>
            <a:r>
              <a:rPr lang="en-US" b="0" i="0" u="none" strike="noStrike" dirty="0">
                <a:solidFill>
                  <a:srgbClr val="000000"/>
                </a:solidFill>
                <a:effectLst/>
                <a:latin typeface="Corbel"/>
              </a:rPr>
              <a:t> shear sound wave through the liver and measures how quickly it travels through it, giving us a liver stiffness score. When there is high liver fat or liver enzymes- the stiffness score can be falsely elevated, and overestimate the  stage of fibrosis.</a:t>
            </a:r>
            <a:r>
              <a:rPr lang="en-US" b="0" i="0" dirty="0">
                <a:solidFill>
                  <a:srgbClr val="000000"/>
                </a:solidFill>
                <a:effectLst/>
                <a:latin typeface="Corbel"/>
              </a:rPr>
              <a:t>​</a:t>
            </a:r>
            <a:endParaRPr lang="en-US" b="0" i="0" dirty="0">
              <a:solidFill>
                <a:srgbClr val="444444"/>
              </a:solidFill>
              <a:effectLst/>
              <a:latin typeface="Calibri" panose="020F0502020204030204" pitchFamily="34" charset="0"/>
              <a:cs typeface="Calibri" panose="020F0502020204030204" pitchFamily="34" charset="0"/>
            </a:endParaRPr>
          </a:p>
          <a:p>
            <a:pPr algn="l" rtl="0" fontAlgn="base"/>
            <a:endParaRPr lang="en-US" b="0" i="0" dirty="0">
              <a:solidFill>
                <a:srgbClr val="000000"/>
              </a:solidFill>
              <a:effectLst/>
              <a:latin typeface="Corbel"/>
            </a:endParaRP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24</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149529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orbel" panose="020B0503020204020204" pitchFamily="34" charset="0"/>
              </a:rPr>
              <a:t>Sometimes when we’re not sure of the accuracy of the </a:t>
            </a:r>
            <a:r>
              <a:rPr lang="en-US" b="0" i="0" u="none" strike="noStrike" dirty="0" err="1">
                <a:solidFill>
                  <a:srgbClr val="000000"/>
                </a:solidFill>
                <a:effectLst/>
                <a:latin typeface="Corbel" panose="020B0503020204020204" pitchFamily="34" charset="0"/>
              </a:rPr>
              <a:t>Fibroscan</a:t>
            </a:r>
            <a:r>
              <a:rPr lang="en-US" b="0" i="0" u="none" strike="noStrike" dirty="0">
                <a:solidFill>
                  <a:srgbClr val="000000"/>
                </a:solidFill>
                <a:effectLst/>
                <a:latin typeface="Corbel" panose="020B0503020204020204" pitchFamily="34" charset="0"/>
              </a:rPr>
              <a:t> result, we will ask you to get an MRE to have another tool to estimate fibrosis stage and fat content. This test has not been validated in transplant patients either, but is a really good tool for patients with MASLD who haven’t had a liver transplant</a:t>
            </a:r>
            <a:endParaRPr lang="en-US" dirty="0"/>
          </a:p>
          <a:p>
            <a:r>
              <a:rPr lang="en-US" dirty="0"/>
              <a:t>27</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25</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732589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Although NAFLD is common after transplant and we are learning that advanced fibrosis is not common. This chart shows very wide ranges in the percentages of liver transplant patients with NAFLD, NASH and advanced fibrosis. When we see these wide variations in the percentages it usually means we are not exactly sure. You can see a very wide range of 2-74% with advanced fibrosis. Some studies have found that about 12% of LT patients rapidly progressing to NASH cirrhosis. This has been found to be closely associated with the number of metabolic factors someone has and with advanced age. </a:t>
            </a:r>
          </a:p>
          <a:p>
            <a:endParaRPr lang="en-US" dirty="0"/>
          </a:p>
          <a:p>
            <a:r>
              <a:rPr lang="en-US" altLang="en-US" sz="1800" dirty="0"/>
              <a:t>Other points:</a:t>
            </a:r>
          </a:p>
          <a:p>
            <a:r>
              <a:rPr lang="en-US" altLang="en-US" sz="1800" dirty="0"/>
              <a:t>- Several studies have reported that 80-100% of people who were transplanted due to NASH  get NAFLD by 5 years after transplant</a:t>
            </a:r>
          </a:p>
          <a:p>
            <a:r>
              <a:rPr lang="en-US" altLang="en-US" sz="1800" dirty="0"/>
              <a:t>- Up to 50% in patients who were transplanted for other reasons can get de novo NAFLD by 5 years. </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26</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559378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news about what we've learned so far about post-transplant NAFLD is that there is NO DIFFERENCE IN SURVIVAL after transplant when NAFLD is present. </a:t>
            </a:r>
            <a:endParaRPr lang="en-US" u="sng" dirty="0"/>
          </a:p>
          <a:p>
            <a:r>
              <a:rPr lang="en-US" dirty="0"/>
              <a:t>If you look at the blue bar which represents LT recipients with steatosis,  and compare it to the green bar which represents LT recipients without fatty liver, there are very similar rates of post-transplant survival. </a:t>
            </a:r>
            <a:endParaRPr lang="en-US" dirty="0">
              <a:cs typeface="Calibri"/>
            </a:endParaRPr>
          </a:p>
          <a:p>
            <a:r>
              <a:rPr lang="en-US" u="sng" dirty="0"/>
              <a:t>Overall 1-5 year survivals </a:t>
            </a:r>
            <a:r>
              <a:rPr lang="en-US" u="sng" dirty="0" err="1"/>
              <a:t>afer</a:t>
            </a:r>
            <a:r>
              <a:rPr lang="en-US" u="sng" dirty="0"/>
              <a:t> OLT are 80-90% and 70-85% respectively</a:t>
            </a:r>
          </a:p>
          <a:p>
            <a:r>
              <a:rPr lang="en-US" u="sng" dirty="0"/>
              <a:t>20 year survival 50%</a:t>
            </a:r>
          </a:p>
          <a:p>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27</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41953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Having MASLD  can affect other parts of your health. Because the liver is involved in the metabolism of glucose, it can increase risk of developing or worsening type 2 diabetes.  Chronic kidney problems is also seen in patients with NAFLD, especially people with NASH.  </a:t>
            </a:r>
            <a:endParaRPr lang="en-US" dirty="0"/>
          </a:p>
          <a:p>
            <a:r>
              <a:rPr lang="en-US" sz="1600" dirty="0"/>
              <a:t>Most importantly, transplant recipients with NAFLD experience more cardiovascular problems this is the most common cause of death in people with post transplant NAFLD. </a:t>
            </a:r>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28</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388708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cartoon shows how Metabolic syndrome and MASLD can promote the development of cardiovascular problems--which can increase the risk for heart attack or stroke. </a:t>
            </a:r>
          </a:p>
          <a:p>
            <a:r>
              <a:rPr lang="en-US" dirty="0"/>
              <a:t>Studies  have shown a strong connection between MASLD, metabolic syndrome and the heart. This is probably driven by chronic inflammation from fatty tissue in the abdomen, which contribute to  early heart problems, increasing the risk for heart attack and stroke. </a:t>
            </a:r>
            <a:endParaRPr lang="en-US" dirty="0">
              <a:cs typeface="Calibri"/>
            </a:endParaRPr>
          </a:p>
          <a:p>
            <a:r>
              <a:rPr lang="en-US" dirty="0"/>
              <a:t>Because cardiovascular disease is the most common cause of illness and death after liver transplant it’s important to have early recognition, prevention and treatment of metabolic syndrome and we will focus on this more in our next session. </a:t>
            </a:r>
          </a:p>
          <a:p>
            <a:endParaRPr lang="en-US" dirty="0"/>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29</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700277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didactic on NAFLD may have brought up feelings and thoughts for you. How do you feel in your body, in your heart and in your mind right now?  Are there emotions  that you have, sensations in your body, thoughts that pop up? For example:  one person may feel worried or distressed, notice that their heart is beating fast, and another may feel hopeful and relieved and notice that they are breathing better. Thoughts of the past, present of future can come up and more personalized questions about your liver may pop up for you. </a:t>
            </a:r>
          </a:p>
          <a:p>
            <a:endParaRPr lang="en-US" dirty="0"/>
          </a:p>
          <a:p>
            <a:r>
              <a:rPr lang="en-US" dirty="0"/>
              <a:t>34</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32</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12850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session will start with a short didactic on topics relevant to fatty liver, followed by questions and discussion.  The first few sessions have been designed to be more structured but as the series progresses, some sessions may become less structured to allow us to be more flexible according to your interests and needs.” </a:t>
            </a:r>
          </a:p>
          <a:p>
            <a:r>
              <a:rPr lang="en-US" dirty="0"/>
              <a:t>4</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3</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4014702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provided this tool as “homework” for you to use over the next 2 weeks, to </a:t>
            </a:r>
            <a:r>
              <a:rPr lang="en-US"/>
              <a:t>help you </a:t>
            </a:r>
            <a:r>
              <a:rPr lang="en-US" dirty="0"/>
              <a:t>to notice how our environment, thoughts, mood, health related behavior and physical symptoms are interconnected</a:t>
            </a:r>
          </a:p>
          <a:p>
            <a:r>
              <a:rPr lang="en-US" dirty="0"/>
              <a:t>Any positive change of any of these factors could result in a positive change in the others. </a:t>
            </a:r>
          </a:p>
          <a:p>
            <a:r>
              <a:rPr lang="en-US" dirty="0"/>
              <a:t>Our feelings are very often being driven by what we are thinking, imaging or remembering. </a:t>
            </a:r>
          </a:p>
          <a:p>
            <a:r>
              <a:rPr lang="en-US" dirty="0"/>
              <a:t>Strong feelings like fear, hopelessness, anxiety are triggered by emotionally charged hot thoughts</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33</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941658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the example of catastrophic thinking “I will die from liver cancer” is a hot thought. </a:t>
            </a:r>
          </a:p>
          <a:p>
            <a:r>
              <a:rPr lang="en-US" dirty="0"/>
              <a:t>Ask participants: </a:t>
            </a:r>
          </a:p>
          <a:p>
            <a:r>
              <a:rPr lang="en-US" dirty="0"/>
              <a:t>First of all is it 100% true? What part is true and what part is not true?</a:t>
            </a:r>
          </a:p>
          <a:p>
            <a:r>
              <a:rPr lang="en-US" dirty="0"/>
              <a:t>How do you think that it makes a person feel? XX</a:t>
            </a:r>
          </a:p>
          <a:p>
            <a:r>
              <a:rPr lang="en-US" dirty="0"/>
              <a:t>How do you think it impacts someone’s behaviors XX or physical reactions? XX</a:t>
            </a:r>
          </a:p>
          <a:p>
            <a:endParaRPr lang="en-US" dirty="0"/>
          </a:p>
          <a:p>
            <a:endParaRPr lang="en-US" dirty="0"/>
          </a:p>
          <a:p>
            <a:r>
              <a:rPr lang="en-US" dirty="0"/>
              <a:t>28</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34</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704986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So what would be an alternative way of thinking about liver cancer risk?</a:t>
            </a:r>
          </a:p>
          <a:p>
            <a:r>
              <a:rPr lang="en-US" dirty="0"/>
              <a:t>Ask the participants about alternative thought XX</a:t>
            </a:r>
          </a:p>
          <a:p>
            <a:r>
              <a:rPr lang="en-US" dirty="0"/>
              <a:t>How does this way of thinking change how someone would feel  XX</a:t>
            </a:r>
          </a:p>
          <a:p>
            <a:r>
              <a:rPr lang="en-US" dirty="0"/>
              <a:t>How do you think it would affect a persons behavior XX</a:t>
            </a:r>
          </a:p>
          <a:p>
            <a:r>
              <a:rPr lang="en-US" dirty="0"/>
              <a:t>Or physical symptoms? XX</a:t>
            </a:r>
          </a:p>
          <a:p>
            <a:endParaRPr lang="en-US" dirty="0"/>
          </a:p>
          <a:p>
            <a:r>
              <a:rPr lang="en-US" dirty="0"/>
              <a:t>What I’d like you to focus on over the next week is notice how all of these things are connected.  I’ve provided this model as a separate handout as homework over the next week. </a:t>
            </a:r>
          </a:p>
          <a:p>
            <a:r>
              <a:rPr lang="en-US" dirty="0"/>
              <a:t>If you feel it’s helpful, I’ve provided you another handout called the Thought-Mood-Behavior Record, where you can down how your thoughts &amp; mood impact your health behaviors. </a:t>
            </a:r>
          </a:p>
          <a:p>
            <a:endParaRPr lang="en-US" dirty="0"/>
          </a:p>
          <a:p>
            <a:r>
              <a:rPr lang="en-US" dirty="0"/>
              <a:t>29</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35</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579157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Thoughts of the past, present of future can come up, and I’d like to open up for discussion the things that came up for you.  I’d also like you to think about how your thoughts and mood can influence your health behaviors </a:t>
            </a:r>
          </a:p>
          <a:p>
            <a:r>
              <a:rPr lang="en-US" dirty="0"/>
              <a:t>35</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36</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741492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396" marR="0" lvl="0" indent="-152396" algn="l" defTabSz="1219170" rtl="0" eaLnBrk="1" fontAlgn="auto" latinLnBrk="0" hangingPunct="1">
              <a:lnSpc>
                <a:spcPct val="100000"/>
              </a:lnSpc>
              <a:spcBef>
                <a:spcPts val="1067"/>
              </a:spcBef>
              <a:spcAft>
                <a:spcPts val="0"/>
              </a:spcAft>
              <a:buClr>
                <a:srgbClr val="178CCB"/>
              </a:buClr>
              <a:buSzTx/>
              <a:buFont typeface="Arial" pitchFamily="34" charset="0"/>
              <a:buChar char="•"/>
              <a:tabLst/>
              <a:defRPr/>
            </a:pPr>
            <a:r>
              <a:rPr lang="en-US" dirty="0"/>
              <a:t>30</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37</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958361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BRIDGE is designed to complement, not replace your regular liver care. Rather than giving you the recommendations on what we think you should do to improve your liver, we’ll be shifting the focus onto you. </a:t>
            </a:r>
          </a:p>
          <a:p>
            <a:r>
              <a:rPr lang="en-US" dirty="0"/>
              <a:t>The goal of this group series is to: </a:t>
            </a:r>
          </a:p>
          <a:p>
            <a:r>
              <a:rPr lang="en-US" dirty="0"/>
              <a:t>Educate you about Fatty liver and the kinds of health behaviors that will promote liver health</a:t>
            </a:r>
          </a:p>
          <a:p>
            <a:r>
              <a:rPr lang="en-US" dirty="0"/>
              <a:t>Offer some evidence based tools and strategies to help you improve your fatty liver</a:t>
            </a:r>
          </a:p>
          <a:p>
            <a:r>
              <a:rPr lang="en-US" dirty="0"/>
              <a:t>Offer a forum for you to engage with peers to help process feelings about your liver and learn from each other too. Each of you may have different baseline </a:t>
            </a:r>
            <a:r>
              <a:rPr lang="en-US" dirty="0" err="1"/>
              <a:t>knowledge,and</a:t>
            </a:r>
            <a:r>
              <a:rPr lang="en-US" dirty="0"/>
              <a:t> are in different places with regards to lifestyle change goals.  We think that these differences add to the richness of the group environment. </a:t>
            </a:r>
          </a:p>
          <a:p>
            <a:r>
              <a:rPr lang="en-US" dirty="0"/>
              <a:t>The power of BRIDGE is to foster self-awareness by helping one another explore what you might like to change, what strengths will help you change those things, and what may stand in the way of change. </a:t>
            </a:r>
          </a:p>
          <a:p>
            <a:r>
              <a:rPr lang="en-US" dirty="0"/>
              <a:t>5</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4</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91092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will be held and addressed during the discussion/Q&amp;A section</a:t>
            </a:r>
          </a:p>
          <a:p>
            <a:r>
              <a:rPr lang="en-US" dirty="0"/>
              <a:t>7</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6</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45233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signing the group telehealth confidentiality statement.  We would like to reiterate the items in that form. . .</a:t>
            </a:r>
          </a:p>
          <a:p>
            <a:r>
              <a:rPr lang="en-US" dirty="0"/>
              <a:t>These are the 3 main points, I left out last 2 items since they’re more legal-ese</a:t>
            </a:r>
          </a:p>
          <a:p>
            <a:r>
              <a:rPr lang="en-US" dirty="0"/>
              <a:t>8</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7</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167987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Try your best to be on time</a:t>
            </a:r>
          </a:p>
          <a:p>
            <a:r>
              <a:rPr lang="en-US" dirty="0"/>
              <a:t>We would love to have 100% attendance for each of the 6 sessions, but we understand this may not be possible.  Please do let us know if you will not be able to attend. We do want to learn about barriers to sticking to a program such as this. </a:t>
            </a:r>
          </a:p>
          <a:p>
            <a:r>
              <a:rPr lang="en-US" dirty="0"/>
              <a:t>Participation is encouraged to the extent you are comfortable.  No question is silly or stupid. If you are thinking of a question, chances are someone else is as well, so we do hope you will feel comfortable to speak up or write something in the chat. </a:t>
            </a:r>
          </a:p>
          <a:p>
            <a:r>
              <a:rPr lang="en-US" dirty="0"/>
              <a:t>I as your group facilitator may modulate participant involvement (getting things back on track) make sure we are able to hear unique contributions of all. </a:t>
            </a:r>
          </a:p>
          <a:p>
            <a:r>
              <a:rPr lang="en-US" dirty="0"/>
              <a:t>The spirt of this program is SUPPORTIVE. I encourage you to talk about your own issues and how they connect with others. You may hear others share their experience; remember that what works for one may not work for another. </a:t>
            </a:r>
          </a:p>
          <a:p>
            <a:r>
              <a:rPr lang="en-US" dirty="0"/>
              <a:t>Please don’t give advice unless it is asked for. No one here, including me, should try to make any of you change your health behavior; rather, we can best support one another by respecting the decisions of each individual</a:t>
            </a:r>
          </a:p>
          <a:p>
            <a:endParaRPr lang="en-US" dirty="0"/>
          </a:p>
          <a:p>
            <a:endParaRPr lang="en-US" dirty="0"/>
          </a:p>
          <a:p>
            <a:r>
              <a:rPr lang="en-US" dirty="0"/>
              <a:t>9</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8</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09396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will dive into the didactic. During the presentation I’d like you to notice how you feel and what thoughts come up for you. This will be part of the patient activity after the presentation</a:t>
            </a:r>
          </a:p>
          <a:p>
            <a:r>
              <a:rPr lang="en-US" dirty="0"/>
              <a:t>10</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9</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26715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get a piece of paper and draw three circles like on this slide. Thoughts of the past, present of future can come up and more personal questions about your liver may pop up for you as we go through this first session’s didactics. </a:t>
            </a:r>
          </a:p>
          <a:p>
            <a:r>
              <a:rPr lang="en-US" dirty="0"/>
              <a:t>In one circle write down emotions or feelings that come up for you, in another circle write in thoughts and beliefs that pop in your mind, and in another circle write down any physical sensations in your body.  I’ve asked you to draw the circles like this because sometimes things can overlap.</a:t>
            </a:r>
          </a:p>
          <a:p>
            <a:endParaRPr lang="en-US" dirty="0"/>
          </a:p>
          <a:p>
            <a:r>
              <a:rPr lang="en-US" dirty="0"/>
              <a:t>11</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10</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892557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2.jpeg"/><Relationship Id="rId4" Type="http://schemas.openxmlformats.org/officeDocument/2006/relationships/image" Target="../media/image22.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40.emf"/><Relationship Id="rId4" Type="http://schemas.openxmlformats.org/officeDocument/2006/relationships/image" Target="../media/image35.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eg"/><Relationship Id="rId1" Type="http://schemas.openxmlformats.org/officeDocument/2006/relationships/slideMaster" Target="../slideMasters/slideMaster2.xml"/><Relationship Id="rId6" Type="http://schemas.openxmlformats.org/officeDocument/2006/relationships/image" Target="../media/image35.jpe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29135"/>
            <a:ext cx="1743437" cy="1130005"/>
          </a:xfrm>
          <a:prstGeom prst="rect">
            <a:avLst/>
          </a:prstGeom>
        </p:spPr>
      </p:pic>
      <p:sp>
        <p:nvSpPr>
          <p:cNvPr id="2" name="Rectangle 1"/>
          <p:cNvSpPr/>
          <p:nvPr userDrawn="1"/>
        </p:nvSpPr>
        <p:spPr bwMode="auto">
          <a:xfrm>
            <a:off x="212035" y="5764696"/>
            <a:ext cx="11979965"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22" name="Title 15"/>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mj-lt"/>
                <a:ea typeface="Helvetica Neue" panose="02000503000000020004" pitchFamily="2" charset="0"/>
                <a:cs typeface="Arial" panose="020B0604020202020204" pitchFamily="34" charset="0"/>
              </a:defRPr>
            </a:lvl1pPr>
          </a:lstStyle>
          <a:p>
            <a:r>
              <a:rPr lang="en-US" dirty="0"/>
              <a:t>Title Here</a:t>
            </a:r>
          </a:p>
        </p:txBody>
      </p:sp>
      <p:sp>
        <p:nvSpPr>
          <p:cNvPr id="23"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24"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763073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7" name="TextBox 6"/>
          <p:cNvSpPr txBox="1"/>
          <p:nvPr userDrawn="1"/>
        </p:nvSpPr>
        <p:spPr bwMode="auto">
          <a:xfrm>
            <a:off x="609605" y="265044"/>
            <a:ext cx="1590260" cy="2831544"/>
          </a:xfrm>
          <a:prstGeom prst="rect">
            <a:avLst/>
          </a:prstGeom>
          <a:noFill/>
          <a:ln w="19050" algn="ctr">
            <a:noFill/>
            <a:miter lim="800000"/>
            <a:headEnd/>
            <a:tailEnd/>
          </a:ln>
        </p:spPr>
        <p:txBody>
          <a:bodyPr wrap="square" lIns="0" tIns="0" rIns="0" bIns="0" rtlCol="0">
            <a:spAutoFit/>
          </a:bodyPr>
          <a:lstStyle/>
          <a:p>
            <a:r>
              <a:rPr lang="en-US" sz="18400" b="0" i="0" dirty="0">
                <a:solidFill>
                  <a:schemeClr val="accent1"/>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Author’s Name</a:t>
            </a:r>
          </a:p>
        </p:txBody>
      </p:sp>
      <p:sp>
        <p:nvSpPr>
          <p:cNvPr id="13"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6208254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2339688"/>
            <a:ext cx="8791011" cy="1906851"/>
          </a:xfrm>
        </p:spPr>
        <p:txBody>
          <a:bodyPr anchor="ctr">
            <a:noAutofit/>
          </a:bodyPr>
          <a:lstStyle>
            <a:lvl1pPr>
              <a:defRPr sz="4800" b="0" i="0" baseline="0">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
        <p:nvSpPr>
          <p:cNvPr id="2" name="Rectangle 1"/>
          <p:cNvSpPr/>
          <p:nvPr userDrawn="1"/>
        </p:nvSpPr>
        <p:spPr bwMode="auto">
          <a:xfrm>
            <a:off x="4" y="2358889"/>
            <a:ext cx="331305" cy="188180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168220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2339688"/>
            <a:ext cx="8791011" cy="1906851"/>
          </a:xfrm>
        </p:spPr>
        <p:txBody>
          <a:bodyPr anchor="ctr">
            <a:noAutofit/>
          </a:bodyPr>
          <a:lstStyle>
            <a:lvl1pPr>
              <a:defRPr sz="4800" b="0" i="0" baseline="0">
                <a:solidFill>
                  <a:schemeClr val="accent2"/>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
        <p:nvSpPr>
          <p:cNvPr id="2" name="Rectangle 1"/>
          <p:cNvSpPr/>
          <p:nvPr userDrawn="1"/>
        </p:nvSpPr>
        <p:spPr bwMode="auto">
          <a:xfrm>
            <a:off x="4" y="2358889"/>
            <a:ext cx="331305"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accent2"/>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1383425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2339688"/>
            <a:ext cx="8791011" cy="1906851"/>
          </a:xfrm>
        </p:spPr>
        <p:txBody>
          <a:bodyPr anchor="ctr">
            <a:noAutofit/>
          </a:bodyPr>
          <a:lstStyle>
            <a:lvl1pPr>
              <a:defRPr sz="4800" b="0" i="0" baseline="0">
                <a:solidFill>
                  <a:schemeClr val="accent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
        <p:nvSpPr>
          <p:cNvPr id="2" name="Rectangle 1"/>
          <p:cNvSpPr/>
          <p:nvPr userDrawn="1"/>
        </p:nvSpPr>
        <p:spPr bwMode="auto">
          <a:xfrm>
            <a:off x="4" y="2358889"/>
            <a:ext cx="331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Tree>
    <p:extLst>
      <p:ext uri="{BB962C8B-B14F-4D97-AF65-F5344CB8AC3E}">
        <p14:creationId xmlns:p14="http://schemas.microsoft.com/office/powerpoint/2010/main" val="6859446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700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5153582" y="2710217"/>
            <a:ext cx="209472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5713" y="2716696"/>
            <a:ext cx="2099235" cy="1364973"/>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2284" y="2513068"/>
            <a:ext cx="1832365" cy="1831867"/>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pic>
        <p:nvPicPr>
          <p:cNvPr id="11" name="Picture 10">
            <a:extLst>
              <a:ext uri="{FF2B5EF4-FFF2-40B4-BE49-F238E27FC236}">
                <a16:creationId xmlns:a16="http://schemas.microsoft.com/office/drawing/2014/main" id="{360D46ED-C45A-5D4E-AA02-EF9EDB0FA1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6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7BC7F4D8-5A99-1448-8564-FCC9065979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37901"/>
            <a:ext cx="1729936" cy="1121255"/>
          </a:xfrm>
          <a:prstGeom prst="rect">
            <a:avLst/>
          </a:prstGeom>
        </p:spPr>
      </p:pic>
      <p:sp>
        <p:nvSpPr>
          <p:cNvPr id="2" name="Rectangle 1"/>
          <p:cNvSpPr/>
          <p:nvPr userDrawn="1"/>
        </p:nvSpPr>
        <p:spPr bwMode="auto">
          <a:xfrm>
            <a:off x="212035" y="5764696"/>
            <a:ext cx="11979965" cy="109330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7"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1" name="Title 15">
            <a:extLst>
              <a:ext uri="{FF2B5EF4-FFF2-40B4-BE49-F238E27FC236}">
                <a16:creationId xmlns:a16="http://schemas.microsoft.com/office/drawing/2014/main" id="{A8F50CE7-BE49-DF46-A309-403467331352}"/>
              </a:ext>
            </a:extLst>
          </p:cNvPr>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Title Here</a:t>
            </a:r>
          </a:p>
        </p:txBody>
      </p:sp>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18" name="Picture 17">
            <a:extLst>
              <a:ext uri="{FF2B5EF4-FFF2-40B4-BE49-F238E27FC236}">
                <a16:creationId xmlns:a16="http://schemas.microsoft.com/office/drawing/2014/main" id="{845348B5-ADBC-3742-81A7-0E4C003890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920" y="322270"/>
            <a:ext cx="1083733" cy="1083439"/>
          </a:xfrm>
          <a:prstGeom prst="rect">
            <a:avLst/>
          </a:prstGeom>
        </p:spPr>
      </p:pic>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extLst>
      <p:ext uri="{BB962C8B-B14F-4D97-AF65-F5344CB8AC3E}">
        <p14:creationId xmlns:p14="http://schemas.microsoft.com/office/powerpoint/2010/main" val="22554957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extLst>
      <p:ext uri="{BB962C8B-B14F-4D97-AF65-F5344CB8AC3E}">
        <p14:creationId xmlns:p14="http://schemas.microsoft.com/office/powerpoint/2010/main" val="2779685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extLst>
      <p:ext uri="{BB962C8B-B14F-4D97-AF65-F5344CB8AC3E}">
        <p14:creationId xmlns:p14="http://schemas.microsoft.com/office/powerpoint/2010/main" val="32970062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pic>
        <p:nvPicPr>
          <p:cNvPr id="11" name="Picture 10">
            <a:extLst>
              <a:ext uri="{FF2B5EF4-FFF2-40B4-BE49-F238E27FC236}">
                <a16:creationId xmlns:a16="http://schemas.microsoft.com/office/drawing/2014/main" id="{AB461EED-DF40-EF49-BA4F-8A8FD2939BA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7215" y="405152"/>
            <a:ext cx="1303821" cy="1303821"/>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9" name="Picture 8">
            <a:extLst>
              <a:ext uri="{FF2B5EF4-FFF2-40B4-BE49-F238E27FC236}">
                <a16:creationId xmlns:a16="http://schemas.microsoft.com/office/drawing/2014/main" id="{F28021FC-6CE9-D549-BE7A-5D94B0888C2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7215" y="405152"/>
            <a:ext cx="1303821" cy="1303821"/>
          </a:xfrm>
          <a:prstGeom prst="rect">
            <a:avLst/>
          </a:prstGeom>
        </p:spPr>
      </p:pic>
    </p:spTree>
    <p:extLst>
      <p:ext uri="{BB962C8B-B14F-4D97-AF65-F5344CB8AC3E}">
        <p14:creationId xmlns:p14="http://schemas.microsoft.com/office/powerpoint/2010/main" val="32660650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9" name="Picture 8">
            <a:extLst>
              <a:ext uri="{FF2B5EF4-FFF2-40B4-BE49-F238E27FC236}">
                <a16:creationId xmlns:a16="http://schemas.microsoft.com/office/drawing/2014/main" id="{F7AD5338-76BD-4C47-9834-F2629B5325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7215" y="405152"/>
            <a:ext cx="1303821" cy="1303821"/>
          </a:xfrm>
          <a:prstGeom prst="rect">
            <a:avLst/>
          </a:prstGeom>
        </p:spPr>
      </p:pic>
    </p:spTree>
    <p:extLst>
      <p:ext uri="{BB962C8B-B14F-4D97-AF65-F5344CB8AC3E}">
        <p14:creationId xmlns:p14="http://schemas.microsoft.com/office/powerpoint/2010/main" val="2286180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D478ACD5-01D7-EA49-A1A8-0D5AC50A0B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575" y="407827"/>
            <a:ext cx="1332975" cy="1332612"/>
          </a:xfrm>
          <a:prstGeom prst="rect">
            <a:avLst/>
          </a:prstGeom>
        </p:spPr>
      </p:pic>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504723CD-1F5B-804C-A079-FE3D1017AF2B}"/>
              </a:ext>
            </a:extLst>
          </p:cNvPr>
          <p:cNvPicPr>
            <a:picLocks noChangeAspect="1"/>
          </p:cNvPicPr>
          <p:nvPr userDrawn="1"/>
        </p:nvPicPr>
        <p:blipFill rotWithShape="1">
          <a:blip r:embed="rId3" cstate="screen">
            <a:alphaModFix amt="45000"/>
            <a:extLst>
              <a:ext uri="{28A0092B-C50C-407E-A947-70E740481C1C}">
                <a14:useLocalDpi xmlns:a14="http://schemas.microsoft.com/office/drawing/2010/main"/>
              </a:ext>
            </a:extLst>
          </a:blip>
          <a:srcRect r="32084"/>
          <a:stretch/>
        </p:blipFill>
        <p:spPr>
          <a:xfrm>
            <a:off x="2992717" y="244782"/>
            <a:ext cx="9199283" cy="2249132"/>
          </a:xfrm>
          <a:prstGeom prst="rect">
            <a:avLst/>
          </a:prstGeom>
        </p:spPr>
      </p:pic>
    </p:spTree>
    <p:extLst>
      <p:ext uri="{BB962C8B-B14F-4D97-AF65-F5344CB8AC3E}">
        <p14:creationId xmlns:p14="http://schemas.microsoft.com/office/powerpoint/2010/main" val="25139842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12035" y="5764696"/>
            <a:ext cx="11979965"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4" name="Title 15"/>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Title Here</a:t>
            </a:r>
          </a:p>
        </p:txBody>
      </p:sp>
      <p:sp>
        <p:nvSpPr>
          <p:cNvPr id="15"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7"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Picture 8">
            <a:extLst>
              <a:ext uri="{FF2B5EF4-FFF2-40B4-BE49-F238E27FC236}">
                <a16:creationId xmlns:a16="http://schemas.microsoft.com/office/drawing/2014/main" id="{44418279-066F-DC44-B86B-14E3FAD25D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37901"/>
            <a:ext cx="1729936" cy="1121255"/>
          </a:xfrm>
          <a:prstGeom prst="rect">
            <a:avLst/>
          </a:prstGeom>
        </p:spPr>
      </p:pic>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Session 1: Post-Transplant MASLD</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Session 1: Post-Transplant MASLD</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Session 1: Post-Transplant MASLD</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Session 1: Post-Transplant MASLD</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2" r="10781" b="28503"/>
          <a:stretch/>
        </p:blipFill>
        <p:spPr>
          <a:xfrm>
            <a:off x="-423333" y="-326882"/>
            <a:ext cx="12615333" cy="7184881"/>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Session 1: Post-Transplant MASLD</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9" name="Content Placeholder 2">
            <a:extLst>
              <a:ext uri="{FF2B5EF4-FFF2-40B4-BE49-F238E27FC236}">
                <a16:creationId xmlns:a16="http://schemas.microsoft.com/office/drawing/2014/main" id="{79D9FF64-C01C-5C4C-8AB2-E760BF769004}"/>
              </a:ext>
            </a:extLst>
          </p:cNvPr>
          <p:cNvSpPr>
            <a:spLocks noGrp="1"/>
          </p:cNvSpPr>
          <p:nvPr>
            <p:ph sz="quarter" idx="16"/>
          </p:nvPr>
        </p:nvSpPr>
        <p:spPr>
          <a:xfrm>
            <a:off x="604780" y="1869017"/>
            <a:ext cx="10893285" cy="3909483"/>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542644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Session 1: Post-Transplant MASLD</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32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851932"/>
            <a:ext cx="8199440" cy="500606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8116350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29792871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29135"/>
            <a:ext cx="1743437" cy="1130005"/>
          </a:xfrm>
          <a:prstGeom prst="rect">
            <a:avLst/>
          </a:prstGeom>
        </p:spPr>
      </p:pic>
      <p:sp>
        <p:nvSpPr>
          <p:cNvPr id="2" name="Rectangle 1"/>
          <p:cNvSpPr/>
          <p:nvPr userDrawn="1"/>
        </p:nvSpPr>
        <p:spPr bwMode="auto">
          <a:xfrm>
            <a:off x="212035" y="5764696"/>
            <a:ext cx="11979965"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22" name="Title 15"/>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mj-lt"/>
                <a:ea typeface="Helvetica Neue" panose="02000503000000020004" pitchFamily="2" charset="0"/>
                <a:cs typeface="Arial" panose="020B0604020202020204" pitchFamily="34" charset="0"/>
              </a:defRPr>
            </a:lvl1pPr>
          </a:lstStyle>
          <a:p>
            <a:r>
              <a:rPr lang="en-US" dirty="0"/>
              <a:t>Title Here</a:t>
            </a:r>
          </a:p>
        </p:txBody>
      </p:sp>
      <p:sp>
        <p:nvSpPr>
          <p:cNvPr id="23"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24"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164379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1592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357813" y="450575"/>
            <a:ext cx="11449876" cy="5420140"/>
          </a:xfrm>
          <a:prstGeom prst="rect">
            <a:avLst/>
          </a:prstGeom>
        </p:spPr>
        <p:txBody>
          <a:bodyPr>
            <a:normAutofit/>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dirty="0"/>
              <a:t>Click icon to add chart</a:t>
            </a:r>
          </a:p>
        </p:txBody>
      </p:sp>
    </p:spTree>
    <p:extLst>
      <p:ext uri="{BB962C8B-B14F-4D97-AF65-F5344CB8AC3E}">
        <p14:creationId xmlns:p14="http://schemas.microsoft.com/office/powerpoint/2010/main" val="6329067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9" name="Content Placeholder 2">
            <a:extLst>
              <a:ext uri="{FF2B5EF4-FFF2-40B4-BE49-F238E27FC236}">
                <a16:creationId xmlns:a16="http://schemas.microsoft.com/office/drawing/2014/main" id="{9469704F-E66B-5B41-BF3B-8C6539B48428}"/>
              </a:ext>
            </a:extLst>
          </p:cNvPr>
          <p:cNvSpPr>
            <a:spLocks noGrp="1"/>
          </p:cNvSpPr>
          <p:nvPr>
            <p:ph sz="quarter" idx="16"/>
          </p:nvPr>
        </p:nvSpPr>
        <p:spPr>
          <a:xfrm>
            <a:off x="604780" y="1869017"/>
            <a:ext cx="5220704" cy="3909483"/>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C99F718F-E8D1-5640-A678-0137FDBAEC9F}"/>
              </a:ext>
            </a:extLst>
          </p:cNvPr>
          <p:cNvSpPr>
            <a:spLocks noGrp="1"/>
          </p:cNvSpPr>
          <p:nvPr>
            <p:ph sz="quarter" idx="20"/>
          </p:nvPr>
        </p:nvSpPr>
        <p:spPr>
          <a:xfrm>
            <a:off x="6311139" y="1869017"/>
            <a:ext cx="5220704" cy="3909483"/>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41559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7" name="TextBox 6"/>
          <p:cNvSpPr txBox="1"/>
          <p:nvPr userDrawn="1"/>
        </p:nvSpPr>
        <p:spPr bwMode="auto">
          <a:xfrm>
            <a:off x="609605" y="265044"/>
            <a:ext cx="1590260" cy="2831544"/>
          </a:xfrm>
          <a:prstGeom prst="rect">
            <a:avLst/>
          </a:prstGeom>
          <a:noFill/>
          <a:ln w="19050" algn="ctr">
            <a:noFill/>
            <a:miter lim="800000"/>
            <a:headEnd/>
            <a:tailEnd/>
          </a:ln>
        </p:spPr>
        <p:txBody>
          <a:bodyPr wrap="square" lIns="0" tIns="0" rIns="0" bIns="0" rtlCol="0">
            <a:spAutoFit/>
          </a:bodyPr>
          <a:lstStyle/>
          <a:p>
            <a:r>
              <a:rPr lang="en-US" sz="18400" b="0" i="0" dirty="0">
                <a:solidFill>
                  <a:schemeClr val="tx2"/>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179054717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7" name="TextBox 6"/>
          <p:cNvSpPr txBox="1"/>
          <p:nvPr userDrawn="1"/>
        </p:nvSpPr>
        <p:spPr bwMode="auto">
          <a:xfrm>
            <a:off x="609605" y="265044"/>
            <a:ext cx="1590260" cy="2831544"/>
          </a:xfrm>
          <a:prstGeom prst="rect">
            <a:avLst/>
          </a:prstGeom>
          <a:noFill/>
          <a:ln w="19050" algn="ctr">
            <a:noFill/>
            <a:miter lim="800000"/>
            <a:headEnd/>
            <a:tailEnd/>
          </a:ln>
        </p:spPr>
        <p:txBody>
          <a:bodyPr wrap="square" lIns="0" tIns="0" rIns="0" bIns="0" rtlCol="0">
            <a:spAutoFit/>
          </a:bodyPr>
          <a:lstStyle/>
          <a:p>
            <a:r>
              <a:rPr lang="en-US" sz="18400" b="0" i="0" dirty="0">
                <a:solidFill>
                  <a:schemeClr val="accent2"/>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lorem ipsum. Ut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Author’s Name</a:t>
            </a:r>
          </a:p>
        </p:txBody>
      </p:sp>
      <p:sp>
        <p:nvSpPr>
          <p:cNvPr id="15"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20733843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cs typeface="Arial" panose="020B0604020202020204" pitchFamily="34" charset="0"/>
              </a:defRPr>
            </a:lvl1pPr>
          </a:lstStyle>
          <a:p>
            <a:r>
              <a:rPr lang="en-US"/>
              <a:t>Session 1: Post-Transplant MASLD</a:t>
            </a:r>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userDrawn="1"/>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ndParaRPr>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4" r:id="rId4"/>
    <p:sldLayoutId id="2147483982"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4016" r:id="rId14"/>
    <p:sldLayoutId id="2147483994" r:id="rId15"/>
    <p:sldLayoutId id="2147483995" r:id="rId16"/>
  </p:sldLayoutIdLst>
  <p:transition>
    <p:fade/>
  </p:transition>
  <p:hf hd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US"/>
              <a:t>Session 1: Post-Transplant MASLD</a:t>
            </a:r>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3972" r:id="rId2"/>
    <p:sldLayoutId id="2147483975" r:id="rId3"/>
    <p:sldLayoutId id="2147483976" r:id="rId4"/>
    <p:sldLayoutId id="2147484011" r:id="rId5"/>
    <p:sldLayoutId id="2147484012" r:id="rId6"/>
    <p:sldLayoutId id="2147484013" r:id="rId7"/>
    <p:sldLayoutId id="2147484001" r:id="rId8"/>
    <p:sldLayoutId id="2147484007" r:id="rId9"/>
    <p:sldLayoutId id="2147484009" r:id="rId10"/>
    <p:sldLayoutId id="2147484008" r:id="rId11"/>
    <p:sldLayoutId id="2147483944" r:id="rId12"/>
    <p:sldLayoutId id="2147483951" r:id="rId13"/>
    <p:sldLayoutId id="2147483953" r:id="rId14"/>
    <p:sldLayoutId id="2147484000" r:id="rId15"/>
    <p:sldLayoutId id="2147483950" r:id="rId16"/>
    <p:sldLayoutId id="2147483960" r:id="rId17"/>
    <p:sldLayoutId id="2147483961" r:id="rId18"/>
    <p:sldLayoutId id="2147483966" r:id="rId19"/>
    <p:sldLayoutId id="2147483967" r:id="rId20"/>
    <p:sldLayoutId id="2147483968" r:id="rId21"/>
    <p:sldLayoutId id="2147483969" r:id="rId22"/>
    <p:sldLayoutId id="2147483970" r:id="rId23"/>
    <p:sldLayoutId id="2147483971" r:id="rId24"/>
    <p:sldLayoutId id="2147484015" r:id="rId25"/>
    <p:sldLayoutId id="2147483954" r:id="rId26"/>
    <p:sldLayoutId id="2147483959" r:id="rId27"/>
    <p:sldLayoutId id="2147484002" r:id="rId28"/>
    <p:sldLayoutId id="2147484014" r:id="rId29"/>
    <p:sldLayoutId id="2147484010" r:id="rId30"/>
    <p:sldLayoutId id="2147484003" r:id="rId31"/>
    <p:sldLayoutId id="2147484017" r:id="rId32"/>
  </p:sldLayoutIdLst>
  <p:transition>
    <p:fade/>
  </p:transition>
  <p:hf hd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0.svg"/></Relationships>
</file>

<file path=ppt/slides/_rels/slide1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www.aasld.org/new-nafld-nomenclatur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s://www.aasld.org/practice-guidelines" TargetMode="External"/><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 Type="http://schemas.openxmlformats.org/officeDocument/2006/relationships/image" Target="../media/image90.png"/><Relationship Id="rId21" Type="http://schemas.openxmlformats.org/officeDocument/2006/relationships/image" Target="../media/image108.svg"/><Relationship Id="rId7" Type="http://schemas.openxmlformats.org/officeDocument/2006/relationships/image" Target="../media/image94.png"/><Relationship Id="rId12" Type="http://schemas.openxmlformats.org/officeDocument/2006/relationships/image" Target="../media/image99.svg"/><Relationship Id="rId17" Type="http://schemas.openxmlformats.org/officeDocument/2006/relationships/image" Target="../media/image104.svg"/><Relationship Id="rId25" Type="http://schemas.openxmlformats.org/officeDocument/2006/relationships/image" Target="../media/image112.svg"/><Relationship Id="rId2" Type="http://schemas.openxmlformats.org/officeDocument/2006/relationships/notesSlide" Target="../notesSlides/notesSlide16.xml"/><Relationship Id="rId16" Type="http://schemas.openxmlformats.org/officeDocument/2006/relationships/image" Target="../media/image103.svg"/><Relationship Id="rId20"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93.svg"/><Relationship Id="rId11" Type="http://schemas.openxmlformats.org/officeDocument/2006/relationships/image" Target="../media/image98.png"/><Relationship Id="rId24" Type="http://schemas.openxmlformats.org/officeDocument/2006/relationships/image" Target="../media/image111.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svg"/><Relationship Id="rId10" Type="http://schemas.openxmlformats.org/officeDocument/2006/relationships/image" Target="../media/image97.svg"/><Relationship Id="rId19" Type="http://schemas.openxmlformats.org/officeDocument/2006/relationships/image" Target="../media/image106.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 Id="rId22" Type="http://schemas.openxmlformats.org/officeDocument/2006/relationships/image" Target="../media/image109.png"/><Relationship Id="rId27" Type="http://schemas.openxmlformats.org/officeDocument/2006/relationships/image" Target="../media/image11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16.svg"/></Relationships>
</file>

<file path=ppt/slides/_rels/slide23.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2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5.xml"/><Relationship Id="rId5" Type="http://schemas.openxmlformats.org/officeDocument/2006/relationships/image" Target="../media/image126.svg"/><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28.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1.sv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00D6BAB-25C2-2B7E-4243-F676ED19EA5C}"/>
              </a:ext>
            </a:extLst>
          </p:cNvPr>
          <p:cNvPicPr>
            <a:picLocks noChangeAspect="1"/>
          </p:cNvPicPr>
          <p:nvPr/>
        </p:nvPicPr>
        <p:blipFill>
          <a:blip r:embed="rId3"/>
          <a:stretch>
            <a:fillRect/>
          </a:stretch>
        </p:blipFill>
        <p:spPr>
          <a:xfrm>
            <a:off x="6507826" y="690502"/>
            <a:ext cx="5684174" cy="5685053"/>
          </a:xfrm>
          <a:prstGeom prst="rect">
            <a:avLst/>
          </a:prstGeom>
        </p:spPr>
      </p:pic>
      <p:sp>
        <p:nvSpPr>
          <p:cNvPr id="20" name="TextBox 19">
            <a:extLst>
              <a:ext uri="{FF2B5EF4-FFF2-40B4-BE49-F238E27FC236}">
                <a16:creationId xmlns:a16="http://schemas.microsoft.com/office/drawing/2014/main" id="{2C46D682-5B69-1E24-BA26-E498B73E9C0C}"/>
              </a:ext>
            </a:extLst>
          </p:cNvPr>
          <p:cNvSpPr txBox="1"/>
          <p:nvPr/>
        </p:nvSpPr>
        <p:spPr>
          <a:xfrm>
            <a:off x="371839" y="5853389"/>
            <a:ext cx="8797972" cy="475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a:t>
            </a:r>
            <a:r>
              <a:rPr lang="en-US" sz="2400" u="sng" dirty="0">
                <a:cs typeface="Calibri"/>
              </a:rPr>
              <a:t>M</a:t>
            </a:r>
            <a:r>
              <a:rPr lang="en-US" sz="2400" dirty="0">
                <a:cs typeface="Calibri"/>
              </a:rPr>
              <a:t>etabolic dysfunction-</a:t>
            </a:r>
            <a:r>
              <a:rPr lang="en-US" sz="2400" u="sng" dirty="0">
                <a:cs typeface="Calibri"/>
              </a:rPr>
              <a:t>A</a:t>
            </a:r>
            <a:r>
              <a:rPr lang="en-US" sz="2400" dirty="0">
                <a:cs typeface="Calibri"/>
              </a:rPr>
              <a:t>ssociated </a:t>
            </a:r>
            <a:r>
              <a:rPr lang="en-US" sz="2400" u="sng" dirty="0" err="1">
                <a:cs typeface="Calibri"/>
              </a:rPr>
              <a:t>S</a:t>
            </a:r>
            <a:r>
              <a:rPr lang="en-US" sz="2400" dirty="0" err="1">
                <a:cs typeface="Calibri"/>
              </a:rPr>
              <a:t>teatotic</a:t>
            </a:r>
            <a:r>
              <a:rPr lang="en-US" sz="2400" dirty="0">
                <a:cs typeface="Calibri"/>
              </a:rPr>
              <a:t> </a:t>
            </a:r>
            <a:r>
              <a:rPr lang="en-US" sz="2400" u="sng" dirty="0">
                <a:cs typeface="Calibri"/>
              </a:rPr>
              <a:t>L</a:t>
            </a:r>
            <a:r>
              <a:rPr lang="en-US" sz="2400" dirty="0">
                <a:cs typeface="Calibri"/>
              </a:rPr>
              <a:t>iver </a:t>
            </a:r>
            <a:r>
              <a:rPr lang="en-US" sz="2400" u="sng" dirty="0">
                <a:cs typeface="Calibri"/>
              </a:rPr>
              <a:t>D</a:t>
            </a:r>
            <a:r>
              <a:rPr lang="en-US" sz="2400" dirty="0">
                <a:cs typeface="Calibri"/>
              </a:rPr>
              <a:t>isease</a:t>
            </a:r>
            <a:endParaRPr lang="en-US" sz="2400" dirty="0"/>
          </a:p>
        </p:txBody>
      </p:sp>
      <p:sp>
        <p:nvSpPr>
          <p:cNvPr id="21" name="TextBox 2">
            <a:extLst>
              <a:ext uri="{FF2B5EF4-FFF2-40B4-BE49-F238E27FC236}">
                <a16:creationId xmlns:a16="http://schemas.microsoft.com/office/drawing/2014/main" id="{D703475A-D368-FF16-3F38-C8DA2ED1162A}"/>
              </a:ext>
            </a:extLst>
          </p:cNvPr>
          <p:cNvSpPr txBox="1"/>
          <p:nvPr/>
        </p:nvSpPr>
        <p:spPr>
          <a:xfrm>
            <a:off x="458614" y="2255870"/>
            <a:ext cx="5962437" cy="2953244"/>
          </a:xfrm>
          <a:prstGeom prst="rect">
            <a:avLst/>
          </a:prstGeom>
        </p:spPr>
        <p:txBody>
          <a:bodyPr wrap="square" lIns="0" tIns="0" rIns="0" bIns="0" rtlCol="0" anchor="t">
            <a:spAutoFit/>
          </a:bodyPr>
          <a:lstStyle/>
          <a:p>
            <a:pPr algn="ctr">
              <a:lnSpc>
                <a:spcPts val="3396"/>
              </a:lnSpc>
            </a:pPr>
            <a:r>
              <a:rPr lang="en-US" sz="4800" b="1" spc="17" dirty="0">
                <a:solidFill>
                  <a:srgbClr val="323232"/>
                </a:solidFill>
                <a:latin typeface="Calibri"/>
                <a:cs typeface="Calibri"/>
              </a:rPr>
              <a:t>Welcome to BRIDGE!</a:t>
            </a:r>
          </a:p>
          <a:p>
            <a:pPr algn="ctr">
              <a:lnSpc>
                <a:spcPts val="3396"/>
              </a:lnSpc>
            </a:pPr>
            <a:endParaRPr lang="en-US" sz="4800" spc="17" dirty="0">
              <a:solidFill>
                <a:srgbClr val="323232"/>
              </a:solidFill>
              <a:latin typeface="Calibri"/>
              <a:cs typeface="Calibri"/>
            </a:endParaRPr>
          </a:p>
          <a:p>
            <a:pPr algn="ctr">
              <a:lnSpc>
                <a:spcPts val="3396"/>
              </a:lnSpc>
            </a:pPr>
            <a:endParaRPr lang="en-US" sz="4800" spc="17" dirty="0">
              <a:solidFill>
                <a:srgbClr val="323232"/>
              </a:solidFill>
              <a:latin typeface="Calibri"/>
              <a:cs typeface="Calibri"/>
            </a:endParaRPr>
          </a:p>
          <a:p>
            <a:pPr algn="ctr">
              <a:lnSpc>
                <a:spcPts val="3396"/>
              </a:lnSpc>
            </a:pPr>
            <a:r>
              <a:rPr lang="en-US" sz="4400" spc="17" dirty="0">
                <a:solidFill>
                  <a:srgbClr val="323232"/>
                </a:solidFill>
                <a:latin typeface="Calibri"/>
                <a:cs typeface="Calibri"/>
              </a:rPr>
              <a:t>Post-Transplant MASLD*</a:t>
            </a:r>
          </a:p>
          <a:p>
            <a:pPr algn="ctr">
              <a:lnSpc>
                <a:spcPts val="3086"/>
              </a:lnSpc>
            </a:pPr>
            <a:endParaRPr lang="en-US" sz="4400" spc="15" dirty="0">
              <a:solidFill>
                <a:srgbClr val="323232"/>
              </a:solidFill>
              <a:latin typeface="Calibri"/>
              <a:cs typeface="Calibri"/>
            </a:endParaRPr>
          </a:p>
          <a:p>
            <a:pPr algn="ctr">
              <a:lnSpc>
                <a:spcPts val="3086"/>
              </a:lnSpc>
            </a:pPr>
            <a:r>
              <a:rPr lang="en-US" sz="4400" spc="15" dirty="0">
                <a:solidFill>
                  <a:srgbClr val="323232"/>
                </a:solidFill>
                <a:latin typeface="Calibri"/>
                <a:cs typeface="Calibri"/>
              </a:rPr>
              <a:t>(formerly NAFLD) </a:t>
            </a:r>
            <a:endParaRPr lang="en-US" sz="4400" spc="15" dirty="0">
              <a:solidFill>
                <a:srgbClr val="323232"/>
              </a:solidFill>
              <a:latin typeface="Calibri"/>
              <a:ea typeface="Open Sans 1"/>
              <a:cs typeface="Calibri"/>
            </a:endParaRPr>
          </a:p>
          <a:p>
            <a:pPr algn="ctr">
              <a:lnSpc>
                <a:spcPts val="3396"/>
              </a:lnSpc>
            </a:pPr>
            <a:endParaRPr lang="en-US" sz="2572" spc="15" dirty="0">
              <a:solidFill>
                <a:srgbClr val="323232"/>
              </a:solidFill>
              <a:latin typeface="Open Sans 1"/>
            </a:endParaRPr>
          </a:p>
        </p:txBody>
      </p:sp>
      <p:sp>
        <p:nvSpPr>
          <p:cNvPr id="2" name="AutoShape 4">
            <a:extLst>
              <a:ext uri="{FF2B5EF4-FFF2-40B4-BE49-F238E27FC236}">
                <a16:creationId xmlns:a16="http://schemas.microsoft.com/office/drawing/2014/main" id="{530E7B2A-B6CC-84F5-4C2B-F96DBE20CC85}"/>
              </a:ext>
            </a:extLst>
          </p:cNvPr>
          <p:cNvSpPr/>
          <p:nvPr/>
        </p:nvSpPr>
        <p:spPr>
          <a:xfrm rot="23839" flipV="1">
            <a:off x="371959" y="2893008"/>
            <a:ext cx="5962197" cy="55243"/>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6568399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B7526-04D6-4DB5-8BCE-019EBF8CBA6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5ACFDD-F4A1-5CE1-C94E-710816663A65}"/>
              </a:ext>
            </a:extLst>
          </p:cNvPr>
          <p:cNvSpPr>
            <a:spLocks noGrp="1"/>
          </p:cNvSpPr>
          <p:nvPr>
            <p:ph type="ftr" sz="quarter" idx="12"/>
          </p:nvPr>
        </p:nvSpPr>
        <p:spPr/>
        <p:txBody>
          <a:bodyPr/>
          <a:lstStyle/>
          <a:p>
            <a:r>
              <a:rPr lang="en-US">
                <a:latin typeface="Calibri" panose="020F0502020204030204" pitchFamily="34" charset="0"/>
                <a:cs typeface="Calibri" panose="020F0502020204030204" pitchFamily="34" charset="0"/>
              </a:rPr>
              <a:t>Session 1: Post-Transplant MASLD</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CEC74964-A146-189C-67E0-6DCD5BE5344F}"/>
              </a:ext>
            </a:extLst>
          </p:cNvPr>
          <p:cNvSpPr>
            <a:spLocks noGrp="1"/>
          </p:cNvSpPr>
          <p:nvPr>
            <p:ph type="sldNum" sz="quarter" idx="13"/>
          </p:nvPr>
        </p:nvSpPr>
        <p:spPr/>
        <p:txBody>
          <a:bodyPr/>
          <a:lstStyle/>
          <a:p>
            <a:fld id="{7BCC8D0D-EAEC-449D-9161-023DFF90F2E2}" type="slidenum">
              <a:rPr lang="en-US" smtClean="0">
                <a:latin typeface="Calibri" panose="020F0502020204030204" pitchFamily="34" charset="0"/>
                <a:cs typeface="Calibri" panose="020F0502020204030204" pitchFamily="34" charset="0"/>
              </a:rPr>
              <a:pPr/>
              <a:t>10</a:t>
            </a:fld>
            <a:endParaRPr lang="en-US" dirty="0">
              <a:latin typeface="Calibri" panose="020F0502020204030204" pitchFamily="34" charset="0"/>
              <a:cs typeface="Calibri" panose="020F0502020204030204" pitchFamily="34" charset="0"/>
            </a:endParaRPr>
          </a:p>
        </p:txBody>
      </p:sp>
      <p:grpSp>
        <p:nvGrpSpPr>
          <p:cNvPr id="4" name="Group 2">
            <a:extLst>
              <a:ext uri="{FF2B5EF4-FFF2-40B4-BE49-F238E27FC236}">
                <a16:creationId xmlns:a16="http://schemas.microsoft.com/office/drawing/2014/main" id="{FB0FC21E-1A65-8DE6-8B3E-C4F13982311E}"/>
              </a:ext>
            </a:extLst>
          </p:cNvPr>
          <p:cNvGrpSpPr/>
          <p:nvPr/>
        </p:nvGrpSpPr>
        <p:grpSpPr>
          <a:xfrm>
            <a:off x="2333306" y="98076"/>
            <a:ext cx="4320157" cy="4127246"/>
            <a:chOff x="0" y="0"/>
            <a:chExt cx="6504914" cy="6204373"/>
          </a:xfrm>
        </p:grpSpPr>
        <p:sp>
          <p:nvSpPr>
            <p:cNvPr id="5" name="Freeform 3">
              <a:extLst>
                <a:ext uri="{FF2B5EF4-FFF2-40B4-BE49-F238E27FC236}">
                  <a16:creationId xmlns:a16="http://schemas.microsoft.com/office/drawing/2014/main" id="{2DACDC1F-2EAC-F5CD-4C39-377087CCBC96}"/>
                </a:ext>
              </a:extLst>
            </p:cNvPr>
            <p:cNvSpPr/>
            <p:nvPr/>
          </p:nvSpPr>
          <p:spPr>
            <a:xfrm>
              <a:off x="0" y="0"/>
              <a:ext cx="6504940" cy="6204331"/>
            </a:xfrm>
            <a:custGeom>
              <a:avLst/>
              <a:gdLst/>
              <a:ahLst/>
              <a:cxnLst/>
              <a:rect l="l" t="t" r="r" b="b"/>
              <a:pathLst>
                <a:path w="6504940" h="6204331">
                  <a:moveTo>
                    <a:pt x="0" y="3102229"/>
                  </a:moveTo>
                  <a:cubicBezTo>
                    <a:pt x="0" y="1388237"/>
                    <a:pt x="1456817" y="0"/>
                    <a:pt x="3252470" y="0"/>
                  </a:cubicBezTo>
                  <a:lnTo>
                    <a:pt x="3252470" y="13589"/>
                  </a:lnTo>
                  <a:lnTo>
                    <a:pt x="3252470" y="0"/>
                  </a:lnTo>
                  <a:cubicBezTo>
                    <a:pt x="5048123" y="0"/>
                    <a:pt x="6504940" y="1388237"/>
                    <a:pt x="6504940" y="3102229"/>
                  </a:cubicBezTo>
                  <a:cubicBezTo>
                    <a:pt x="6504940" y="4816221"/>
                    <a:pt x="5048123" y="6204331"/>
                    <a:pt x="3252470" y="6204331"/>
                  </a:cubicBezTo>
                  <a:lnTo>
                    <a:pt x="3252470" y="6190742"/>
                  </a:lnTo>
                  <a:lnTo>
                    <a:pt x="3252470" y="6204331"/>
                  </a:lnTo>
                  <a:cubicBezTo>
                    <a:pt x="1456817" y="6204331"/>
                    <a:pt x="0" y="4816094"/>
                    <a:pt x="0" y="3102229"/>
                  </a:cubicBezTo>
                  <a:lnTo>
                    <a:pt x="13589" y="3102229"/>
                  </a:lnTo>
                  <a:lnTo>
                    <a:pt x="25019" y="3109595"/>
                  </a:lnTo>
                  <a:cubicBezTo>
                    <a:pt x="21717" y="3114675"/>
                    <a:pt x="15621" y="3116961"/>
                    <a:pt x="9779" y="3115310"/>
                  </a:cubicBezTo>
                  <a:cubicBezTo>
                    <a:pt x="3937" y="3113659"/>
                    <a:pt x="0" y="3108198"/>
                    <a:pt x="0" y="3102229"/>
                  </a:cubicBezTo>
                  <a:moveTo>
                    <a:pt x="27051" y="3102229"/>
                  </a:moveTo>
                  <a:lnTo>
                    <a:pt x="13589" y="3102229"/>
                  </a:lnTo>
                  <a:lnTo>
                    <a:pt x="2159" y="3094863"/>
                  </a:lnTo>
                  <a:cubicBezTo>
                    <a:pt x="5461" y="3089783"/>
                    <a:pt x="11557" y="3087497"/>
                    <a:pt x="17399" y="3089148"/>
                  </a:cubicBezTo>
                  <a:cubicBezTo>
                    <a:pt x="23241" y="3090799"/>
                    <a:pt x="27178" y="3096133"/>
                    <a:pt x="27178" y="3102102"/>
                  </a:cubicBezTo>
                  <a:cubicBezTo>
                    <a:pt x="27051" y="4799965"/>
                    <a:pt x="1470533" y="6177280"/>
                    <a:pt x="3252470" y="6177280"/>
                  </a:cubicBezTo>
                  <a:cubicBezTo>
                    <a:pt x="5034407" y="6177280"/>
                    <a:pt x="6477762" y="4799965"/>
                    <a:pt x="6477762" y="3102229"/>
                  </a:cubicBezTo>
                  <a:lnTo>
                    <a:pt x="6491351" y="3102229"/>
                  </a:lnTo>
                  <a:lnTo>
                    <a:pt x="6477762" y="3102229"/>
                  </a:lnTo>
                  <a:cubicBezTo>
                    <a:pt x="6477762" y="1404493"/>
                    <a:pt x="5034407" y="27051"/>
                    <a:pt x="3252470" y="27051"/>
                  </a:cubicBezTo>
                  <a:lnTo>
                    <a:pt x="3252470" y="13589"/>
                  </a:lnTo>
                  <a:lnTo>
                    <a:pt x="3252470" y="27051"/>
                  </a:lnTo>
                  <a:cubicBezTo>
                    <a:pt x="1470533" y="27051"/>
                    <a:pt x="27051" y="1404493"/>
                    <a:pt x="27051" y="3102229"/>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grpSp>
        <p:nvGrpSpPr>
          <p:cNvPr id="6" name="Group 4">
            <a:extLst>
              <a:ext uri="{FF2B5EF4-FFF2-40B4-BE49-F238E27FC236}">
                <a16:creationId xmlns:a16="http://schemas.microsoft.com/office/drawing/2014/main" id="{43EC84D6-4CCD-B45B-9651-E4B1B13FFC16}"/>
              </a:ext>
            </a:extLst>
          </p:cNvPr>
          <p:cNvGrpSpPr/>
          <p:nvPr/>
        </p:nvGrpSpPr>
        <p:grpSpPr>
          <a:xfrm>
            <a:off x="6221274" y="139491"/>
            <a:ext cx="4299503" cy="4127246"/>
            <a:chOff x="0" y="0"/>
            <a:chExt cx="5987627" cy="6204373"/>
          </a:xfrm>
        </p:grpSpPr>
        <p:sp>
          <p:nvSpPr>
            <p:cNvPr id="7" name="Freeform 5">
              <a:extLst>
                <a:ext uri="{FF2B5EF4-FFF2-40B4-BE49-F238E27FC236}">
                  <a16:creationId xmlns:a16="http://schemas.microsoft.com/office/drawing/2014/main" id="{CE75A1EB-56EB-5B1E-6458-ADDD63864A53}"/>
                </a:ext>
              </a:extLst>
            </p:cNvPr>
            <p:cNvSpPr/>
            <p:nvPr/>
          </p:nvSpPr>
          <p:spPr>
            <a:xfrm>
              <a:off x="0" y="0"/>
              <a:ext cx="5987669" cy="6204458"/>
            </a:xfrm>
            <a:custGeom>
              <a:avLst/>
              <a:gdLst/>
              <a:ahLst/>
              <a:cxnLst/>
              <a:rect l="l" t="t" r="r" b="b"/>
              <a:pathLst>
                <a:path w="5987669" h="6204458">
                  <a:moveTo>
                    <a:pt x="0" y="3102229"/>
                  </a:moveTo>
                  <a:cubicBezTo>
                    <a:pt x="0" y="1389380"/>
                    <a:pt x="1339977" y="0"/>
                    <a:pt x="2993771" y="0"/>
                  </a:cubicBezTo>
                  <a:lnTo>
                    <a:pt x="2993771" y="13589"/>
                  </a:lnTo>
                  <a:lnTo>
                    <a:pt x="2993771" y="0"/>
                  </a:lnTo>
                  <a:cubicBezTo>
                    <a:pt x="4647692" y="0"/>
                    <a:pt x="5987669" y="1389380"/>
                    <a:pt x="5987669" y="3102229"/>
                  </a:cubicBezTo>
                  <a:lnTo>
                    <a:pt x="5974080" y="3102229"/>
                  </a:lnTo>
                  <a:lnTo>
                    <a:pt x="5987669" y="3102229"/>
                  </a:lnTo>
                  <a:cubicBezTo>
                    <a:pt x="5987669" y="4815078"/>
                    <a:pt x="4647692" y="6204458"/>
                    <a:pt x="2993898" y="6204458"/>
                  </a:cubicBezTo>
                  <a:lnTo>
                    <a:pt x="2993898" y="6190869"/>
                  </a:lnTo>
                  <a:lnTo>
                    <a:pt x="2993898" y="6204458"/>
                  </a:lnTo>
                  <a:cubicBezTo>
                    <a:pt x="1339977" y="6204331"/>
                    <a:pt x="0" y="4815078"/>
                    <a:pt x="0" y="3102229"/>
                  </a:cubicBezTo>
                  <a:lnTo>
                    <a:pt x="13589" y="3102229"/>
                  </a:lnTo>
                  <a:lnTo>
                    <a:pt x="27051" y="3102229"/>
                  </a:lnTo>
                  <a:lnTo>
                    <a:pt x="13589" y="3102229"/>
                  </a:lnTo>
                  <a:lnTo>
                    <a:pt x="0" y="3102229"/>
                  </a:lnTo>
                  <a:moveTo>
                    <a:pt x="27051" y="3102229"/>
                  </a:moveTo>
                  <a:cubicBezTo>
                    <a:pt x="27051" y="3109722"/>
                    <a:pt x="20955" y="3115818"/>
                    <a:pt x="13462" y="3115818"/>
                  </a:cubicBezTo>
                  <a:cubicBezTo>
                    <a:pt x="5969" y="3115818"/>
                    <a:pt x="0" y="3109722"/>
                    <a:pt x="0" y="3102229"/>
                  </a:cubicBezTo>
                  <a:cubicBezTo>
                    <a:pt x="0" y="3094736"/>
                    <a:pt x="6096" y="3088640"/>
                    <a:pt x="13589" y="3088640"/>
                  </a:cubicBezTo>
                  <a:cubicBezTo>
                    <a:pt x="21082" y="3088640"/>
                    <a:pt x="27178" y="3094736"/>
                    <a:pt x="27178" y="3102229"/>
                  </a:cubicBezTo>
                  <a:cubicBezTo>
                    <a:pt x="27178" y="4800981"/>
                    <a:pt x="1355852" y="6177280"/>
                    <a:pt x="2993898" y="6177280"/>
                  </a:cubicBezTo>
                  <a:cubicBezTo>
                    <a:pt x="4631944" y="6177280"/>
                    <a:pt x="5960618" y="4800981"/>
                    <a:pt x="5960618" y="3102229"/>
                  </a:cubicBezTo>
                  <a:cubicBezTo>
                    <a:pt x="5960618" y="1403477"/>
                    <a:pt x="4631817" y="27051"/>
                    <a:pt x="2993771" y="27051"/>
                  </a:cubicBezTo>
                  <a:lnTo>
                    <a:pt x="2993771" y="13589"/>
                  </a:lnTo>
                  <a:lnTo>
                    <a:pt x="2993771" y="27051"/>
                  </a:lnTo>
                  <a:cubicBezTo>
                    <a:pt x="1355852" y="27051"/>
                    <a:pt x="27051" y="1403350"/>
                    <a:pt x="27051" y="3102229"/>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9" name="TextBox 9">
            <a:extLst>
              <a:ext uri="{FF2B5EF4-FFF2-40B4-BE49-F238E27FC236}">
                <a16:creationId xmlns:a16="http://schemas.microsoft.com/office/drawing/2014/main" id="{D96CB740-5638-62EC-269E-CA71FEC18AB9}"/>
              </a:ext>
            </a:extLst>
          </p:cNvPr>
          <p:cNvSpPr txBox="1"/>
          <p:nvPr/>
        </p:nvSpPr>
        <p:spPr>
          <a:xfrm>
            <a:off x="5330605" y="4717799"/>
            <a:ext cx="2296282" cy="292837"/>
          </a:xfrm>
          <a:prstGeom prst="rect">
            <a:avLst/>
          </a:prstGeom>
        </p:spPr>
        <p:txBody>
          <a:bodyPr wrap="square" lIns="0" tIns="0" rIns="0" bIns="0" rtlCol="0" anchor="t">
            <a:spAutoFit/>
          </a:bodyPr>
          <a:lstStyle/>
          <a:p>
            <a:pPr algn="l">
              <a:lnSpc>
                <a:spcPts val="2160"/>
              </a:lnSpc>
            </a:pPr>
            <a:r>
              <a:rPr lang="en-US" sz="2400" u="sng" spc="10" dirty="0">
                <a:solidFill>
                  <a:srgbClr val="000000"/>
                </a:solidFill>
                <a:latin typeface="Calibri" panose="020F0502020204030204" pitchFamily="34" charset="0"/>
                <a:cs typeface="Calibri" panose="020F0502020204030204" pitchFamily="34" charset="0"/>
              </a:rPr>
              <a:t>Physical reactions</a:t>
            </a:r>
          </a:p>
        </p:txBody>
      </p:sp>
      <p:grpSp>
        <p:nvGrpSpPr>
          <p:cNvPr id="11" name="Group 6">
            <a:extLst>
              <a:ext uri="{FF2B5EF4-FFF2-40B4-BE49-F238E27FC236}">
                <a16:creationId xmlns:a16="http://schemas.microsoft.com/office/drawing/2014/main" id="{A3F7C53E-1EEF-0F8F-8C3A-E8870C2A6D1C}"/>
              </a:ext>
            </a:extLst>
          </p:cNvPr>
          <p:cNvGrpSpPr/>
          <p:nvPr/>
        </p:nvGrpSpPr>
        <p:grpSpPr>
          <a:xfrm>
            <a:off x="4438724" y="2031306"/>
            <a:ext cx="3976607" cy="4127246"/>
            <a:chOff x="0" y="0"/>
            <a:chExt cx="5987627" cy="6204373"/>
          </a:xfrm>
        </p:grpSpPr>
        <p:sp>
          <p:nvSpPr>
            <p:cNvPr id="12" name="Freeform 7">
              <a:extLst>
                <a:ext uri="{FF2B5EF4-FFF2-40B4-BE49-F238E27FC236}">
                  <a16:creationId xmlns:a16="http://schemas.microsoft.com/office/drawing/2014/main" id="{C7242892-494A-4979-7630-7DB9CB3C34EB}"/>
                </a:ext>
              </a:extLst>
            </p:cNvPr>
            <p:cNvSpPr/>
            <p:nvPr/>
          </p:nvSpPr>
          <p:spPr>
            <a:xfrm>
              <a:off x="0" y="0"/>
              <a:ext cx="5987669" cy="6204458"/>
            </a:xfrm>
            <a:custGeom>
              <a:avLst/>
              <a:gdLst/>
              <a:ahLst/>
              <a:cxnLst/>
              <a:rect l="l" t="t" r="r" b="b"/>
              <a:pathLst>
                <a:path w="5987669" h="6204458">
                  <a:moveTo>
                    <a:pt x="0" y="3102229"/>
                  </a:moveTo>
                  <a:cubicBezTo>
                    <a:pt x="0" y="1389380"/>
                    <a:pt x="1339977" y="0"/>
                    <a:pt x="2993771" y="0"/>
                  </a:cubicBezTo>
                  <a:lnTo>
                    <a:pt x="2993771" y="13589"/>
                  </a:lnTo>
                  <a:lnTo>
                    <a:pt x="2993771" y="0"/>
                  </a:lnTo>
                  <a:cubicBezTo>
                    <a:pt x="4647692" y="0"/>
                    <a:pt x="5987669" y="1389380"/>
                    <a:pt x="5987669" y="3102229"/>
                  </a:cubicBezTo>
                  <a:lnTo>
                    <a:pt x="5974080" y="3102229"/>
                  </a:lnTo>
                  <a:lnTo>
                    <a:pt x="5987669" y="3102229"/>
                  </a:lnTo>
                  <a:cubicBezTo>
                    <a:pt x="5987669" y="4815078"/>
                    <a:pt x="4647692" y="6204458"/>
                    <a:pt x="2993898" y="6204458"/>
                  </a:cubicBezTo>
                  <a:lnTo>
                    <a:pt x="2993898" y="6190869"/>
                  </a:lnTo>
                  <a:lnTo>
                    <a:pt x="2993898" y="6204458"/>
                  </a:lnTo>
                  <a:cubicBezTo>
                    <a:pt x="1339977" y="6204331"/>
                    <a:pt x="0" y="4815078"/>
                    <a:pt x="0" y="3102229"/>
                  </a:cubicBezTo>
                  <a:lnTo>
                    <a:pt x="13589" y="3102229"/>
                  </a:lnTo>
                  <a:lnTo>
                    <a:pt x="27051" y="3102229"/>
                  </a:lnTo>
                  <a:lnTo>
                    <a:pt x="13589" y="3102229"/>
                  </a:lnTo>
                  <a:lnTo>
                    <a:pt x="0" y="3102229"/>
                  </a:lnTo>
                  <a:moveTo>
                    <a:pt x="27051" y="3102229"/>
                  </a:moveTo>
                  <a:cubicBezTo>
                    <a:pt x="27051" y="3109722"/>
                    <a:pt x="20955" y="3115818"/>
                    <a:pt x="13462" y="3115818"/>
                  </a:cubicBezTo>
                  <a:cubicBezTo>
                    <a:pt x="5969" y="3115818"/>
                    <a:pt x="0" y="3109722"/>
                    <a:pt x="0" y="3102229"/>
                  </a:cubicBezTo>
                  <a:cubicBezTo>
                    <a:pt x="0" y="3094736"/>
                    <a:pt x="6096" y="3088640"/>
                    <a:pt x="13589" y="3088640"/>
                  </a:cubicBezTo>
                  <a:cubicBezTo>
                    <a:pt x="21082" y="3088640"/>
                    <a:pt x="27178" y="3094736"/>
                    <a:pt x="27178" y="3102229"/>
                  </a:cubicBezTo>
                  <a:cubicBezTo>
                    <a:pt x="27178" y="4800981"/>
                    <a:pt x="1355852" y="6177280"/>
                    <a:pt x="2993898" y="6177280"/>
                  </a:cubicBezTo>
                  <a:cubicBezTo>
                    <a:pt x="4631944" y="6177280"/>
                    <a:pt x="5960618" y="4800981"/>
                    <a:pt x="5960618" y="3102229"/>
                  </a:cubicBezTo>
                  <a:cubicBezTo>
                    <a:pt x="5960618" y="1403477"/>
                    <a:pt x="4631817" y="27051"/>
                    <a:pt x="2993771" y="27051"/>
                  </a:cubicBezTo>
                  <a:lnTo>
                    <a:pt x="2993771" y="13589"/>
                  </a:lnTo>
                  <a:lnTo>
                    <a:pt x="2993771" y="27051"/>
                  </a:lnTo>
                  <a:cubicBezTo>
                    <a:pt x="1355852" y="27051"/>
                    <a:pt x="27051" y="1403350"/>
                    <a:pt x="27051" y="3102229"/>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13" name="TextBox 8">
            <a:extLst>
              <a:ext uri="{FF2B5EF4-FFF2-40B4-BE49-F238E27FC236}">
                <a16:creationId xmlns:a16="http://schemas.microsoft.com/office/drawing/2014/main" id="{15896C68-3CD4-BCBD-B1C7-0A34BADF2F67}"/>
              </a:ext>
            </a:extLst>
          </p:cNvPr>
          <p:cNvSpPr txBox="1"/>
          <p:nvPr/>
        </p:nvSpPr>
        <p:spPr>
          <a:xfrm>
            <a:off x="7143014" y="1063919"/>
            <a:ext cx="2783102" cy="1139223"/>
          </a:xfrm>
          <a:prstGeom prst="rect">
            <a:avLst/>
          </a:prstGeom>
        </p:spPr>
        <p:txBody>
          <a:bodyPr wrap="square" lIns="0" tIns="0" rIns="0" bIns="0" rtlCol="0" anchor="t">
            <a:spAutoFit/>
          </a:bodyPr>
          <a:lstStyle/>
          <a:p>
            <a:pPr algn="ctr">
              <a:lnSpc>
                <a:spcPts val="2160"/>
              </a:lnSpc>
            </a:pPr>
            <a:r>
              <a:rPr lang="en-US" sz="2400" u="sng" spc="10" dirty="0">
                <a:solidFill>
                  <a:srgbClr val="000000"/>
                </a:solidFill>
                <a:latin typeface="Calibri" panose="020F0502020204030204" pitchFamily="34" charset="0"/>
                <a:cs typeface="Calibri" panose="020F0502020204030204" pitchFamily="34" charset="0"/>
              </a:rPr>
              <a:t>Emotions and feelings</a:t>
            </a:r>
          </a:p>
          <a:p>
            <a:pPr algn="ctr">
              <a:lnSpc>
                <a:spcPts val="2160"/>
              </a:lnSpc>
            </a:pPr>
            <a:endParaRPr lang="en-US" u="sng" spc="10" dirty="0">
              <a:solidFill>
                <a:srgbClr val="000000"/>
              </a:solidFill>
              <a:latin typeface="Calibri" panose="020F0502020204030204" pitchFamily="34" charset="0"/>
              <a:cs typeface="Calibri" panose="020F0502020204030204" pitchFamily="34" charset="0"/>
            </a:endParaRPr>
          </a:p>
          <a:p>
            <a:pPr algn="ctr">
              <a:lnSpc>
                <a:spcPts val="2160"/>
              </a:lnSpc>
            </a:pPr>
            <a:r>
              <a:rPr lang="en-US" sz="2400" i="1" spc="10" dirty="0">
                <a:solidFill>
                  <a:srgbClr val="000000"/>
                </a:solidFill>
                <a:latin typeface="Calibri" panose="020F0502020204030204" pitchFamily="34" charset="0"/>
                <a:cs typeface="Calibri" panose="020F0502020204030204" pitchFamily="34" charset="0"/>
              </a:rPr>
              <a:t>How does it make you feel?</a:t>
            </a:r>
          </a:p>
        </p:txBody>
      </p:sp>
      <p:sp>
        <p:nvSpPr>
          <p:cNvPr id="14" name="TextBox 10">
            <a:extLst>
              <a:ext uri="{FF2B5EF4-FFF2-40B4-BE49-F238E27FC236}">
                <a16:creationId xmlns:a16="http://schemas.microsoft.com/office/drawing/2014/main" id="{403AA58C-C2FE-4A8A-CE0D-7C504795062A}"/>
              </a:ext>
            </a:extLst>
          </p:cNvPr>
          <p:cNvSpPr txBox="1"/>
          <p:nvPr/>
        </p:nvSpPr>
        <p:spPr>
          <a:xfrm>
            <a:off x="2766485" y="1164870"/>
            <a:ext cx="3094916" cy="1421351"/>
          </a:xfrm>
          <a:prstGeom prst="rect">
            <a:avLst/>
          </a:prstGeom>
        </p:spPr>
        <p:txBody>
          <a:bodyPr wrap="square" lIns="0" tIns="0" rIns="0" bIns="0" rtlCol="0" anchor="t">
            <a:spAutoFit/>
          </a:bodyPr>
          <a:lstStyle/>
          <a:p>
            <a:pPr algn="ctr">
              <a:lnSpc>
                <a:spcPts val="2160"/>
              </a:lnSpc>
            </a:pPr>
            <a:r>
              <a:rPr lang="en-US" sz="2400" u="sng" spc="10" dirty="0">
                <a:solidFill>
                  <a:srgbClr val="000000"/>
                </a:solidFill>
                <a:latin typeface="Calibri" panose="020F0502020204030204" pitchFamily="34" charset="0"/>
                <a:cs typeface="Calibri" panose="020F0502020204030204" pitchFamily="34" charset="0"/>
              </a:rPr>
              <a:t>Thoughts</a:t>
            </a:r>
            <a:r>
              <a:rPr lang="en-US" u="sng" spc="10" dirty="0">
                <a:solidFill>
                  <a:srgbClr val="000000"/>
                </a:solidFill>
                <a:latin typeface="Calibri" panose="020F0502020204030204" pitchFamily="34" charset="0"/>
                <a:cs typeface="Calibri" panose="020F0502020204030204" pitchFamily="34" charset="0"/>
              </a:rPr>
              <a:t>, beliefs, memories</a:t>
            </a:r>
            <a:endParaRPr lang="en-US" sz="2400" u="sng" spc="10" dirty="0">
              <a:solidFill>
                <a:srgbClr val="000000"/>
              </a:solidFill>
              <a:latin typeface="Calibri" panose="020F0502020204030204" pitchFamily="34" charset="0"/>
              <a:cs typeface="Calibri" panose="020F0502020204030204" pitchFamily="34" charset="0"/>
            </a:endParaRPr>
          </a:p>
          <a:p>
            <a:pPr algn="ctr">
              <a:lnSpc>
                <a:spcPts val="2160"/>
              </a:lnSpc>
            </a:pPr>
            <a:endParaRPr lang="en-US" sz="2400" u="sng" spc="10" dirty="0">
              <a:solidFill>
                <a:srgbClr val="000000"/>
              </a:solidFill>
              <a:latin typeface="Calibri" panose="020F0502020204030204" pitchFamily="34" charset="0"/>
              <a:cs typeface="Calibri" panose="020F0502020204030204" pitchFamily="34" charset="0"/>
            </a:endParaRPr>
          </a:p>
          <a:p>
            <a:pPr algn="ctr">
              <a:lnSpc>
                <a:spcPts val="2160"/>
              </a:lnSpc>
            </a:pPr>
            <a:r>
              <a:rPr lang="en-US" sz="2400" i="1" spc="10" dirty="0">
                <a:solidFill>
                  <a:srgbClr val="000000"/>
                </a:solidFill>
                <a:latin typeface="Calibri" panose="020F0502020204030204" pitchFamily="34" charset="0"/>
                <a:cs typeface="Calibri" panose="020F0502020204030204" pitchFamily="34" charset="0"/>
              </a:rPr>
              <a:t>What thoughts pop up in your mind?</a:t>
            </a:r>
          </a:p>
        </p:txBody>
      </p:sp>
    </p:spTree>
    <p:extLst>
      <p:ext uri="{BB962C8B-B14F-4D97-AF65-F5344CB8AC3E}">
        <p14:creationId xmlns:p14="http://schemas.microsoft.com/office/powerpoint/2010/main" val="8029730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8A01-475E-5FB3-BDF1-CD333C22008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D0FC87-EF3D-E69A-B74A-345FD778B10A}"/>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9A17F457-E91F-1B40-FB21-726F98A3215B}"/>
              </a:ext>
            </a:extLst>
          </p:cNvPr>
          <p:cNvSpPr>
            <a:spLocks noGrp="1"/>
          </p:cNvSpPr>
          <p:nvPr>
            <p:ph type="sldNum" sz="quarter" idx="13"/>
          </p:nvPr>
        </p:nvSpPr>
        <p:spPr/>
        <p:txBody>
          <a:bodyPr/>
          <a:lstStyle/>
          <a:p>
            <a:fld id="{7BCC8D0D-EAEC-449D-9161-023DFF90F2E2}" type="slidenum">
              <a:rPr lang="en-US" smtClean="0"/>
              <a:pPr/>
              <a:t>11</a:t>
            </a:fld>
            <a:endParaRPr lang="en-US" dirty="0"/>
          </a:p>
        </p:txBody>
      </p:sp>
      <p:sp>
        <p:nvSpPr>
          <p:cNvPr id="4" name="TextBox 4">
            <a:extLst>
              <a:ext uri="{FF2B5EF4-FFF2-40B4-BE49-F238E27FC236}">
                <a16:creationId xmlns:a16="http://schemas.microsoft.com/office/drawing/2014/main" id="{A463C0DA-5ACC-12D9-5D04-0BF469B8665F}"/>
              </a:ext>
            </a:extLst>
          </p:cNvPr>
          <p:cNvSpPr txBox="1"/>
          <p:nvPr/>
        </p:nvSpPr>
        <p:spPr>
          <a:xfrm>
            <a:off x="1030656" y="766542"/>
            <a:ext cx="9811802" cy="577081"/>
          </a:xfrm>
          <a:prstGeom prst="rect">
            <a:avLst/>
          </a:prstGeom>
        </p:spPr>
        <p:txBody>
          <a:bodyPr wrap="square" lIns="0" tIns="0" rIns="0" bIns="0" rtlCol="0" anchor="t">
            <a:spAutoFit/>
          </a:bodyPr>
          <a:lstStyle/>
          <a:p>
            <a:pPr algn="ctr">
              <a:lnSpc>
                <a:spcPts val="4499"/>
              </a:lnSpc>
            </a:pPr>
            <a:r>
              <a:rPr lang="en-US" sz="4000" b="1" spc="23" dirty="0">
                <a:latin typeface="Open Sans 1 Bold"/>
              </a:rPr>
              <a:t>What do you know about your liver?</a:t>
            </a:r>
            <a:endParaRPr lang="en-US" sz="4000" b="1" spc="23" dirty="0">
              <a:latin typeface="Open Sans 1 Bold"/>
              <a:ea typeface="Open Sans 1 Bold"/>
              <a:cs typeface="Open Sans 1 Bold"/>
            </a:endParaRPr>
          </a:p>
        </p:txBody>
      </p:sp>
      <p:sp>
        <p:nvSpPr>
          <p:cNvPr id="5" name="TextBox 5">
            <a:extLst>
              <a:ext uri="{FF2B5EF4-FFF2-40B4-BE49-F238E27FC236}">
                <a16:creationId xmlns:a16="http://schemas.microsoft.com/office/drawing/2014/main" id="{AB0E5F0B-C5E7-683B-E0D1-ABAC745E2FE4}"/>
              </a:ext>
            </a:extLst>
          </p:cNvPr>
          <p:cNvSpPr txBox="1"/>
          <p:nvPr/>
        </p:nvSpPr>
        <p:spPr>
          <a:xfrm>
            <a:off x="1845790" y="1872773"/>
            <a:ext cx="7645230" cy="1477328"/>
          </a:xfrm>
          <a:prstGeom prst="rect">
            <a:avLst/>
          </a:prstGeom>
        </p:spPr>
        <p:txBody>
          <a:bodyPr wrap="square" lIns="0" tIns="0" rIns="0" bIns="0" rtlCol="0" anchor="t">
            <a:spAutoFit/>
          </a:bodyPr>
          <a:lstStyle/>
          <a:p>
            <a:pPr marL="604520" lvl="1" indent="-302260" algn="l">
              <a:buFont typeface="Arial"/>
              <a:buChar char="•"/>
            </a:pPr>
            <a:r>
              <a:rPr lang="en-US" sz="3200" spc="16">
                <a:solidFill>
                  <a:srgbClr val="000000"/>
                </a:solidFill>
                <a:latin typeface="Calibri"/>
                <a:cs typeface="Calibri"/>
              </a:rPr>
              <a:t>What does the liver do?</a:t>
            </a:r>
            <a:endParaRPr lang="en-US"/>
          </a:p>
          <a:p>
            <a:pPr marL="604520" lvl="1" indent="-302260" algn="l">
              <a:buFont typeface="Arial"/>
              <a:buChar char="•"/>
            </a:pPr>
            <a:r>
              <a:rPr lang="en-US" sz="3200" spc="16">
                <a:solidFill>
                  <a:srgbClr val="000000"/>
                </a:solidFill>
                <a:latin typeface="Calibri"/>
                <a:cs typeface="Calibri"/>
              </a:rPr>
              <a:t>What is steatosis (fatty liver) and what are the causes of this?</a:t>
            </a:r>
          </a:p>
        </p:txBody>
      </p:sp>
      <p:sp>
        <p:nvSpPr>
          <p:cNvPr id="6" name="AutoShape 4">
            <a:extLst>
              <a:ext uri="{FF2B5EF4-FFF2-40B4-BE49-F238E27FC236}">
                <a16:creationId xmlns:a16="http://schemas.microsoft.com/office/drawing/2014/main" id="{B3F0E811-868A-664F-36A2-F3F471365F57}"/>
              </a:ext>
            </a:extLst>
          </p:cNvPr>
          <p:cNvSpPr/>
          <p:nvPr/>
        </p:nvSpPr>
        <p:spPr>
          <a:xfrm rot="23839" flipV="1">
            <a:off x="1837564" y="1428583"/>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7" name="Freeform 3">
            <a:extLst>
              <a:ext uri="{FF2B5EF4-FFF2-40B4-BE49-F238E27FC236}">
                <a16:creationId xmlns:a16="http://schemas.microsoft.com/office/drawing/2014/main" id="{7D3592E0-47B1-5501-505B-9651CA89135E}"/>
              </a:ext>
            </a:extLst>
          </p:cNvPr>
          <p:cNvSpPr/>
          <p:nvPr/>
        </p:nvSpPr>
        <p:spPr>
          <a:xfrm>
            <a:off x="4481818" y="3507900"/>
            <a:ext cx="3228363" cy="2466206"/>
          </a:xfrm>
          <a:custGeom>
            <a:avLst/>
            <a:gdLst/>
            <a:ahLst/>
            <a:cxnLst/>
            <a:rect l="l" t="t" r="r" b="b"/>
            <a:pathLst>
              <a:path w="4142114" h="3401711">
                <a:moveTo>
                  <a:pt x="0" y="0"/>
                </a:moveTo>
                <a:lnTo>
                  <a:pt x="4142114" y="0"/>
                </a:lnTo>
                <a:lnTo>
                  <a:pt x="4142114" y="3401711"/>
                </a:lnTo>
                <a:lnTo>
                  <a:pt x="0" y="34017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2434602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6EC9B-C04D-8783-A010-D0BA4BCA130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E66CCB-531D-EBE3-3FF6-A66A76C65BF7}"/>
              </a:ext>
            </a:extLst>
          </p:cNvPr>
          <p:cNvSpPr>
            <a:spLocks noGrp="1"/>
          </p:cNvSpPr>
          <p:nvPr>
            <p:ph type="ftr" sz="quarter" idx="12"/>
          </p:nvPr>
        </p:nvSpPr>
        <p:spPr/>
        <p:txBody>
          <a:bodyPr/>
          <a:lstStyle/>
          <a:p>
            <a:r>
              <a:rPr lang="en-US">
                <a:latin typeface="Calibri" panose="020F0502020204030204" pitchFamily="34" charset="0"/>
                <a:cs typeface="Calibri" panose="020F0502020204030204" pitchFamily="34" charset="0"/>
              </a:rPr>
              <a:t>Session 1: Post-Transplant MASLD</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2B4A0B1-77C6-84F8-42E2-285CEA400821}"/>
              </a:ext>
            </a:extLst>
          </p:cNvPr>
          <p:cNvSpPr>
            <a:spLocks noGrp="1"/>
          </p:cNvSpPr>
          <p:nvPr>
            <p:ph type="sldNum" sz="quarter" idx="13"/>
          </p:nvPr>
        </p:nvSpPr>
        <p:spPr/>
        <p:txBody>
          <a:bodyPr/>
          <a:lstStyle/>
          <a:p>
            <a:fld id="{7BCC8D0D-EAEC-449D-9161-023DFF90F2E2}" type="slidenum">
              <a:rPr lang="en-US" smtClean="0">
                <a:latin typeface="Calibri" panose="020F0502020204030204" pitchFamily="34" charset="0"/>
                <a:cs typeface="Calibri" panose="020F0502020204030204" pitchFamily="34" charset="0"/>
              </a:rPr>
              <a:pPr/>
              <a:t>12</a:t>
            </a:fld>
            <a:endParaRPr lang="en-US" dirty="0">
              <a:latin typeface="Calibri" panose="020F0502020204030204" pitchFamily="34" charset="0"/>
              <a:cs typeface="Calibri" panose="020F0502020204030204" pitchFamily="34" charset="0"/>
            </a:endParaRPr>
          </a:p>
        </p:txBody>
      </p:sp>
      <p:sp>
        <p:nvSpPr>
          <p:cNvPr id="4" name="TextBox 2">
            <a:extLst>
              <a:ext uri="{FF2B5EF4-FFF2-40B4-BE49-F238E27FC236}">
                <a16:creationId xmlns:a16="http://schemas.microsoft.com/office/drawing/2014/main" id="{76B604AC-93E3-C658-911D-7931D482493C}"/>
              </a:ext>
            </a:extLst>
          </p:cNvPr>
          <p:cNvSpPr txBox="1"/>
          <p:nvPr/>
        </p:nvSpPr>
        <p:spPr>
          <a:xfrm>
            <a:off x="1899408" y="170873"/>
            <a:ext cx="8269197" cy="641201"/>
          </a:xfrm>
          <a:prstGeom prst="rect">
            <a:avLst/>
          </a:prstGeom>
        </p:spPr>
        <p:txBody>
          <a:bodyPr wrap="square" lIns="0" tIns="0" rIns="0" bIns="0" rtlCol="0" anchor="t">
            <a:spAutoFit/>
          </a:bodyPr>
          <a:lstStyle/>
          <a:p>
            <a:pPr algn="ctr">
              <a:lnSpc>
                <a:spcPts val="5040"/>
              </a:lnSpc>
            </a:pPr>
            <a:r>
              <a:rPr lang="en-US" sz="4200" b="1" spc="24" dirty="0">
                <a:latin typeface="Calibri" panose="020F0502020204030204" pitchFamily="34" charset="0"/>
                <a:cs typeface="Calibri" panose="020F0502020204030204" pitchFamily="34" charset="0"/>
              </a:rPr>
              <a:t>What does the liver do?</a:t>
            </a:r>
            <a:endParaRPr lang="en-US" sz="4200" b="1" spc="24" dirty="0">
              <a:latin typeface="Calibri" panose="020F0502020204030204" pitchFamily="34" charset="0"/>
              <a:ea typeface="Open Sans 1 Bold"/>
              <a:cs typeface="Calibri" panose="020F0502020204030204" pitchFamily="34" charset="0"/>
            </a:endParaRPr>
          </a:p>
        </p:txBody>
      </p:sp>
      <p:grpSp>
        <p:nvGrpSpPr>
          <p:cNvPr id="5" name="Group 4">
            <a:extLst>
              <a:ext uri="{FF2B5EF4-FFF2-40B4-BE49-F238E27FC236}">
                <a16:creationId xmlns:a16="http://schemas.microsoft.com/office/drawing/2014/main" id="{51144F80-1CC8-6EFC-6DA0-C9C3237452B3}"/>
              </a:ext>
            </a:extLst>
          </p:cNvPr>
          <p:cNvGrpSpPr/>
          <p:nvPr/>
        </p:nvGrpSpPr>
        <p:grpSpPr>
          <a:xfrm>
            <a:off x="2858045" y="2962011"/>
            <a:ext cx="1781275" cy="1624846"/>
            <a:chOff x="0" y="0"/>
            <a:chExt cx="2771017" cy="3061064"/>
          </a:xfrm>
        </p:grpSpPr>
        <p:grpSp>
          <p:nvGrpSpPr>
            <p:cNvPr id="6" name="Group 5">
              <a:extLst>
                <a:ext uri="{FF2B5EF4-FFF2-40B4-BE49-F238E27FC236}">
                  <a16:creationId xmlns:a16="http://schemas.microsoft.com/office/drawing/2014/main" id="{BADDC7FD-0156-B43D-CB82-F313BE7BFA21}"/>
                </a:ext>
              </a:extLst>
            </p:cNvPr>
            <p:cNvGrpSpPr/>
            <p:nvPr/>
          </p:nvGrpSpPr>
          <p:grpSpPr>
            <a:xfrm>
              <a:off x="0" y="0"/>
              <a:ext cx="2771017" cy="3061064"/>
              <a:chOff x="0" y="0"/>
              <a:chExt cx="766758" cy="847016"/>
            </a:xfrm>
          </p:grpSpPr>
          <p:sp>
            <p:nvSpPr>
              <p:cNvPr id="8" name="Freeform 6">
                <a:extLst>
                  <a:ext uri="{FF2B5EF4-FFF2-40B4-BE49-F238E27FC236}">
                    <a16:creationId xmlns:a16="http://schemas.microsoft.com/office/drawing/2014/main" id="{055C5D92-B34B-DACE-CE95-9A7D1660E2A2}"/>
                  </a:ext>
                </a:extLst>
              </p:cNvPr>
              <p:cNvSpPr/>
              <p:nvPr/>
            </p:nvSpPr>
            <p:spPr>
              <a:xfrm>
                <a:off x="0" y="0"/>
                <a:ext cx="766758" cy="847016"/>
              </a:xfrm>
              <a:custGeom>
                <a:avLst/>
                <a:gdLst/>
                <a:ahLst/>
                <a:cxnLst/>
                <a:rect l="l" t="t" r="r" b="b"/>
                <a:pathLst>
                  <a:path w="766758" h="847016">
                    <a:moveTo>
                      <a:pt x="134626" y="0"/>
                    </a:moveTo>
                    <a:lnTo>
                      <a:pt x="632132" y="0"/>
                    </a:lnTo>
                    <a:cubicBezTo>
                      <a:pt x="706484" y="0"/>
                      <a:pt x="766758" y="60274"/>
                      <a:pt x="766758" y="134626"/>
                    </a:cubicBezTo>
                    <a:lnTo>
                      <a:pt x="766758" y="712390"/>
                    </a:lnTo>
                    <a:cubicBezTo>
                      <a:pt x="766758" y="786742"/>
                      <a:pt x="706484" y="847016"/>
                      <a:pt x="632132" y="847016"/>
                    </a:cubicBezTo>
                    <a:lnTo>
                      <a:pt x="134626" y="847016"/>
                    </a:lnTo>
                    <a:cubicBezTo>
                      <a:pt x="60274" y="847016"/>
                      <a:pt x="0" y="786742"/>
                      <a:pt x="0" y="712390"/>
                    </a:cubicBezTo>
                    <a:lnTo>
                      <a:pt x="0" y="134626"/>
                    </a:lnTo>
                    <a:cubicBezTo>
                      <a:pt x="0" y="60274"/>
                      <a:pt x="60274" y="0"/>
                      <a:pt x="134626" y="0"/>
                    </a:cubicBezTo>
                    <a:close/>
                  </a:path>
                </a:pathLst>
              </a:custGeom>
              <a:solidFill>
                <a:srgbClr val="5CE1E6">
                  <a:alpha val="48627"/>
                </a:srgbClr>
              </a:solidFill>
            </p:spPr>
            <p:txBody>
              <a:bodyPr/>
              <a:lstStyle/>
              <a:p>
                <a:endParaRPr lang="en-US">
                  <a:latin typeface="Calibri" panose="020F0502020204030204" pitchFamily="34" charset="0"/>
                  <a:cs typeface="Calibri" panose="020F0502020204030204" pitchFamily="34" charset="0"/>
                </a:endParaRPr>
              </a:p>
            </p:txBody>
          </p:sp>
          <p:sp>
            <p:nvSpPr>
              <p:cNvPr id="9" name="TextBox 7">
                <a:extLst>
                  <a:ext uri="{FF2B5EF4-FFF2-40B4-BE49-F238E27FC236}">
                    <a16:creationId xmlns:a16="http://schemas.microsoft.com/office/drawing/2014/main" id="{9D3FC620-B7E6-C9F6-4B68-6847EBB18D4A}"/>
                  </a:ext>
                </a:extLst>
              </p:cNvPr>
              <p:cNvSpPr txBox="1"/>
              <p:nvPr/>
            </p:nvSpPr>
            <p:spPr>
              <a:xfrm>
                <a:off x="0" y="0"/>
                <a:ext cx="812800" cy="812800"/>
              </a:xfrm>
              <a:prstGeom prst="rect">
                <a:avLst/>
              </a:prstGeom>
            </p:spPr>
            <p:txBody>
              <a:bodyPr lIns="47625" tIns="47625" rIns="47625" bIns="47625" rtlCol="0" anchor="ctr"/>
              <a:lstStyle/>
              <a:p>
                <a:pPr algn="ctr">
                  <a:lnSpc>
                    <a:spcPts val="1680"/>
                  </a:lnSpc>
                </a:pPr>
                <a:endParaRPr lang="en-US" sz="1650">
                  <a:latin typeface="Calibri" panose="020F0502020204030204" pitchFamily="34" charset="0"/>
                  <a:cs typeface="Calibri" panose="020F0502020204030204" pitchFamily="34" charset="0"/>
                </a:endParaRPr>
              </a:p>
            </p:txBody>
          </p:sp>
        </p:grpSp>
        <p:sp>
          <p:nvSpPr>
            <p:cNvPr id="7" name="TextBox 8">
              <a:extLst>
                <a:ext uri="{FF2B5EF4-FFF2-40B4-BE49-F238E27FC236}">
                  <a16:creationId xmlns:a16="http://schemas.microsoft.com/office/drawing/2014/main" id="{DE91832F-EFDC-F188-2225-32D53B5289CA}"/>
                </a:ext>
              </a:extLst>
            </p:cNvPr>
            <p:cNvSpPr txBox="1"/>
            <p:nvPr/>
          </p:nvSpPr>
          <p:spPr>
            <a:xfrm>
              <a:off x="104234" y="753826"/>
              <a:ext cx="2562546" cy="1548250"/>
            </a:xfrm>
            <a:prstGeom prst="rect">
              <a:avLst/>
            </a:prstGeom>
          </p:spPr>
          <p:txBody>
            <a:bodyPr lIns="0" tIns="0" rIns="0" bIns="0" rtlCol="0" anchor="t">
              <a:spAutoFit/>
            </a:bodyPr>
            <a:lstStyle/>
            <a:p>
              <a:pPr algn="ctr">
                <a:lnSpc>
                  <a:spcPts val="3344"/>
                </a:lnSpc>
              </a:pPr>
              <a:r>
                <a:rPr lang="en-US" sz="2400" spc="13">
                  <a:solidFill>
                    <a:srgbClr val="000000"/>
                  </a:solidFill>
                  <a:latin typeface="Calibri" panose="020F0502020204030204" pitchFamily="34" charset="0"/>
                  <a:cs typeface="Calibri" panose="020F0502020204030204" pitchFamily="34" charset="0"/>
                </a:rPr>
                <a:t> Metabolizes medications</a:t>
              </a:r>
            </a:p>
          </p:txBody>
        </p:sp>
      </p:grpSp>
      <p:grpSp>
        <p:nvGrpSpPr>
          <p:cNvPr id="10" name="Group 9">
            <a:extLst>
              <a:ext uri="{FF2B5EF4-FFF2-40B4-BE49-F238E27FC236}">
                <a16:creationId xmlns:a16="http://schemas.microsoft.com/office/drawing/2014/main" id="{E7B816FA-C297-0D14-6000-F5C87F3037E3}"/>
              </a:ext>
            </a:extLst>
          </p:cNvPr>
          <p:cNvGrpSpPr/>
          <p:nvPr/>
        </p:nvGrpSpPr>
        <p:grpSpPr>
          <a:xfrm>
            <a:off x="5044375" y="1059989"/>
            <a:ext cx="2103249" cy="1599198"/>
            <a:chOff x="0" y="0"/>
            <a:chExt cx="3271893" cy="3012745"/>
          </a:xfrm>
        </p:grpSpPr>
        <p:grpSp>
          <p:nvGrpSpPr>
            <p:cNvPr id="11" name="Group 10">
              <a:extLst>
                <a:ext uri="{FF2B5EF4-FFF2-40B4-BE49-F238E27FC236}">
                  <a16:creationId xmlns:a16="http://schemas.microsoft.com/office/drawing/2014/main" id="{1ED43735-0233-EA5F-3693-76C0CAE1BD02}"/>
                </a:ext>
              </a:extLst>
            </p:cNvPr>
            <p:cNvGrpSpPr/>
            <p:nvPr/>
          </p:nvGrpSpPr>
          <p:grpSpPr>
            <a:xfrm>
              <a:off x="0" y="0"/>
              <a:ext cx="3260285" cy="3012745"/>
              <a:chOff x="0" y="0"/>
              <a:chExt cx="903399" cy="834807"/>
            </a:xfrm>
          </p:grpSpPr>
          <p:sp>
            <p:nvSpPr>
              <p:cNvPr id="13" name="Freeform 11">
                <a:extLst>
                  <a:ext uri="{FF2B5EF4-FFF2-40B4-BE49-F238E27FC236}">
                    <a16:creationId xmlns:a16="http://schemas.microsoft.com/office/drawing/2014/main" id="{949D6864-EF52-D6E6-95FF-55AF0B45F9A7}"/>
                  </a:ext>
                </a:extLst>
              </p:cNvPr>
              <p:cNvSpPr/>
              <p:nvPr/>
            </p:nvSpPr>
            <p:spPr>
              <a:xfrm>
                <a:off x="0" y="0"/>
                <a:ext cx="903399" cy="834807"/>
              </a:xfrm>
              <a:custGeom>
                <a:avLst/>
                <a:gdLst/>
                <a:ahLst/>
                <a:cxnLst/>
                <a:rect l="l" t="t" r="r" b="b"/>
                <a:pathLst>
                  <a:path w="903399" h="834807">
                    <a:moveTo>
                      <a:pt x="114264" y="0"/>
                    </a:moveTo>
                    <a:lnTo>
                      <a:pt x="789135" y="0"/>
                    </a:lnTo>
                    <a:cubicBezTo>
                      <a:pt x="819440" y="0"/>
                      <a:pt x="848503" y="12038"/>
                      <a:pt x="869931" y="33467"/>
                    </a:cubicBezTo>
                    <a:cubicBezTo>
                      <a:pt x="891360" y="54896"/>
                      <a:pt x="903399" y="83959"/>
                      <a:pt x="903399" y="114264"/>
                    </a:cubicBezTo>
                    <a:lnTo>
                      <a:pt x="903399" y="720543"/>
                    </a:lnTo>
                    <a:cubicBezTo>
                      <a:pt x="903399" y="750848"/>
                      <a:pt x="891360" y="779911"/>
                      <a:pt x="869931" y="801340"/>
                    </a:cubicBezTo>
                    <a:cubicBezTo>
                      <a:pt x="848503" y="822769"/>
                      <a:pt x="819440" y="834807"/>
                      <a:pt x="789135" y="834807"/>
                    </a:cubicBezTo>
                    <a:lnTo>
                      <a:pt x="114264" y="834807"/>
                    </a:lnTo>
                    <a:cubicBezTo>
                      <a:pt x="83959" y="834807"/>
                      <a:pt x="54896" y="822769"/>
                      <a:pt x="33467" y="801340"/>
                    </a:cubicBezTo>
                    <a:cubicBezTo>
                      <a:pt x="12038" y="779911"/>
                      <a:pt x="0" y="750848"/>
                      <a:pt x="0" y="720543"/>
                    </a:cubicBezTo>
                    <a:lnTo>
                      <a:pt x="0" y="114264"/>
                    </a:lnTo>
                    <a:cubicBezTo>
                      <a:pt x="0" y="83959"/>
                      <a:pt x="12038" y="54896"/>
                      <a:pt x="33467" y="33467"/>
                    </a:cubicBezTo>
                    <a:cubicBezTo>
                      <a:pt x="54896" y="12038"/>
                      <a:pt x="83959" y="0"/>
                      <a:pt x="114264" y="0"/>
                    </a:cubicBezTo>
                    <a:close/>
                  </a:path>
                </a:pathLst>
              </a:custGeom>
              <a:solidFill>
                <a:srgbClr val="FF914D">
                  <a:alpha val="60784"/>
                </a:srgbClr>
              </a:solidFill>
              <a:ln w="38100">
                <a:solidFill>
                  <a:srgbClr val="000000">
                    <a:alpha val="60784"/>
                  </a:srgbClr>
                </a:solidFill>
              </a:ln>
            </p:spPr>
            <p:txBody>
              <a:bodyPr/>
              <a:lstStyle/>
              <a:p>
                <a:endParaRPr lang="en-US">
                  <a:latin typeface="Calibri" panose="020F0502020204030204" pitchFamily="34" charset="0"/>
                  <a:cs typeface="Calibri" panose="020F0502020204030204" pitchFamily="34" charset="0"/>
                </a:endParaRPr>
              </a:p>
            </p:txBody>
          </p:sp>
          <p:sp>
            <p:nvSpPr>
              <p:cNvPr id="14" name="TextBox 12">
                <a:extLst>
                  <a:ext uri="{FF2B5EF4-FFF2-40B4-BE49-F238E27FC236}">
                    <a16:creationId xmlns:a16="http://schemas.microsoft.com/office/drawing/2014/main" id="{25D12971-4B37-6F74-BEB9-27CD77AAC74E}"/>
                  </a:ext>
                </a:extLst>
              </p:cNvPr>
              <p:cNvSpPr txBox="1"/>
              <p:nvPr/>
            </p:nvSpPr>
            <p:spPr>
              <a:xfrm>
                <a:off x="0" y="0"/>
                <a:ext cx="812800" cy="812800"/>
              </a:xfrm>
              <a:prstGeom prst="rect">
                <a:avLst/>
              </a:prstGeom>
            </p:spPr>
            <p:txBody>
              <a:bodyPr lIns="47625" tIns="47625" rIns="47625" bIns="47625" rtlCol="0" anchor="ctr"/>
              <a:lstStyle/>
              <a:p>
                <a:pPr algn="ctr">
                  <a:lnSpc>
                    <a:spcPts val="1680"/>
                  </a:lnSpc>
                </a:pPr>
                <a:endParaRPr lang="en-US" sz="2000">
                  <a:latin typeface="Calibri" panose="020F0502020204030204" pitchFamily="34" charset="0"/>
                  <a:cs typeface="Calibri" panose="020F0502020204030204" pitchFamily="34" charset="0"/>
                </a:endParaRPr>
              </a:p>
            </p:txBody>
          </p:sp>
        </p:grpSp>
        <p:sp>
          <p:nvSpPr>
            <p:cNvPr id="12" name="TextBox 13">
              <a:extLst>
                <a:ext uri="{FF2B5EF4-FFF2-40B4-BE49-F238E27FC236}">
                  <a16:creationId xmlns:a16="http://schemas.microsoft.com/office/drawing/2014/main" id="{4750C57F-0CDC-D58A-68A6-EC1F6ADA52F5}"/>
                </a:ext>
              </a:extLst>
            </p:cNvPr>
            <p:cNvSpPr txBox="1"/>
            <p:nvPr/>
          </p:nvSpPr>
          <p:spPr>
            <a:xfrm>
              <a:off x="11608" y="14770"/>
              <a:ext cx="3260285" cy="2875321"/>
            </a:xfrm>
            <a:prstGeom prst="rect">
              <a:avLst/>
            </a:prstGeom>
          </p:spPr>
          <p:txBody>
            <a:bodyPr wrap="square" lIns="0" tIns="0" rIns="0" bIns="0" rtlCol="0" anchor="t">
              <a:spAutoFit/>
            </a:bodyPr>
            <a:lstStyle/>
            <a:p>
              <a:pPr algn="ctr">
                <a:lnSpc>
                  <a:spcPts val="2389"/>
                </a:lnSpc>
              </a:pPr>
              <a:r>
                <a:rPr lang="en-US" sz="1900" b="1" spc="9" dirty="0">
                  <a:solidFill>
                    <a:srgbClr val="000000"/>
                  </a:solidFill>
                  <a:latin typeface="Calibri" panose="020F0502020204030204" pitchFamily="34" charset="0"/>
                  <a:cs typeface="Calibri" panose="020F0502020204030204" pitchFamily="34" charset="0"/>
                </a:rPr>
                <a:t>Regulates blood sugar and cholesterol levels and converts extra sugar into fat stores</a:t>
              </a:r>
            </a:p>
          </p:txBody>
        </p:sp>
      </p:grpSp>
      <p:grpSp>
        <p:nvGrpSpPr>
          <p:cNvPr id="15" name="Group 14">
            <a:extLst>
              <a:ext uri="{FF2B5EF4-FFF2-40B4-BE49-F238E27FC236}">
                <a16:creationId xmlns:a16="http://schemas.microsoft.com/office/drawing/2014/main" id="{6173E34F-5975-6A61-E6FF-5EC6C8C7261D}"/>
              </a:ext>
            </a:extLst>
          </p:cNvPr>
          <p:cNvGrpSpPr/>
          <p:nvPr/>
        </p:nvGrpSpPr>
        <p:grpSpPr>
          <a:xfrm>
            <a:off x="7458534" y="2839408"/>
            <a:ext cx="1866028" cy="1717404"/>
            <a:chOff x="0" y="0"/>
            <a:chExt cx="2902862" cy="3235434"/>
          </a:xfrm>
        </p:grpSpPr>
        <p:grpSp>
          <p:nvGrpSpPr>
            <p:cNvPr id="16" name="Group 15">
              <a:extLst>
                <a:ext uri="{FF2B5EF4-FFF2-40B4-BE49-F238E27FC236}">
                  <a16:creationId xmlns:a16="http://schemas.microsoft.com/office/drawing/2014/main" id="{A630512E-2FAB-63C2-383F-5ED10FFB19C2}"/>
                </a:ext>
              </a:extLst>
            </p:cNvPr>
            <p:cNvGrpSpPr/>
            <p:nvPr/>
          </p:nvGrpSpPr>
          <p:grpSpPr>
            <a:xfrm>
              <a:off x="0" y="0"/>
              <a:ext cx="2902862" cy="3235434"/>
              <a:chOff x="0" y="0"/>
              <a:chExt cx="806351" cy="898732"/>
            </a:xfrm>
          </p:grpSpPr>
          <p:sp>
            <p:nvSpPr>
              <p:cNvPr id="18" name="Freeform 16">
                <a:extLst>
                  <a:ext uri="{FF2B5EF4-FFF2-40B4-BE49-F238E27FC236}">
                    <a16:creationId xmlns:a16="http://schemas.microsoft.com/office/drawing/2014/main" id="{7D1E2756-EDB6-955A-6F2D-8417FF30E744}"/>
                  </a:ext>
                </a:extLst>
              </p:cNvPr>
              <p:cNvSpPr/>
              <p:nvPr/>
            </p:nvSpPr>
            <p:spPr>
              <a:xfrm>
                <a:off x="0" y="0"/>
                <a:ext cx="806351" cy="898732"/>
              </a:xfrm>
              <a:custGeom>
                <a:avLst/>
                <a:gdLst/>
                <a:ahLst/>
                <a:cxnLst/>
                <a:rect l="l" t="t" r="r" b="b"/>
                <a:pathLst>
                  <a:path w="806351" h="898732">
                    <a:moveTo>
                      <a:pt x="128016" y="0"/>
                    </a:moveTo>
                    <a:lnTo>
                      <a:pt x="678335" y="0"/>
                    </a:lnTo>
                    <a:cubicBezTo>
                      <a:pt x="712287" y="0"/>
                      <a:pt x="744848" y="13487"/>
                      <a:pt x="768856" y="37495"/>
                    </a:cubicBezTo>
                    <a:cubicBezTo>
                      <a:pt x="792863" y="61503"/>
                      <a:pt x="806351" y="94064"/>
                      <a:pt x="806351" y="128016"/>
                    </a:cubicBezTo>
                    <a:lnTo>
                      <a:pt x="806351" y="770716"/>
                    </a:lnTo>
                    <a:cubicBezTo>
                      <a:pt x="806351" y="804668"/>
                      <a:pt x="792863" y="837229"/>
                      <a:pt x="768856" y="861237"/>
                    </a:cubicBezTo>
                    <a:cubicBezTo>
                      <a:pt x="744848" y="885244"/>
                      <a:pt x="712287" y="898732"/>
                      <a:pt x="678335" y="898732"/>
                    </a:cubicBezTo>
                    <a:lnTo>
                      <a:pt x="128016" y="898732"/>
                    </a:lnTo>
                    <a:cubicBezTo>
                      <a:pt x="94064" y="898732"/>
                      <a:pt x="61503" y="885244"/>
                      <a:pt x="37495" y="861237"/>
                    </a:cubicBezTo>
                    <a:cubicBezTo>
                      <a:pt x="13487" y="837229"/>
                      <a:pt x="0" y="804668"/>
                      <a:pt x="0" y="770716"/>
                    </a:cubicBezTo>
                    <a:lnTo>
                      <a:pt x="0" y="128016"/>
                    </a:lnTo>
                    <a:cubicBezTo>
                      <a:pt x="0" y="94064"/>
                      <a:pt x="13487" y="61503"/>
                      <a:pt x="37495" y="37495"/>
                    </a:cubicBezTo>
                    <a:cubicBezTo>
                      <a:pt x="61503" y="13487"/>
                      <a:pt x="94064" y="0"/>
                      <a:pt x="128016" y="0"/>
                    </a:cubicBezTo>
                    <a:close/>
                  </a:path>
                </a:pathLst>
              </a:custGeom>
              <a:solidFill>
                <a:srgbClr val="5CE1E6">
                  <a:alpha val="49804"/>
                </a:srgbClr>
              </a:solidFill>
            </p:spPr>
            <p:txBody>
              <a:bodyPr/>
              <a:lstStyle/>
              <a:p>
                <a:endParaRPr lang="en-US">
                  <a:latin typeface="Calibri" panose="020F0502020204030204" pitchFamily="34" charset="0"/>
                  <a:cs typeface="Calibri" panose="020F0502020204030204" pitchFamily="34" charset="0"/>
                </a:endParaRPr>
              </a:p>
            </p:txBody>
          </p:sp>
          <p:sp>
            <p:nvSpPr>
              <p:cNvPr id="19" name="TextBox 17">
                <a:extLst>
                  <a:ext uri="{FF2B5EF4-FFF2-40B4-BE49-F238E27FC236}">
                    <a16:creationId xmlns:a16="http://schemas.microsoft.com/office/drawing/2014/main" id="{A2A5B288-C4B7-360D-95F9-6569A80CC098}"/>
                  </a:ext>
                </a:extLst>
              </p:cNvPr>
              <p:cNvSpPr txBox="1"/>
              <p:nvPr/>
            </p:nvSpPr>
            <p:spPr>
              <a:xfrm>
                <a:off x="0" y="0"/>
                <a:ext cx="812800" cy="812800"/>
              </a:xfrm>
              <a:prstGeom prst="rect">
                <a:avLst/>
              </a:prstGeom>
            </p:spPr>
            <p:txBody>
              <a:bodyPr lIns="47625" tIns="47625" rIns="47625" bIns="47625" rtlCol="0" anchor="ctr"/>
              <a:lstStyle/>
              <a:p>
                <a:pPr algn="ctr">
                  <a:lnSpc>
                    <a:spcPts val="1679"/>
                  </a:lnSpc>
                </a:pPr>
                <a:endParaRPr lang="en-US" sz="1650">
                  <a:latin typeface="Calibri" panose="020F0502020204030204" pitchFamily="34" charset="0"/>
                  <a:cs typeface="Calibri" panose="020F0502020204030204" pitchFamily="34" charset="0"/>
                </a:endParaRPr>
              </a:p>
            </p:txBody>
          </p:sp>
        </p:grpSp>
        <p:sp>
          <p:nvSpPr>
            <p:cNvPr id="17" name="TextBox 18">
              <a:extLst>
                <a:ext uri="{FF2B5EF4-FFF2-40B4-BE49-F238E27FC236}">
                  <a16:creationId xmlns:a16="http://schemas.microsoft.com/office/drawing/2014/main" id="{A685B843-2BCC-ECED-2F66-97C13BC21F60}"/>
                </a:ext>
              </a:extLst>
            </p:cNvPr>
            <p:cNvSpPr txBox="1"/>
            <p:nvPr/>
          </p:nvSpPr>
          <p:spPr>
            <a:xfrm>
              <a:off x="199842" y="334091"/>
              <a:ext cx="2427809" cy="2609205"/>
            </a:xfrm>
            <a:prstGeom prst="rect">
              <a:avLst/>
            </a:prstGeom>
          </p:spPr>
          <p:txBody>
            <a:bodyPr lIns="0" tIns="0" rIns="0" bIns="0" rtlCol="0" anchor="t">
              <a:spAutoFit/>
            </a:bodyPr>
            <a:lstStyle/>
            <a:p>
              <a:pPr algn="ctr">
                <a:lnSpc>
                  <a:spcPts val="2686"/>
                </a:lnSpc>
              </a:pPr>
              <a:r>
                <a:rPr lang="en-US" sz="2400" spc="10" dirty="0">
                  <a:solidFill>
                    <a:srgbClr val="000000"/>
                  </a:solidFill>
                  <a:latin typeface="Calibri" panose="020F0502020204030204" pitchFamily="34" charset="0"/>
                  <a:cs typeface="Calibri" panose="020F0502020204030204" pitchFamily="34" charset="0"/>
                </a:rPr>
                <a:t> Makes proteins for bodily functions</a:t>
              </a:r>
            </a:p>
          </p:txBody>
        </p:sp>
      </p:grpSp>
      <p:grpSp>
        <p:nvGrpSpPr>
          <p:cNvPr id="20" name="Group 19">
            <a:extLst>
              <a:ext uri="{FF2B5EF4-FFF2-40B4-BE49-F238E27FC236}">
                <a16:creationId xmlns:a16="http://schemas.microsoft.com/office/drawing/2014/main" id="{07AE3987-5667-A3EA-6CE6-97A9EEE37118}"/>
              </a:ext>
            </a:extLst>
          </p:cNvPr>
          <p:cNvGrpSpPr/>
          <p:nvPr/>
        </p:nvGrpSpPr>
        <p:grpSpPr>
          <a:xfrm>
            <a:off x="5138054" y="4571522"/>
            <a:ext cx="2005808" cy="1566117"/>
            <a:chOff x="-18260" y="0"/>
            <a:chExt cx="3120313" cy="2950424"/>
          </a:xfrm>
        </p:grpSpPr>
        <p:grpSp>
          <p:nvGrpSpPr>
            <p:cNvPr id="21" name="Group 20">
              <a:extLst>
                <a:ext uri="{FF2B5EF4-FFF2-40B4-BE49-F238E27FC236}">
                  <a16:creationId xmlns:a16="http://schemas.microsoft.com/office/drawing/2014/main" id="{2DCA16AA-10B3-636D-86A8-A37F49CBF5DA}"/>
                </a:ext>
              </a:extLst>
            </p:cNvPr>
            <p:cNvGrpSpPr/>
            <p:nvPr/>
          </p:nvGrpSpPr>
          <p:grpSpPr>
            <a:xfrm>
              <a:off x="0" y="0"/>
              <a:ext cx="3102053" cy="2950424"/>
              <a:chOff x="0" y="0"/>
              <a:chExt cx="907729" cy="863359"/>
            </a:xfrm>
          </p:grpSpPr>
          <p:sp>
            <p:nvSpPr>
              <p:cNvPr id="23" name="Freeform 21">
                <a:extLst>
                  <a:ext uri="{FF2B5EF4-FFF2-40B4-BE49-F238E27FC236}">
                    <a16:creationId xmlns:a16="http://schemas.microsoft.com/office/drawing/2014/main" id="{5376BC86-2871-953C-37E2-375E8F7659CA}"/>
                  </a:ext>
                </a:extLst>
              </p:cNvPr>
              <p:cNvSpPr/>
              <p:nvPr/>
            </p:nvSpPr>
            <p:spPr>
              <a:xfrm>
                <a:off x="0" y="0"/>
                <a:ext cx="907729" cy="863359"/>
              </a:xfrm>
              <a:custGeom>
                <a:avLst/>
                <a:gdLst/>
                <a:ahLst/>
                <a:cxnLst/>
                <a:rect l="l" t="t" r="r" b="b"/>
                <a:pathLst>
                  <a:path w="907729" h="863359">
                    <a:moveTo>
                      <a:pt x="107870" y="0"/>
                    </a:moveTo>
                    <a:lnTo>
                      <a:pt x="799859" y="0"/>
                    </a:lnTo>
                    <a:cubicBezTo>
                      <a:pt x="828468" y="0"/>
                      <a:pt x="855905" y="11365"/>
                      <a:pt x="876135" y="31594"/>
                    </a:cubicBezTo>
                    <a:cubicBezTo>
                      <a:pt x="896364" y="51824"/>
                      <a:pt x="907729" y="79261"/>
                      <a:pt x="907729" y="107870"/>
                    </a:cubicBezTo>
                    <a:lnTo>
                      <a:pt x="907729" y="755489"/>
                    </a:lnTo>
                    <a:cubicBezTo>
                      <a:pt x="907729" y="815064"/>
                      <a:pt x="859434" y="863359"/>
                      <a:pt x="799859" y="863359"/>
                    </a:cubicBezTo>
                    <a:lnTo>
                      <a:pt x="107870" y="863359"/>
                    </a:lnTo>
                    <a:cubicBezTo>
                      <a:pt x="48295" y="863359"/>
                      <a:pt x="0" y="815064"/>
                      <a:pt x="0" y="755489"/>
                    </a:cubicBezTo>
                    <a:lnTo>
                      <a:pt x="0" y="107870"/>
                    </a:lnTo>
                    <a:cubicBezTo>
                      <a:pt x="0" y="48295"/>
                      <a:pt x="48295" y="0"/>
                      <a:pt x="107870" y="0"/>
                    </a:cubicBezTo>
                    <a:close/>
                  </a:path>
                </a:pathLst>
              </a:custGeom>
              <a:solidFill>
                <a:srgbClr val="5CE1E6">
                  <a:alpha val="46667"/>
                </a:srgbClr>
              </a:solidFill>
            </p:spPr>
            <p:txBody>
              <a:bodyPr/>
              <a:lstStyle/>
              <a:p>
                <a:endParaRPr lang="en-US">
                  <a:latin typeface="Calibri" panose="020F0502020204030204" pitchFamily="34" charset="0"/>
                  <a:cs typeface="Calibri" panose="020F0502020204030204" pitchFamily="34" charset="0"/>
                </a:endParaRPr>
              </a:p>
            </p:txBody>
          </p:sp>
          <p:sp>
            <p:nvSpPr>
              <p:cNvPr id="24" name="TextBox 22">
                <a:extLst>
                  <a:ext uri="{FF2B5EF4-FFF2-40B4-BE49-F238E27FC236}">
                    <a16:creationId xmlns:a16="http://schemas.microsoft.com/office/drawing/2014/main" id="{1D6EA996-C2B3-CD39-979C-3D8EEB2FB626}"/>
                  </a:ext>
                </a:extLst>
              </p:cNvPr>
              <p:cNvSpPr txBox="1"/>
              <p:nvPr/>
            </p:nvSpPr>
            <p:spPr>
              <a:xfrm>
                <a:off x="0" y="0"/>
                <a:ext cx="812800" cy="812800"/>
              </a:xfrm>
              <a:prstGeom prst="rect">
                <a:avLst/>
              </a:prstGeom>
            </p:spPr>
            <p:txBody>
              <a:bodyPr lIns="51981" tIns="51981" rIns="51981" bIns="51981" rtlCol="0" anchor="ctr"/>
              <a:lstStyle/>
              <a:p>
                <a:pPr algn="ctr">
                  <a:lnSpc>
                    <a:spcPts val="1679"/>
                  </a:lnSpc>
                </a:pPr>
                <a:endParaRPr lang="en-US" sz="2000">
                  <a:latin typeface="Calibri" panose="020F0502020204030204" pitchFamily="34" charset="0"/>
                  <a:cs typeface="Calibri" panose="020F0502020204030204" pitchFamily="34" charset="0"/>
                </a:endParaRPr>
              </a:p>
            </p:txBody>
          </p:sp>
        </p:grpSp>
        <p:sp>
          <p:nvSpPr>
            <p:cNvPr id="22" name="TextBox 23">
              <a:extLst>
                <a:ext uri="{FF2B5EF4-FFF2-40B4-BE49-F238E27FC236}">
                  <a16:creationId xmlns:a16="http://schemas.microsoft.com/office/drawing/2014/main" id="{99490675-D3BB-765B-9802-23E6ED7BE875}"/>
                </a:ext>
              </a:extLst>
            </p:cNvPr>
            <p:cNvSpPr txBox="1"/>
            <p:nvPr/>
          </p:nvSpPr>
          <p:spPr>
            <a:xfrm>
              <a:off x="-18260" y="59300"/>
              <a:ext cx="3102056" cy="2778321"/>
            </a:xfrm>
            <a:prstGeom prst="rect">
              <a:avLst/>
            </a:prstGeom>
          </p:spPr>
          <p:txBody>
            <a:bodyPr wrap="square" lIns="0" tIns="0" rIns="0" bIns="0" rtlCol="0" anchor="t">
              <a:spAutoFit/>
            </a:bodyPr>
            <a:lstStyle/>
            <a:p>
              <a:pPr algn="ctr">
                <a:lnSpc>
                  <a:spcPts val="2322"/>
                </a:lnSpc>
              </a:pPr>
              <a:r>
                <a:rPr lang="en-US" sz="2000" spc="8" dirty="0">
                  <a:solidFill>
                    <a:srgbClr val="000000"/>
                  </a:solidFill>
                  <a:latin typeface="Calibri" panose="020F0502020204030204" pitchFamily="34" charset="0"/>
                  <a:cs typeface="Calibri" panose="020F0502020204030204" pitchFamily="34" charset="0"/>
                </a:rPr>
                <a:t>Helps with digestion and fights infection by filtering out harmful organisms</a:t>
              </a:r>
            </a:p>
          </p:txBody>
        </p:sp>
      </p:grpSp>
      <p:sp>
        <p:nvSpPr>
          <p:cNvPr id="25" name="Freeform 24">
            <a:extLst>
              <a:ext uri="{FF2B5EF4-FFF2-40B4-BE49-F238E27FC236}">
                <a16:creationId xmlns:a16="http://schemas.microsoft.com/office/drawing/2014/main" id="{1A28C2AD-23FE-29C9-6F1B-13B36BD845B6}"/>
              </a:ext>
            </a:extLst>
          </p:cNvPr>
          <p:cNvSpPr/>
          <p:nvPr/>
        </p:nvSpPr>
        <p:spPr>
          <a:xfrm>
            <a:off x="5085073" y="2903887"/>
            <a:ext cx="2095788" cy="1473944"/>
          </a:xfrm>
          <a:custGeom>
            <a:avLst/>
            <a:gdLst/>
            <a:ahLst/>
            <a:cxnLst/>
            <a:rect l="l" t="t" r="r" b="b"/>
            <a:pathLst>
              <a:path w="2595950" h="1989147">
                <a:moveTo>
                  <a:pt x="0" y="0"/>
                </a:moveTo>
                <a:lnTo>
                  <a:pt x="2595951" y="0"/>
                </a:lnTo>
                <a:lnTo>
                  <a:pt x="2595951" y="1989147"/>
                </a:lnTo>
                <a:lnTo>
                  <a:pt x="0" y="19891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B3F55B9-B9D2-2FA0-2E37-19FC46089B00}"/>
              </a:ext>
            </a:extLst>
          </p:cNvPr>
          <p:cNvSpPr/>
          <p:nvPr/>
        </p:nvSpPr>
        <p:spPr>
          <a:xfrm>
            <a:off x="6951681" y="1186845"/>
            <a:ext cx="701535" cy="609556"/>
          </a:xfrm>
          <a:custGeom>
            <a:avLst/>
            <a:gdLst/>
            <a:ahLst/>
            <a:cxnLst/>
            <a:rect l="l" t="t" r="r" b="b"/>
            <a:pathLst>
              <a:path w="1076216" h="990119">
                <a:moveTo>
                  <a:pt x="0" y="0"/>
                </a:moveTo>
                <a:lnTo>
                  <a:pt x="1076216" y="0"/>
                </a:lnTo>
                <a:lnTo>
                  <a:pt x="1076216" y="990119"/>
                </a:lnTo>
                <a:lnTo>
                  <a:pt x="0" y="9901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5D27E1E-C4B7-272C-D959-7DF0C86E1308}"/>
              </a:ext>
            </a:extLst>
          </p:cNvPr>
          <p:cNvSpPr/>
          <p:nvPr/>
        </p:nvSpPr>
        <p:spPr>
          <a:xfrm>
            <a:off x="9147650" y="3956037"/>
            <a:ext cx="1085814" cy="942559"/>
          </a:xfrm>
          <a:custGeom>
            <a:avLst/>
            <a:gdLst/>
            <a:ahLst/>
            <a:cxnLst/>
            <a:rect l="l" t="t" r="r" b="b"/>
            <a:pathLst>
              <a:path w="1266849" h="1331773">
                <a:moveTo>
                  <a:pt x="0" y="0"/>
                </a:moveTo>
                <a:lnTo>
                  <a:pt x="1266849" y="0"/>
                </a:lnTo>
                <a:lnTo>
                  <a:pt x="1266849" y="1331773"/>
                </a:lnTo>
                <a:lnTo>
                  <a:pt x="0" y="13317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E80AE178-6F33-3917-05FF-FEE05D59636C}"/>
              </a:ext>
            </a:extLst>
          </p:cNvPr>
          <p:cNvSpPr/>
          <p:nvPr/>
        </p:nvSpPr>
        <p:spPr>
          <a:xfrm>
            <a:off x="2196770" y="2366135"/>
            <a:ext cx="940476" cy="834236"/>
          </a:xfrm>
          <a:custGeom>
            <a:avLst/>
            <a:gdLst/>
            <a:ahLst/>
            <a:cxnLst/>
            <a:rect l="l" t="t" r="r" b="b"/>
            <a:pathLst>
              <a:path w="1097280" h="1178719">
                <a:moveTo>
                  <a:pt x="0" y="0"/>
                </a:moveTo>
                <a:lnTo>
                  <a:pt x="1097280" y="0"/>
                </a:lnTo>
                <a:lnTo>
                  <a:pt x="1097280" y="1178718"/>
                </a:lnTo>
                <a:lnTo>
                  <a:pt x="0" y="11787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85B1BE1-54F9-B333-E17C-A0953DFFC40A}"/>
              </a:ext>
            </a:extLst>
          </p:cNvPr>
          <p:cNvSpPr/>
          <p:nvPr/>
        </p:nvSpPr>
        <p:spPr>
          <a:xfrm>
            <a:off x="4068208" y="5051551"/>
            <a:ext cx="1142224" cy="923147"/>
          </a:xfrm>
          <a:custGeom>
            <a:avLst/>
            <a:gdLst/>
            <a:ahLst/>
            <a:cxnLst/>
            <a:rect l="l" t="t" r="r" b="b"/>
            <a:pathLst>
              <a:path w="1332664" h="1304344">
                <a:moveTo>
                  <a:pt x="0" y="0"/>
                </a:moveTo>
                <a:lnTo>
                  <a:pt x="1332663" y="0"/>
                </a:lnTo>
                <a:lnTo>
                  <a:pt x="1332663" y="1304344"/>
                </a:lnTo>
                <a:lnTo>
                  <a:pt x="0" y="13043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0" name="AutoShape 4">
            <a:extLst>
              <a:ext uri="{FF2B5EF4-FFF2-40B4-BE49-F238E27FC236}">
                <a16:creationId xmlns:a16="http://schemas.microsoft.com/office/drawing/2014/main" id="{D6E13871-108E-2302-4190-F4384FE3F6D6}"/>
              </a:ext>
            </a:extLst>
          </p:cNvPr>
          <p:cNvSpPr/>
          <p:nvPr/>
        </p:nvSpPr>
        <p:spPr>
          <a:xfrm rot="23839" flipV="1">
            <a:off x="1899556" y="855148"/>
            <a:ext cx="8268904" cy="70822"/>
          </a:xfrm>
          <a:prstGeom prst="line">
            <a:avLst/>
          </a:prstGeom>
          <a:ln w="476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99405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43CB5-8F9E-6E63-FA26-500048A36AE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8D0760-339B-C116-74A7-B33D3025B00F}"/>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AA37A3A5-A17B-7596-94FF-29F37C5E550E}"/>
              </a:ext>
            </a:extLst>
          </p:cNvPr>
          <p:cNvSpPr>
            <a:spLocks noGrp="1"/>
          </p:cNvSpPr>
          <p:nvPr>
            <p:ph type="sldNum" sz="quarter" idx="13"/>
          </p:nvPr>
        </p:nvSpPr>
        <p:spPr/>
        <p:txBody>
          <a:bodyPr/>
          <a:lstStyle/>
          <a:p>
            <a:fld id="{7BCC8D0D-EAEC-449D-9161-023DFF90F2E2}" type="slidenum">
              <a:rPr lang="en-US" smtClean="0"/>
              <a:pPr/>
              <a:t>13</a:t>
            </a:fld>
            <a:endParaRPr lang="en-US" dirty="0"/>
          </a:p>
        </p:txBody>
      </p:sp>
      <p:sp>
        <p:nvSpPr>
          <p:cNvPr id="4" name="Title 12">
            <a:extLst>
              <a:ext uri="{FF2B5EF4-FFF2-40B4-BE49-F238E27FC236}">
                <a16:creationId xmlns:a16="http://schemas.microsoft.com/office/drawing/2014/main" id="{D200263C-F95B-10D0-A438-96F099EF4114}"/>
              </a:ext>
            </a:extLst>
          </p:cNvPr>
          <p:cNvSpPr txBox="1">
            <a:spLocks/>
          </p:cNvSpPr>
          <p:nvPr/>
        </p:nvSpPr>
        <p:spPr>
          <a:xfrm>
            <a:off x="2113118" y="237206"/>
            <a:ext cx="8443744" cy="1012677"/>
          </a:xfrm>
          <a:prstGeom prst="rect">
            <a:avLst/>
          </a:prstGeom>
        </p:spPr>
        <p:txBody>
          <a:bodyPr>
            <a:noAutofit/>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b="1">
                <a:latin typeface="Calibri"/>
                <a:cs typeface="Calibri"/>
              </a:rPr>
              <a:t>What is MASLD (aka NAFLD)?</a:t>
            </a:r>
          </a:p>
        </p:txBody>
      </p:sp>
      <p:sp>
        <p:nvSpPr>
          <p:cNvPr id="5" name="Content Placeholder 13">
            <a:extLst>
              <a:ext uri="{FF2B5EF4-FFF2-40B4-BE49-F238E27FC236}">
                <a16:creationId xmlns:a16="http://schemas.microsoft.com/office/drawing/2014/main" id="{2559BCAC-042E-6E70-13D0-9A5AC4DA9D79}"/>
              </a:ext>
            </a:extLst>
          </p:cNvPr>
          <p:cNvSpPr txBox="1">
            <a:spLocks/>
          </p:cNvSpPr>
          <p:nvPr/>
        </p:nvSpPr>
        <p:spPr>
          <a:xfrm>
            <a:off x="590285" y="1250280"/>
            <a:ext cx="11489410" cy="4412256"/>
          </a:xfrm>
          <a:prstGeom prst="rect">
            <a:avLst/>
          </a:prstGeom>
        </p:spPr>
        <p:txBody>
          <a:bodyPr vert="horz" lIns="91440" tIns="45720" rIns="91440" bIns="45720" rtlCol="0" anchor="t">
            <a:norm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Wingdings" charset="2"/>
              <a:buNone/>
            </a:pPr>
            <a:r>
              <a:rPr lang="en-US" b="1" dirty="0"/>
              <a:t>M</a:t>
            </a:r>
            <a:r>
              <a:rPr lang="en-US" dirty="0"/>
              <a:t>etabolic dysfunction-</a:t>
            </a:r>
            <a:r>
              <a:rPr lang="en-US" b="1" dirty="0"/>
              <a:t>A</a:t>
            </a:r>
            <a:r>
              <a:rPr lang="en-US" dirty="0"/>
              <a:t>ssociated </a:t>
            </a:r>
            <a:r>
              <a:rPr lang="en-US" b="1" dirty="0" err="1"/>
              <a:t>S</a:t>
            </a:r>
            <a:r>
              <a:rPr lang="en-US" dirty="0" err="1"/>
              <a:t>teatotic</a:t>
            </a:r>
            <a:r>
              <a:rPr lang="en-US" dirty="0"/>
              <a:t> </a:t>
            </a:r>
            <a:r>
              <a:rPr lang="en-US" b="1" dirty="0"/>
              <a:t>L</a:t>
            </a:r>
            <a:r>
              <a:rPr lang="en-US" dirty="0"/>
              <a:t>iver </a:t>
            </a:r>
            <a:r>
              <a:rPr lang="en-US" b="1" dirty="0"/>
              <a:t>D</a:t>
            </a:r>
            <a:r>
              <a:rPr lang="en-US" dirty="0"/>
              <a:t>isease </a:t>
            </a:r>
            <a:r>
              <a:rPr lang="en-US" dirty="0">
                <a:solidFill>
                  <a:srgbClr val="FF0000"/>
                </a:solidFill>
              </a:rPr>
              <a:t>(</a:t>
            </a:r>
            <a:r>
              <a:rPr lang="en-US" b="1" dirty="0">
                <a:solidFill>
                  <a:srgbClr val="FF0000"/>
                </a:solidFill>
              </a:rPr>
              <a:t>MASLD, previously NAFLD</a:t>
            </a:r>
            <a:r>
              <a:rPr lang="en-US" dirty="0"/>
              <a:t>) occurs when there is </a:t>
            </a:r>
            <a:r>
              <a:rPr lang="en-US" dirty="0">
                <a:solidFill>
                  <a:srgbClr val="FF0000"/>
                </a:solidFill>
              </a:rPr>
              <a:t>steatosis</a:t>
            </a:r>
            <a:r>
              <a:rPr lang="en-US" dirty="0"/>
              <a:t> (fat accumulation) in the liver due to metabolic dysfunction, without other causes of steatosis identified </a:t>
            </a:r>
          </a:p>
        </p:txBody>
      </p:sp>
      <p:pic>
        <p:nvPicPr>
          <p:cNvPr id="6" name="Picture 5">
            <a:extLst>
              <a:ext uri="{FF2B5EF4-FFF2-40B4-BE49-F238E27FC236}">
                <a16:creationId xmlns:a16="http://schemas.microsoft.com/office/drawing/2014/main" id="{CD57C103-2165-2CFA-A63D-E6BE72E7D0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055" y="4475503"/>
            <a:ext cx="2955870" cy="1675318"/>
          </a:xfrm>
          <a:prstGeom prst="rect">
            <a:avLst/>
          </a:prstGeom>
        </p:spPr>
      </p:pic>
      <p:sp>
        <p:nvSpPr>
          <p:cNvPr id="7" name="TextBox 6">
            <a:extLst>
              <a:ext uri="{FF2B5EF4-FFF2-40B4-BE49-F238E27FC236}">
                <a16:creationId xmlns:a16="http://schemas.microsoft.com/office/drawing/2014/main" id="{646DA42F-E8DE-A58D-D75B-5FEB014B2E5B}"/>
              </a:ext>
            </a:extLst>
          </p:cNvPr>
          <p:cNvSpPr txBox="1"/>
          <p:nvPr/>
        </p:nvSpPr>
        <p:spPr>
          <a:xfrm>
            <a:off x="3048003" y="3234267"/>
            <a:ext cx="5981954" cy="1200329"/>
          </a:xfrm>
          <a:prstGeom prst="rect">
            <a:avLst/>
          </a:prstGeom>
          <a:noFill/>
        </p:spPr>
        <p:txBody>
          <a:bodyPr wrap="square" rtlCol="0">
            <a:spAutoFit/>
          </a:bodyPr>
          <a:lstStyle/>
          <a:p>
            <a:pPr algn="ctr"/>
            <a:r>
              <a:rPr lang="en-US" sz="2400" b="1" dirty="0">
                <a:solidFill>
                  <a:srgbClr val="FF0000"/>
                </a:solidFill>
              </a:rPr>
              <a:t>**Name changed in June 2023***</a:t>
            </a:r>
          </a:p>
          <a:p>
            <a:pPr algn="ctr"/>
            <a:r>
              <a:rPr lang="en-US" sz="2400" b="1" dirty="0">
                <a:solidFill>
                  <a:srgbClr val="FF0000"/>
                </a:solidFill>
              </a:rPr>
              <a:t>   NAFLD		</a:t>
            </a:r>
            <a:r>
              <a:rPr lang="en-US" b="1" dirty="0">
                <a:solidFill>
                  <a:srgbClr val="FF0000"/>
                </a:solidFill>
              </a:rPr>
              <a:t>MASLD</a:t>
            </a:r>
            <a:endParaRPr lang="en-US" sz="2400" b="1" dirty="0">
              <a:solidFill>
                <a:srgbClr val="FF0000"/>
              </a:solidFill>
            </a:endParaRPr>
          </a:p>
          <a:p>
            <a:pPr algn="ctr"/>
            <a:r>
              <a:rPr lang="en-US" sz="2400" b="1" dirty="0">
                <a:solidFill>
                  <a:srgbClr val="FF0000"/>
                </a:solidFill>
              </a:rPr>
              <a:t>   NASH			   MASH</a:t>
            </a:r>
          </a:p>
        </p:txBody>
      </p:sp>
      <p:grpSp>
        <p:nvGrpSpPr>
          <p:cNvPr id="8" name="Group 7">
            <a:extLst>
              <a:ext uri="{FF2B5EF4-FFF2-40B4-BE49-F238E27FC236}">
                <a16:creationId xmlns:a16="http://schemas.microsoft.com/office/drawing/2014/main" id="{8E6B8D46-01F2-9756-7DAC-E813E7B12E29}"/>
              </a:ext>
            </a:extLst>
          </p:cNvPr>
          <p:cNvGrpSpPr/>
          <p:nvPr/>
        </p:nvGrpSpPr>
        <p:grpSpPr>
          <a:xfrm>
            <a:off x="5348278" y="3795592"/>
            <a:ext cx="1495443" cy="383252"/>
            <a:chOff x="1336099" y="4227749"/>
            <a:chExt cx="566177" cy="383252"/>
          </a:xfrm>
        </p:grpSpPr>
        <p:sp>
          <p:nvSpPr>
            <p:cNvPr id="9" name="Arrow: Right 4">
              <a:extLst>
                <a:ext uri="{FF2B5EF4-FFF2-40B4-BE49-F238E27FC236}">
                  <a16:creationId xmlns:a16="http://schemas.microsoft.com/office/drawing/2014/main" id="{0C5EF7F7-7A30-B35C-81F3-E49DA0BDB96E}"/>
                </a:ext>
              </a:extLst>
            </p:cNvPr>
            <p:cNvSpPr/>
            <p:nvPr/>
          </p:nvSpPr>
          <p:spPr>
            <a:xfrm flipV="1">
              <a:off x="1336099" y="4479958"/>
              <a:ext cx="560493" cy="13104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rrow: Right 9">
              <a:extLst>
                <a:ext uri="{FF2B5EF4-FFF2-40B4-BE49-F238E27FC236}">
                  <a16:creationId xmlns:a16="http://schemas.microsoft.com/office/drawing/2014/main" id="{3AAEC5D5-6B46-BF3A-41A5-C0AE464259F8}"/>
                </a:ext>
              </a:extLst>
            </p:cNvPr>
            <p:cNvSpPr/>
            <p:nvPr/>
          </p:nvSpPr>
          <p:spPr>
            <a:xfrm flipV="1">
              <a:off x="1341783" y="4227749"/>
              <a:ext cx="560493" cy="13104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 name="AutoShape 4">
            <a:extLst>
              <a:ext uri="{FF2B5EF4-FFF2-40B4-BE49-F238E27FC236}">
                <a16:creationId xmlns:a16="http://schemas.microsoft.com/office/drawing/2014/main" id="{094CDE71-2888-E7F3-681B-7E66377194A1}"/>
              </a:ext>
            </a:extLst>
          </p:cNvPr>
          <p:cNvSpPr/>
          <p:nvPr/>
        </p:nvSpPr>
        <p:spPr>
          <a:xfrm rot="23839" flipV="1">
            <a:off x="1791070" y="994635"/>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B347D4BE-90A0-24D4-2127-D6BDC3AADBEB}"/>
              </a:ext>
            </a:extLst>
          </p:cNvPr>
          <p:cNvSpPr txBox="1"/>
          <p:nvPr/>
        </p:nvSpPr>
        <p:spPr>
          <a:xfrm>
            <a:off x="8306953" y="5892035"/>
            <a:ext cx="7205242" cy="276999"/>
          </a:xfrm>
          <a:prstGeom prst="rect">
            <a:avLst/>
          </a:prstGeom>
          <a:noFill/>
        </p:spPr>
        <p:txBody>
          <a:bodyPr wrap="square" rtlCol="0">
            <a:spAutoFit/>
          </a:bodyPr>
          <a:lstStyle/>
          <a:p>
            <a:r>
              <a:rPr lang="en-US" sz="12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https://www.aasld.org/new-nafld-nomenclature</a:t>
            </a:r>
            <a:r>
              <a:rPr lang="en-US" sz="1200" dirty="0">
                <a:solidFill>
                  <a:srgbClr val="0070C0"/>
                </a:solidFill>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June 2023</a:t>
            </a:r>
          </a:p>
        </p:txBody>
      </p:sp>
    </p:spTree>
    <p:extLst>
      <p:ext uri="{BB962C8B-B14F-4D97-AF65-F5344CB8AC3E}">
        <p14:creationId xmlns:p14="http://schemas.microsoft.com/office/powerpoint/2010/main" val="11078592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5250A-88D1-0A37-AC0E-05A30C81A0F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3198B3-41ED-E3E1-B879-0AA11FF7ABB6}"/>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71A8CCCB-70C3-19C8-FB53-EF89E7F90591}"/>
              </a:ext>
            </a:extLst>
          </p:cNvPr>
          <p:cNvSpPr>
            <a:spLocks noGrp="1"/>
          </p:cNvSpPr>
          <p:nvPr>
            <p:ph type="sldNum" sz="quarter" idx="13"/>
          </p:nvPr>
        </p:nvSpPr>
        <p:spPr/>
        <p:txBody>
          <a:bodyPr/>
          <a:lstStyle/>
          <a:p>
            <a:fld id="{7BCC8D0D-EAEC-449D-9161-023DFF90F2E2}" type="slidenum">
              <a:rPr lang="en-US" smtClean="0"/>
              <a:pPr/>
              <a:t>14</a:t>
            </a:fld>
            <a:endParaRPr lang="en-US" dirty="0"/>
          </a:p>
        </p:txBody>
      </p:sp>
      <p:sp>
        <p:nvSpPr>
          <p:cNvPr id="4" name="TextBox 4">
            <a:extLst>
              <a:ext uri="{FF2B5EF4-FFF2-40B4-BE49-F238E27FC236}">
                <a16:creationId xmlns:a16="http://schemas.microsoft.com/office/drawing/2014/main" id="{F0BAE5A7-3542-132D-A100-EB7AB7E0BD16}"/>
              </a:ext>
            </a:extLst>
          </p:cNvPr>
          <p:cNvSpPr txBox="1"/>
          <p:nvPr/>
        </p:nvSpPr>
        <p:spPr>
          <a:xfrm>
            <a:off x="1127880" y="228600"/>
            <a:ext cx="9936620" cy="615553"/>
          </a:xfrm>
          <a:prstGeom prst="rect">
            <a:avLst/>
          </a:prstGeom>
        </p:spPr>
        <p:txBody>
          <a:bodyPr wrap="square" lIns="0" tIns="0" rIns="0" bIns="0" rtlCol="0" anchor="t">
            <a:spAutoFit/>
          </a:bodyPr>
          <a:lstStyle/>
          <a:p>
            <a:pPr algn="ctr"/>
            <a:r>
              <a:rPr lang="en-US" sz="4000" b="1" spc="17" dirty="0">
                <a:latin typeface="Calibri"/>
                <a:ea typeface="Open Sans 1 Bold"/>
                <a:cs typeface="Calibri"/>
              </a:rPr>
              <a:t>Alcohol also contributes to steatosis</a:t>
            </a:r>
          </a:p>
        </p:txBody>
      </p:sp>
      <p:grpSp>
        <p:nvGrpSpPr>
          <p:cNvPr id="5" name="Group 5">
            <a:extLst>
              <a:ext uri="{FF2B5EF4-FFF2-40B4-BE49-F238E27FC236}">
                <a16:creationId xmlns:a16="http://schemas.microsoft.com/office/drawing/2014/main" id="{4E21BD68-B231-6150-1CA6-9F7F67779BBF}"/>
              </a:ext>
            </a:extLst>
          </p:cNvPr>
          <p:cNvGrpSpPr/>
          <p:nvPr/>
        </p:nvGrpSpPr>
        <p:grpSpPr>
          <a:xfrm>
            <a:off x="4386030" y="3303620"/>
            <a:ext cx="2503912" cy="2503912"/>
            <a:chOff x="0" y="0"/>
            <a:chExt cx="3561119" cy="3561119"/>
          </a:xfrm>
        </p:grpSpPr>
        <p:sp>
          <p:nvSpPr>
            <p:cNvPr id="6" name="Freeform 6">
              <a:extLst>
                <a:ext uri="{FF2B5EF4-FFF2-40B4-BE49-F238E27FC236}">
                  <a16:creationId xmlns:a16="http://schemas.microsoft.com/office/drawing/2014/main" id="{D99351D4-D911-44CD-9B14-F45F23977405}"/>
                </a:ext>
              </a:extLst>
            </p:cNvPr>
            <p:cNvSpPr/>
            <p:nvPr/>
          </p:nvSpPr>
          <p:spPr>
            <a:xfrm>
              <a:off x="0" y="0"/>
              <a:ext cx="3561080" cy="3561080"/>
            </a:xfrm>
            <a:custGeom>
              <a:avLst/>
              <a:gdLst/>
              <a:ahLst/>
              <a:cxnLst/>
              <a:rect l="l" t="t" r="r" b="b"/>
              <a:pathLst>
                <a:path w="3561080" h="3561080">
                  <a:moveTo>
                    <a:pt x="0" y="0"/>
                  </a:moveTo>
                  <a:lnTo>
                    <a:pt x="3561080" y="0"/>
                  </a:lnTo>
                  <a:lnTo>
                    <a:pt x="3561080" y="3561080"/>
                  </a:lnTo>
                  <a:lnTo>
                    <a:pt x="0" y="3561080"/>
                  </a:lnTo>
                  <a:close/>
                </a:path>
              </a:pathLst>
            </a:custGeom>
            <a:solidFill>
              <a:srgbClr val="FFFFFF"/>
            </a:solidFill>
          </p:spPr>
          <p:txBody>
            <a:bodyPr/>
            <a:lstStyle/>
            <a:p>
              <a:endParaRPr lang="en-US"/>
            </a:p>
          </p:txBody>
        </p:sp>
      </p:grpSp>
      <p:grpSp>
        <p:nvGrpSpPr>
          <p:cNvPr id="7" name="Group 7">
            <a:extLst>
              <a:ext uri="{FF2B5EF4-FFF2-40B4-BE49-F238E27FC236}">
                <a16:creationId xmlns:a16="http://schemas.microsoft.com/office/drawing/2014/main" id="{1AC4FEB9-4298-4F8B-AE0D-D8211265291A}"/>
              </a:ext>
            </a:extLst>
          </p:cNvPr>
          <p:cNvGrpSpPr/>
          <p:nvPr/>
        </p:nvGrpSpPr>
        <p:grpSpPr>
          <a:xfrm rot="13445719">
            <a:off x="3020088" y="2485858"/>
            <a:ext cx="2218532" cy="713615"/>
            <a:chOff x="0" y="0"/>
            <a:chExt cx="3155246" cy="1014919"/>
          </a:xfrm>
        </p:grpSpPr>
        <p:sp>
          <p:nvSpPr>
            <p:cNvPr id="8" name="Freeform 8">
              <a:extLst>
                <a:ext uri="{FF2B5EF4-FFF2-40B4-BE49-F238E27FC236}">
                  <a16:creationId xmlns:a16="http://schemas.microsoft.com/office/drawing/2014/main" id="{25C9E018-359C-DC94-8879-B2312873506E}"/>
                </a:ext>
              </a:extLst>
            </p:cNvPr>
            <p:cNvSpPr/>
            <p:nvPr/>
          </p:nvSpPr>
          <p:spPr>
            <a:xfrm>
              <a:off x="0" y="0"/>
              <a:ext cx="3155188" cy="1014857"/>
            </a:xfrm>
            <a:custGeom>
              <a:avLst/>
              <a:gdLst/>
              <a:ahLst/>
              <a:cxnLst/>
              <a:rect l="l" t="t" r="r" b="b"/>
              <a:pathLst>
                <a:path w="3155188" h="1014857">
                  <a:moveTo>
                    <a:pt x="0" y="507492"/>
                  </a:moveTo>
                  <a:lnTo>
                    <a:pt x="507492" y="0"/>
                  </a:lnTo>
                  <a:lnTo>
                    <a:pt x="507492" y="202946"/>
                  </a:lnTo>
                  <a:lnTo>
                    <a:pt x="3155188" y="202946"/>
                  </a:lnTo>
                  <a:lnTo>
                    <a:pt x="3155188" y="811911"/>
                  </a:lnTo>
                  <a:lnTo>
                    <a:pt x="507492" y="811911"/>
                  </a:lnTo>
                  <a:lnTo>
                    <a:pt x="507492" y="1014857"/>
                  </a:lnTo>
                  <a:close/>
                </a:path>
              </a:pathLst>
            </a:custGeom>
            <a:solidFill>
              <a:srgbClr val="D55816"/>
            </a:solidFill>
          </p:spPr>
          <p:txBody>
            <a:bodyPr/>
            <a:lstStyle/>
            <a:p>
              <a:endParaRPr lang="en-US"/>
            </a:p>
          </p:txBody>
        </p:sp>
      </p:grpSp>
      <p:grpSp>
        <p:nvGrpSpPr>
          <p:cNvPr id="9" name="Group 9">
            <a:extLst>
              <a:ext uri="{FF2B5EF4-FFF2-40B4-BE49-F238E27FC236}">
                <a16:creationId xmlns:a16="http://schemas.microsoft.com/office/drawing/2014/main" id="{2967B78B-D23F-E991-D2D9-C1D11A350512}"/>
              </a:ext>
            </a:extLst>
          </p:cNvPr>
          <p:cNvGrpSpPr/>
          <p:nvPr/>
        </p:nvGrpSpPr>
        <p:grpSpPr>
          <a:xfrm>
            <a:off x="1781532" y="1731220"/>
            <a:ext cx="3157458" cy="1234897"/>
            <a:chOff x="0" y="0"/>
            <a:chExt cx="4490607" cy="1756298"/>
          </a:xfrm>
        </p:grpSpPr>
        <p:sp>
          <p:nvSpPr>
            <p:cNvPr id="10" name="Freeform 10">
              <a:extLst>
                <a:ext uri="{FF2B5EF4-FFF2-40B4-BE49-F238E27FC236}">
                  <a16:creationId xmlns:a16="http://schemas.microsoft.com/office/drawing/2014/main" id="{E6467246-9E74-DC53-B3E2-3FC9CF98E830}"/>
                </a:ext>
              </a:extLst>
            </p:cNvPr>
            <p:cNvSpPr/>
            <p:nvPr/>
          </p:nvSpPr>
          <p:spPr>
            <a:xfrm>
              <a:off x="13462" y="13462"/>
              <a:ext cx="4463669" cy="1729359"/>
            </a:xfrm>
            <a:custGeom>
              <a:avLst/>
              <a:gdLst/>
              <a:ahLst/>
              <a:cxnLst/>
              <a:rect l="l" t="t" r="r" b="b"/>
              <a:pathLst>
                <a:path w="4463669" h="1729359">
                  <a:moveTo>
                    <a:pt x="127" y="172974"/>
                  </a:moveTo>
                  <a:cubicBezTo>
                    <a:pt x="127" y="77470"/>
                    <a:pt x="78232" y="0"/>
                    <a:pt x="174752" y="0"/>
                  </a:cubicBezTo>
                  <a:lnTo>
                    <a:pt x="4289044" y="0"/>
                  </a:lnTo>
                  <a:cubicBezTo>
                    <a:pt x="4385437" y="0"/>
                    <a:pt x="4463669" y="77470"/>
                    <a:pt x="4463669" y="172974"/>
                  </a:cubicBezTo>
                  <a:lnTo>
                    <a:pt x="4463669" y="1556385"/>
                  </a:lnTo>
                  <a:cubicBezTo>
                    <a:pt x="4463669" y="1651889"/>
                    <a:pt x="4385564" y="1729359"/>
                    <a:pt x="4289044" y="1729359"/>
                  </a:cubicBezTo>
                  <a:lnTo>
                    <a:pt x="174625" y="1729359"/>
                  </a:lnTo>
                  <a:cubicBezTo>
                    <a:pt x="78232" y="1729359"/>
                    <a:pt x="0" y="1651889"/>
                    <a:pt x="0" y="1556385"/>
                  </a:cubicBezTo>
                  <a:close/>
                </a:path>
              </a:pathLst>
            </a:custGeom>
            <a:solidFill>
              <a:srgbClr val="FFFFFF"/>
            </a:solidFill>
          </p:spPr>
          <p:txBody>
            <a:bodyPr/>
            <a:lstStyle/>
            <a:p>
              <a:endParaRPr lang="en-US"/>
            </a:p>
          </p:txBody>
        </p:sp>
        <p:sp>
          <p:nvSpPr>
            <p:cNvPr id="11" name="Freeform 11">
              <a:extLst>
                <a:ext uri="{FF2B5EF4-FFF2-40B4-BE49-F238E27FC236}">
                  <a16:creationId xmlns:a16="http://schemas.microsoft.com/office/drawing/2014/main" id="{E221A728-3877-2EB8-2685-EE1F15B88B39}"/>
                </a:ext>
              </a:extLst>
            </p:cNvPr>
            <p:cNvSpPr/>
            <p:nvPr/>
          </p:nvSpPr>
          <p:spPr>
            <a:xfrm>
              <a:off x="0" y="0"/>
              <a:ext cx="4490593" cy="1756283"/>
            </a:xfrm>
            <a:custGeom>
              <a:avLst/>
              <a:gdLst/>
              <a:ahLst/>
              <a:cxnLst/>
              <a:rect l="l" t="t" r="r" b="b"/>
              <a:pathLst>
                <a:path w="4490593" h="1756283">
                  <a:moveTo>
                    <a:pt x="0" y="186436"/>
                  </a:moveTo>
                  <a:cubicBezTo>
                    <a:pt x="0" y="83312"/>
                    <a:pt x="84328" y="0"/>
                    <a:pt x="188087" y="0"/>
                  </a:cubicBezTo>
                  <a:lnTo>
                    <a:pt x="4302506" y="0"/>
                  </a:lnTo>
                  <a:lnTo>
                    <a:pt x="4302506" y="13589"/>
                  </a:lnTo>
                  <a:lnTo>
                    <a:pt x="4302506" y="0"/>
                  </a:lnTo>
                  <a:cubicBezTo>
                    <a:pt x="4406265" y="0"/>
                    <a:pt x="4490593" y="83312"/>
                    <a:pt x="4490593" y="186436"/>
                  </a:cubicBezTo>
                  <a:lnTo>
                    <a:pt x="4477004" y="186436"/>
                  </a:lnTo>
                  <a:lnTo>
                    <a:pt x="4490593" y="186436"/>
                  </a:lnTo>
                  <a:lnTo>
                    <a:pt x="4490593" y="1569847"/>
                  </a:lnTo>
                  <a:lnTo>
                    <a:pt x="4477004" y="1569847"/>
                  </a:lnTo>
                  <a:lnTo>
                    <a:pt x="4490593" y="1569847"/>
                  </a:lnTo>
                  <a:cubicBezTo>
                    <a:pt x="4490593" y="1672971"/>
                    <a:pt x="4406265" y="1756283"/>
                    <a:pt x="4302506" y="1756283"/>
                  </a:cubicBezTo>
                  <a:lnTo>
                    <a:pt x="4302506" y="1742694"/>
                  </a:lnTo>
                  <a:lnTo>
                    <a:pt x="4302506" y="1756283"/>
                  </a:lnTo>
                  <a:lnTo>
                    <a:pt x="188087" y="1756283"/>
                  </a:lnTo>
                  <a:lnTo>
                    <a:pt x="188087" y="1742694"/>
                  </a:lnTo>
                  <a:lnTo>
                    <a:pt x="188087" y="1756283"/>
                  </a:lnTo>
                  <a:cubicBezTo>
                    <a:pt x="84328" y="1756283"/>
                    <a:pt x="0" y="1672971"/>
                    <a:pt x="0" y="1569847"/>
                  </a:cubicBezTo>
                  <a:lnTo>
                    <a:pt x="0" y="186436"/>
                  </a:lnTo>
                  <a:lnTo>
                    <a:pt x="13589" y="186436"/>
                  </a:lnTo>
                  <a:lnTo>
                    <a:pt x="0" y="186436"/>
                  </a:lnTo>
                  <a:moveTo>
                    <a:pt x="27051" y="186436"/>
                  </a:moveTo>
                  <a:lnTo>
                    <a:pt x="27051" y="1569847"/>
                  </a:lnTo>
                  <a:lnTo>
                    <a:pt x="13589" y="1569847"/>
                  </a:lnTo>
                  <a:lnTo>
                    <a:pt x="27051" y="1569847"/>
                  </a:lnTo>
                  <a:cubicBezTo>
                    <a:pt x="27051" y="1657731"/>
                    <a:pt x="99060" y="1729232"/>
                    <a:pt x="188087" y="1729232"/>
                  </a:cubicBezTo>
                  <a:lnTo>
                    <a:pt x="4302506" y="1729232"/>
                  </a:lnTo>
                  <a:cubicBezTo>
                    <a:pt x="4391533" y="1729232"/>
                    <a:pt x="4463542" y="1657731"/>
                    <a:pt x="4463542" y="1569847"/>
                  </a:cubicBezTo>
                  <a:lnTo>
                    <a:pt x="4463542" y="186436"/>
                  </a:lnTo>
                  <a:cubicBezTo>
                    <a:pt x="4463542" y="98552"/>
                    <a:pt x="4391533" y="27051"/>
                    <a:pt x="4302506" y="27051"/>
                  </a:cubicBezTo>
                  <a:lnTo>
                    <a:pt x="188087" y="27051"/>
                  </a:lnTo>
                  <a:lnTo>
                    <a:pt x="188087" y="13589"/>
                  </a:lnTo>
                  <a:lnTo>
                    <a:pt x="188087" y="27051"/>
                  </a:lnTo>
                  <a:cubicBezTo>
                    <a:pt x="99060" y="27051"/>
                    <a:pt x="27051" y="98552"/>
                    <a:pt x="27051" y="186436"/>
                  </a:cubicBezTo>
                  <a:close/>
                </a:path>
              </a:pathLst>
            </a:custGeom>
            <a:solidFill>
              <a:srgbClr val="A08D71"/>
            </a:solidFill>
          </p:spPr>
          <p:txBody>
            <a:bodyPr/>
            <a:lstStyle/>
            <a:p>
              <a:endParaRPr lang="en-US" dirty="0"/>
            </a:p>
          </p:txBody>
        </p:sp>
      </p:grpSp>
      <p:sp>
        <p:nvSpPr>
          <p:cNvPr id="12" name="TextBox 12">
            <a:extLst>
              <a:ext uri="{FF2B5EF4-FFF2-40B4-BE49-F238E27FC236}">
                <a16:creationId xmlns:a16="http://schemas.microsoft.com/office/drawing/2014/main" id="{98AFBA7B-7A15-5E28-CA5D-BCE816FC11D5}"/>
              </a:ext>
            </a:extLst>
          </p:cNvPr>
          <p:cNvSpPr txBox="1"/>
          <p:nvPr/>
        </p:nvSpPr>
        <p:spPr>
          <a:xfrm>
            <a:off x="1914716" y="1819812"/>
            <a:ext cx="3014798" cy="1107996"/>
          </a:xfrm>
          <a:prstGeom prst="rect">
            <a:avLst/>
          </a:prstGeom>
        </p:spPr>
        <p:txBody>
          <a:bodyPr wrap="square" lIns="0" tIns="0" rIns="0" bIns="0" rtlCol="0" anchor="t">
            <a:spAutoFit/>
          </a:bodyPr>
          <a:lstStyle/>
          <a:p>
            <a:pPr algn="ctr"/>
            <a:r>
              <a:rPr lang="en-US" sz="2400" u="sng" spc="11" dirty="0">
                <a:solidFill>
                  <a:srgbClr val="FF0000"/>
                </a:solidFill>
                <a:latin typeface="Calibri"/>
                <a:cs typeface="Calibri"/>
              </a:rPr>
              <a:t>M</a:t>
            </a:r>
            <a:r>
              <a:rPr lang="en-US" sz="2400" spc="11" dirty="0">
                <a:solidFill>
                  <a:srgbClr val="000000"/>
                </a:solidFill>
                <a:latin typeface="Calibri"/>
                <a:cs typeface="Calibri"/>
              </a:rPr>
              <a:t>etabolic-dysfunction </a:t>
            </a:r>
            <a:r>
              <a:rPr lang="en-US" sz="2400" u="sng" spc="11" dirty="0">
                <a:solidFill>
                  <a:srgbClr val="FF0000"/>
                </a:solidFill>
                <a:latin typeface="Calibri"/>
                <a:cs typeface="Calibri"/>
              </a:rPr>
              <a:t>A</a:t>
            </a:r>
            <a:r>
              <a:rPr lang="en-US" sz="2400" spc="11" dirty="0">
                <a:solidFill>
                  <a:srgbClr val="000000"/>
                </a:solidFill>
                <a:latin typeface="Calibri"/>
                <a:cs typeface="Calibri"/>
              </a:rPr>
              <a:t>ssociated </a:t>
            </a:r>
            <a:r>
              <a:rPr lang="en-US" sz="2400" u="sng" spc="11" dirty="0" err="1">
                <a:solidFill>
                  <a:srgbClr val="FF0000"/>
                </a:solidFill>
                <a:latin typeface="Calibri"/>
                <a:cs typeface="Calibri"/>
              </a:rPr>
              <a:t>S</a:t>
            </a:r>
            <a:r>
              <a:rPr lang="en-US" sz="2400" spc="11" dirty="0" err="1">
                <a:solidFill>
                  <a:srgbClr val="000000"/>
                </a:solidFill>
                <a:latin typeface="Calibri"/>
                <a:cs typeface="Calibri"/>
              </a:rPr>
              <a:t>teatotic</a:t>
            </a:r>
            <a:r>
              <a:rPr lang="en-US" sz="2400" spc="11" dirty="0">
                <a:solidFill>
                  <a:srgbClr val="000000"/>
                </a:solidFill>
                <a:latin typeface="Calibri"/>
                <a:cs typeface="Calibri"/>
              </a:rPr>
              <a:t> </a:t>
            </a:r>
            <a:r>
              <a:rPr lang="en-US" sz="2400" u="sng" spc="11" dirty="0">
                <a:solidFill>
                  <a:srgbClr val="FF0000"/>
                </a:solidFill>
                <a:latin typeface="Calibri"/>
                <a:cs typeface="Calibri"/>
              </a:rPr>
              <a:t>L</a:t>
            </a:r>
            <a:r>
              <a:rPr lang="en-US" sz="2400" spc="11" dirty="0">
                <a:solidFill>
                  <a:srgbClr val="000000"/>
                </a:solidFill>
                <a:latin typeface="Calibri"/>
                <a:cs typeface="Calibri"/>
              </a:rPr>
              <a:t>iver </a:t>
            </a:r>
            <a:r>
              <a:rPr lang="en-US" sz="2400" u="sng" spc="11" dirty="0">
                <a:solidFill>
                  <a:srgbClr val="FF0000"/>
                </a:solidFill>
                <a:latin typeface="Calibri"/>
                <a:cs typeface="Calibri"/>
              </a:rPr>
              <a:t>D</a:t>
            </a:r>
            <a:r>
              <a:rPr lang="en-US" sz="2400" spc="11" dirty="0">
                <a:solidFill>
                  <a:srgbClr val="000000"/>
                </a:solidFill>
                <a:latin typeface="Calibri"/>
                <a:cs typeface="Calibri"/>
              </a:rPr>
              <a:t>isease </a:t>
            </a:r>
            <a:r>
              <a:rPr lang="en-US" sz="2400" spc="11" dirty="0">
                <a:solidFill>
                  <a:srgbClr val="FFFFFF"/>
                </a:solidFill>
                <a:latin typeface="Calibri"/>
                <a:cs typeface="Calibri"/>
              </a:rPr>
              <a:t>(</a:t>
            </a:r>
            <a:r>
              <a:rPr lang="en-US" sz="2400" spc="11" dirty="0">
                <a:solidFill>
                  <a:srgbClr val="FF0000"/>
                </a:solidFill>
                <a:latin typeface="Calibri"/>
                <a:cs typeface="Calibri"/>
              </a:rPr>
              <a:t>MASLD</a:t>
            </a:r>
            <a:r>
              <a:rPr lang="en-US" sz="2400" spc="11" dirty="0">
                <a:solidFill>
                  <a:srgbClr val="FFFFFF"/>
                </a:solidFill>
                <a:latin typeface="Calibri"/>
                <a:cs typeface="Calibri"/>
              </a:rPr>
              <a:t>)</a:t>
            </a:r>
            <a:endParaRPr lang="en-US" sz="2400" dirty="0"/>
          </a:p>
        </p:txBody>
      </p:sp>
      <p:grpSp>
        <p:nvGrpSpPr>
          <p:cNvPr id="13" name="Group 13">
            <a:extLst>
              <a:ext uri="{FF2B5EF4-FFF2-40B4-BE49-F238E27FC236}">
                <a16:creationId xmlns:a16="http://schemas.microsoft.com/office/drawing/2014/main" id="{E1093A1C-A58C-D1F0-8781-1B7E79DFF0D2}"/>
              </a:ext>
            </a:extLst>
          </p:cNvPr>
          <p:cNvGrpSpPr/>
          <p:nvPr/>
        </p:nvGrpSpPr>
        <p:grpSpPr>
          <a:xfrm rot="19078617">
            <a:off x="6602445" y="2369552"/>
            <a:ext cx="2266332" cy="713615"/>
            <a:chOff x="0" y="0"/>
            <a:chExt cx="3223228" cy="1014919"/>
          </a:xfrm>
        </p:grpSpPr>
        <p:sp>
          <p:nvSpPr>
            <p:cNvPr id="14" name="Freeform 14">
              <a:extLst>
                <a:ext uri="{FF2B5EF4-FFF2-40B4-BE49-F238E27FC236}">
                  <a16:creationId xmlns:a16="http://schemas.microsoft.com/office/drawing/2014/main" id="{06F3B4E0-1E2E-8E5F-37DF-EA5DB1CB1F5C}"/>
                </a:ext>
              </a:extLst>
            </p:cNvPr>
            <p:cNvSpPr/>
            <p:nvPr/>
          </p:nvSpPr>
          <p:spPr>
            <a:xfrm>
              <a:off x="0" y="0"/>
              <a:ext cx="3223260" cy="1014857"/>
            </a:xfrm>
            <a:custGeom>
              <a:avLst/>
              <a:gdLst/>
              <a:ahLst/>
              <a:cxnLst/>
              <a:rect l="l" t="t" r="r" b="b"/>
              <a:pathLst>
                <a:path w="3223260" h="1014857">
                  <a:moveTo>
                    <a:pt x="0" y="507492"/>
                  </a:moveTo>
                  <a:lnTo>
                    <a:pt x="507492" y="0"/>
                  </a:lnTo>
                  <a:lnTo>
                    <a:pt x="507492" y="202946"/>
                  </a:lnTo>
                  <a:lnTo>
                    <a:pt x="3223260" y="202946"/>
                  </a:lnTo>
                  <a:lnTo>
                    <a:pt x="3223260" y="811911"/>
                  </a:lnTo>
                  <a:lnTo>
                    <a:pt x="507492" y="811911"/>
                  </a:lnTo>
                  <a:lnTo>
                    <a:pt x="507492" y="1014857"/>
                  </a:lnTo>
                  <a:close/>
                </a:path>
              </a:pathLst>
            </a:custGeom>
            <a:solidFill>
              <a:srgbClr val="D55816"/>
            </a:solidFill>
          </p:spPr>
          <p:txBody>
            <a:bodyPr/>
            <a:lstStyle/>
            <a:p>
              <a:endParaRPr lang="en-US"/>
            </a:p>
          </p:txBody>
        </p:sp>
      </p:grpSp>
      <p:grpSp>
        <p:nvGrpSpPr>
          <p:cNvPr id="15" name="Group 15">
            <a:extLst>
              <a:ext uri="{FF2B5EF4-FFF2-40B4-BE49-F238E27FC236}">
                <a16:creationId xmlns:a16="http://schemas.microsoft.com/office/drawing/2014/main" id="{D1910E72-70ED-F168-9AAF-C77880CE0348}"/>
              </a:ext>
            </a:extLst>
          </p:cNvPr>
          <p:cNvGrpSpPr/>
          <p:nvPr/>
        </p:nvGrpSpPr>
        <p:grpSpPr>
          <a:xfrm>
            <a:off x="7448599" y="1762110"/>
            <a:ext cx="2909262" cy="1086523"/>
            <a:chOff x="0" y="0"/>
            <a:chExt cx="4137617" cy="1545277"/>
          </a:xfrm>
        </p:grpSpPr>
        <p:sp>
          <p:nvSpPr>
            <p:cNvPr id="16" name="Freeform 16">
              <a:extLst>
                <a:ext uri="{FF2B5EF4-FFF2-40B4-BE49-F238E27FC236}">
                  <a16:creationId xmlns:a16="http://schemas.microsoft.com/office/drawing/2014/main" id="{321B017F-EFC6-9893-602B-559A33BA62AF}"/>
                </a:ext>
              </a:extLst>
            </p:cNvPr>
            <p:cNvSpPr/>
            <p:nvPr/>
          </p:nvSpPr>
          <p:spPr>
            <a:xfrm>
              <a:off x="13462" y="13589"/>
              <a:ext cx="4110609" cy="1518031"/>
            </a:xfrm>
            <a:custGeom>
              <a:avLst/>
              <a:gdLst/>
              <a:ahLst/>
              <a:cxnLst/>
              <a:rect l="l" t="t" r="r" b="b"/>
              <a:pathLst>
                <a:path w="4110609" h="1518031">
                  <a:moveTo>
                    <a:pt x="127" y="151765"/>
                  </a:moveTo>
                  <a:cubicBezTo>
                    <a:pt x="127" y="67945"/>
                    <a:pt x="68834" y="0"/>
                    <a:pt x="153670" y="0"/>
                  </a:cubicBezTo>
                  <a:lnTo>
                    <a:pt x="3957066" y="0"/>
                  </a:lnTo>
                  <a:cubicBezTo>
                    <a:pt x="4041902" y="0"/>
                    <a:pt x="4110609" y="67945"/>
                    <a:pt x="4110609" y="151765"/>
                  </a:cubicBezTo>
                  <a:lnTo>
                    <a:pt x="4110609" y="1366266"/>
                  </a:lnTo>
                  <a:cubicBezTo>
                    <a:pt x="4110609" y="1450086"/>
                    <a:pt x="4041902" y="1518031"/>
                    <a:pt x="3957066" y="1518031"/>
                  </a:cubicBezTo>
                  <a:lnTo>
                    <a:pt x="153543" y="1518031"/>
                  </a:lnTo>
                  <a:cubicBezTo>
                    <a:pt x="68707" y="1518031"/>
                    <a:pt x="0" y="1450086"/>
                    <a:pt x="0" y="1366266"/>
                  </a:cubicBezTo>
                  <a:close/>
                </a:path>
              </a:pathLst>
            </a:custGeom>
            <a:solidFill>
              <a:srgbClr val="FFFFFF"/>
            </a:solidFill>
          </p:spPr>
          <p:txBody>
            <a:bodyPr/>
            <a:lstStyle/>
            <a:p>
              <a:endParaRPr lang="en-US"/>
            </a:p>
          </p:txBody>
        </p:sp>
        <p:sp>
          <p:nvSpPr>
            <p:cNvPr id="17" name="Freeform 17">
              <a:extLst>
                <a:ext uri="{FF2B5EF4-FFF2-40B4-BE49-F238E27FC236}">
                  <a16:creationId xmlns:a16="http://schemas.microsoft.com/office/drawing/2014/main" id="{0990A804-4F01-0E9B-5215-038F0D2E7376}"/>
                </a:ext>
              </a:extLst>
            </p:cNvPr>
            <p:cNvSpPr/>
            <p:nvPr/>
          </p:nvSpPr>
          <p:spPr>
            <a:xfrm>
              <a:off x="0" y="0"/>
              <a:ext cx="4137533" cy="1545336"/>
            </a:xfrm>
            <a:custGeom>
              <a:avLst/>
              <a:gdLst/>
              <a:ahLst/>
              <a:cxnLst/>
              <a:rect l="l" t="t" r="r" b="b"/>
              <a:pathLst>
                <a:path w="4137533" h="1545336">
                  <a:moveTo>
                    <a:pt x="0" y="165354"/>
                  </a:moveTo>
                  <a:cubicBezTo>
                    <a:pt x="0" y="73914"/>
                    <a:pt x="74930" y="0"/>
                    <a:pt x="167005" y="0"/>
                  </a:cubicBezTo>
                  <a:lnTo>
                    <a:pt x="3970528" y="0"/>
                  </a:lnTo>
                  <a:lnTo>
                    <a:pt x="3970528" y="13589"/>
                  </a:lnTo>
                  <a:lnTo>
                    <a:pt x="3970528" y="0"/>
                  </a:lnTo>
                  <a:cubicBezTo>
                    <a:pt x="4062603" y="0"/>
                    <a:pt x="4137533" y="73914"/>
                    <a:pt x="4137533" y="165354"/>
                  </a:cubicBezTo>
                  <a:lnTo>
                    <a:pt x="4123944" y="165354"/>
                  </a:lnTo>
                  <a:lnTo>
                    <a:pt x="4137533" y="165354"/>
                  </a:lnTo>
                  <a:lnTo>
                    <a:pt x="4137533" y="1379855"/>
                  </a:lnTo>
                  <a:lnTo>
                    <a:pt x="4123944" y="1379855"/>
                  </a:lnTo>
                  <a:lnTo>
                    <a:pt x="4137533" y="1379855"/>
                  </a:lnTo>
                  <a:cubicBezTo>
                    <a:pt x="4137533" y="1471295"/>
                    <a:pt x="4062603" y="1545209"/>
                    <a:pt x="3970528" y="1545209"/>
                  </a:cubicBezTo>
                  <a:lnTo>
                    <a:pt x="3970528" y="1531620"/>
                  </a:lnTo>
                  <a:lnTo>
                    <a:pt x="3970528" y="1545209"/>
                  </a:lnTo>
                  <a:lnTo>
                    <a:pt x="167005" y="1545209"/>
                  </a:lnTo>
                  <a:lnTo>
                    <a:pt x="167005" y="1531620"/>
                  </a:lnTo>
                  <a:lnTo>
                    <a:pt x="167005" y="1545209"/>
                  </a:lnTo>
                  <a:cubicBezTo>
                    <a:pt x="74930" y="1545336"/>
                    <a:pt x="0" y="1471422"/>
                    <a:pt x="0" y="1379855"/>
                  </a:cubicBezTo>
                  <a:lnTo>
                    <a:pt x="0" y="165354"/>
                  </a:lnTo>
                  <a:lnTo>
                    <a:pt x="13589" y="165354"/>
                  </a:lnTo>
                  <a:lnTo>
                    <a:pt x="0" y="165354"/>
                  </a:lnTo>
                  <a:moveTo>
                    <a:pt x="27051" y="165354"/>
                  </a:moveTo>
                  <a:lnTo>
                    <a:pt x="27051" y="1379855"/>
                  </a:lnTo>
                  <a:lnTo>
                    <a:pt x="13589" y="1379855"/>
                  </a:lnTo>
                  <a:lnTo>
                    <a:pt x="27051" y="1379855"/>
                  </a:lnTo>
                  <a:cubicBezTo>
                    <a:pt x="27051" y="1456055"/>
                    <a:pt x="89535" y="1518158"/>
                    <a:pt x="167005" y="1518158"/>
                  </a:cubicBezTo>
                  <a:lnTo>
                    <a:pt x="3970528" y="1518158"/>
                  </a:lnTo>
                  <a:cubicBezTo>
                    <a:pt x="4047998" y="1518158"/>
                    <a:pt x="4110482" y="1456055"/>
                    <a:pt x="4110482" y="1379855"/>
                  </a:cubicBezTo>
                  <a:lnTo>
                    <a:pt x="4110482" y="165354"/>
                  </a:lnTo>
                  <a:cubicBezTo>
                    <a:pt x="4110482" y="89154"/>
                    <a:pt x="4047998" y="27051"/>
                    <a:pt x="3970528" y="27051"/>
                  </a:cubicBezTo>
                  <a:lnTo>
                    <a:pt x="167005" y="27051"/>
                  </a:lnTo>
                  <a:lnTo>
                    <a:pt x="167005" y="13589"/>
                  </a:lnTo>
                  <a:lnTo>
                    <a:pt x="167005" y="27051"/>
                  </a:lnTo>
                  <a:cubicBezTo>
                    <a:pt x="89535" y="27051"/>
                    <a:pt x="27051" y="89154"/>
                    <a:pt x="27051" y="165354"/>
                  </a:cubicBezTo>
                  <a:close/>
                </a:path>
              </a:pathLst>
            </a:custGeom>
            <a:solidFill>
              <a:srgbClr val="A08D71"/>
            </a:solidFill>
          </p:spPr>
          <p:txBody>
            <a:bodyPr/>
            <a:lstStyle/>
            <a:p>
              <a:endParaRPr lang="en-US"/>
            </a:p>
          </p:txBody>
        </p:sp>
      </p:grpSp>
      <p:sp>
        <p:nvSpPr>
          <p:cNvPr id="18" name="TextBox 18">
            <a:extLst>
              <a:ext uri="{FF2B5EF4-FFF2-40B4-BE49-F238E27FC236}">
                <a16:creationId xmlns:a16="http://schemas.microsoft.com/office/drawing/2014/main" id="{F37F9122-43E0-35E2-2920-EE2B43E581DF}"/>
              </a:ext>
            </a:extLst>
          </p:cNvPr>
          <p:cNvSpPr txBox="1"/>
          <p:nvPr/>
        </p:nvSpPr>
        <p:spPr>
          <a:xfrm>
            <a:off x="7515583" y="1750020"/>
            <a:ext cx="2775294" cy="1107996"/>
          </a:xfrm>
          <a:prstGeom prst="rect">
            <a:avLst/>
          </a:prstGeom>
        </p:spPr>
        <p:txBody>
          <a:bodyPr wrap="square" lIns="0" tIns="0" rIns="0" bIns="0" rtlCol="0" anchor="t">
            <a:spAutoFit/>
          </a:bodyPr>
          <a:lstStyle/>
          <a:p>
            <a:pPr algn="ctr"/>
            <a:r>
              <a:rPr lang="en-US" sz="2400" u="sng" spc="11">
                <a:solidFill>
                  <a:srgbClr val="FF0000"/>
                </a:solidFill>
                <a:latin typeface="Calibri"/>
                <a:cs typeface="Calibri"/>
              </a:rPr>
              <a:t>A</a:t>
            </a:r>
            <a:r>
              <a:rPr lang="en-US" sz="2400" spc="11">
                <a:solidFill>
                  <a:srgbClr val="000000"/>
                </a:solidFill>
                <a:latin typeface="Calibri"/>
                <a:cs typeface="Calibri"/>
              </a:rPr>
              <a:t>lcohol-associated</a:t>
            </a:r>
            <a:r>
              <a:rPr lang="en-US" sz="2400" spc="11">
                <a:solidFill>
                  <a:srgbClr val="FF0000"/>
                </a:solidFill>
                <a:latin typeface="Calibri"/>
                <a:cs typeface="Calibri"/>
              </a:rPr>
              <a:t> </a:t>
            </a:r>
            <a:r>
              <a:rPr lang="en-US" sz="2400" u="sng" spc="11">
                <a:solidFill>
                  <a:srgbClr val="FF0000"/>
                </a:solidFill>
                <a:latin typeface="Calibri"/>
                <a:cs typeface="Calibri"/>
              </a:rPr>
              <a:t>L</a:t>
            </a:r>
            <a:r>
              <a:rPr lang="en-US" sz="2400" spc="11">
                <a:solidFill>
                  <a:srgbClr val="000000"/>
                </a:solidFill>
                <a:latin typeface="Calibri"/>
                <a:cs typeface="Calibri"/>
              </a:rPr>
              <a:t>iver</a:t>
            </a:r>
            <a:r>
              <a:rPr lang="en-US" sz="2400" spc="11">
                <a:solidFill>
                  <a:srgbClr val="FF0000"/>
                </a:solidFill>
                <a:latin typeface="Calibri"/>
                <a:cs typeface="Calibri"/>
              </a:rPr>
              <a:t> </a:t>
            </a:r>
            <a:r>
              <a:rPr lang="en-US" sz="2400" u="sng" spc="11">
                <a:solidFill>
                  <a:srgbClr val="FF0000"/>
                </a:solidFill>
                <a:latin typeface="Calibri"/>
                <a:cs typeface="Calibri"/>
              </a:rPr>
              <a:t>D</a:t>
            </a:r>
            <a:r>
              <a:rPr lang="en-US" sz="2400" spc="11">
                <a:solidFill>
                  <a:srgbClr val="000000"/>
                </a:solidFill>
                <a:latin typeface="Calibri"/>
                <a:cs typeface="Calibri"/>
              </a:rPr>
              <a:t>isease</a:t>
            </a:r>
            <a:endParaRPr lang="en-US" sz="2400"/>
          </a:p>
          <a:p>
            <a:pPr algn="ctr"/>
            <a:r>
              <a:rPr lang="en-US" sz="2400" spc="11">
                <a:solidFill>
                  <a:srgbClr val="FF0000"/>
                </a:solidFill>
                <a:latin typeface="Calibri"/>
                <a:cs typeface="Calibri"/>
              </a:rPr>
              <a:t>(ALD)</a:t>
            </a:r>
          </a:p>
        </p:txBody>
      </p:sp>
      <p:sp>
        <p:nvSpPr>
          <p:cNvPr id="19" name="Freeform 19">
            <a:extLst>
              <a:ext uri="{FF2B5EF4-FFF2-40B4-BE49-F238E27FC236}">
                <a16:creationId xmlns:a16="http://schemas.microsoft.com/office/drawing/2014/main" id="{37EEB8E2-07E2-9006-9320-8639FDAA1CE7}"/>
              </a:ext>
            </a:extLst>
          </p:cNvPr>
          <p:cNvSpPr/>
          <p:nvPr/>
        </p:nvSpPr>
        <p:spPr>
          <a:xfrm>
            <a:off x="5103594" y="3728793"/>
            <a:ext cx="1864227" cy="1252289"/>
          </a:xfrm>
          <a:custGeom>
            <a:avLst/>
            <a:gdLst/>
            <a:ahLst/>
            <a:cxnLst/>
            <a:rect l="l" t="t" r="r" b="b"/>
            <a:pathLst>
              <a:path w="1988509" h="1335775">
                <a:moveTo>
                  <a:pt x="0" y="0"/>
                </a:moveTo>
                <a:lnTo>
                  <a:pt x="1988509" y="0"/>
                </a:lnTo>
                <a:lnTo>
                  <a:pt x="1988509" y="1335775"/>
                </a:lnTo>
                <a:lnTo>
                  <a:pt x="0" y="1335775"/>
                </a:lnTo>
                <a:lnTo>
                  <a:pt x="0" y="0"/>
                </a:lnTo>
                <a:close/>
              </a:path>
            </a:pathLst>
          </a:custGeom>
          <a:blipFill>
            <a:blip r:embed="rId3"/>
            <a:stretch>
              <a:fillRect t="-9120" b="-9120"/>
            </a:stretch>
          </a:blipFill>
        </p:spPr>
        <p:txBody>
          <a:bodyPr/>
          <a:lstStyle/>
          <a:p>
            <a:endParaRPr lang="en-US"/>
          </a:p>
        </p:txBody>
      </p:sp>
      <p:sp>
        <p:nvSpPr>
          <p:cNvPr id="20" name="TextBox 20">
            <a:extLst>
              <a:ext uri="{FF2B5EF4-FFF2-40B4-BE49-F238E27FC236}">
                <a16:creationId xmlns:a16="http://schemas.microsoft.com/office/drawing/2014/main" id="{1F279F25-83F8-F50D-4DA1-81DB037D43A5}"/>
              </a:ext>
            </a:extLst>
          </p:cNvPr>
          <p:cNvSpPr txBox="1"/>
          <p:nvPr/>
        </p:nvSpPr>
        <p:spPr>
          <a:xfrm>
            <a:off x="1382383" y="5078666"/>
            <a:ext cx="10458325" cy="738664"/>
          </a:xfrm>
          <a:prstGeom prst="rect">
            <a:avLst/>
          </a:prstGeom>
        </p:spPr>
        <p:txBody>
          <a:bodyPr wrap="square" lIns="0" tIns="0" rIns="0" bIns="0" rtlCol="0" anchor="t">
            <a:spAutoFit/>
          </a:bodyPr>
          <a:lstStyle/>
          <a:p>
            <a:pPr algn="ctr"/>
            <a:r>
              <a:rPr lang="en-US" sz="2400" spc="11" dirty="0" err="1">
                <a:solidFill>
                  <a:srgbClr val="FF0000"/>
                </a:solidFill>
                <a:latin typeface="Calibri"/>
                <a:cs typeface="Calibri"/>
              </a:rPr>
              <a:t>Steatotic</a:t>
            </a:r>
            <a:r>
              <a:rPr lang="en-US" sz="2400" spc="11" dirty="0">
                <a:solidFill>
                  <a:srgbClr val="FF0000"/>
                </a:solidFill>
                <a:latin typeface="Calibri"/>
                <a:cs typeface="Calibri"/>
              </a:rPr>
              <a:t> liver disease                     Steatohepatitis  (+ liver cell injury)</a:t>
            </a:r>
            <a:endParaRPr lang="en-US" dirty="0">
              <a:latin typeface="Calibri"/>
              <a:cs typeface="Calibri"/>
            </a:endParaRPr>
          </a:p>
          <a:p>
            <a:pPr algn="ctr"/>
            <a:r>
              <a:rPr lang="en-US" sz="2400" spc="11" dirty="0">
                <a:solidFill>
                  <a:srgbClr val="000000"/>
                </a:solidFill>
                <a:latin typeface="Calibri"/>
                <a:cs typeface="Calibri"/>
              </a:rPr>
              <a:t>influenced by</a:t>
            </a:r>
            <a:r>
              <a:rPr lang="en-US" sz="2400" spc="11" dirty="0">
                <a:solidFill>
                  <a:srgbClr val="FF0000"/>
                </a:solidFill>
                <a:latin typeface="Calibri"/>
                <a:cs typeface="Calibri"/>
              </a:rPr>
              <a:t> genetic </a:t>
            </a:r>
            <a:r>
              <a:rPr lang="en-US" sz="2400" spc="11" dirty="0">
                <a:solidFill>
                  <a:srgbClr val="000000"/>
                </a:solidFill>
                <a:latin typeface="Calibri"/>
                <a:cs typeface="Calibri"/>
              </a:rPr>
              <a:t>and </a:t>
            </a:r>
            <a:r>
              <a:rPr lang="en-US" sz="2400" spc="11" dirty="0">
                <a:solidFill>
                  <a:srgbClr val="FF0000"/>
                </a:solidFill>
                <a:latin typeface="Calibri"/>
                <a:cs typeface="Calibri"/>
              </a:rPr>
              <a:t>lifestyle</a:t>
            </a:r>
            <a:r>
              <a:rPr lang="en-US" sz="2400" spc="11" dirty="0">
                <a:solidFill>
                  <a:srgbClr val="000000"/>
                </a:solidFill>
                <a:latin typeface="Calibri"/>
                <a:cs typeface="Calibri"/>
              </a:rPr>
              <a:t> factors</a:t>
            </a:r>
            <a:endParaRPr lang="en-US" sz="2400" spc="11" dirty="0">
              <a:solidFill>
                <a:srgbClr val="000000"/>
              </a:solidFill>
              <a:latin typeface="Calibri"/>
              <a:ea typeface="Open Sans 1"/>
              <a:cs typeface="Calibri"/>
            </a:endParaRPr>
          </a:p>
        </p:txBody>
      </p:sp>
      <p:sp>
        <p:nvSpPr>
          <p:cNvPr id="21" name="AutoShape 21">
            <a:extLst>
              <a:ext uri="{FF2B5EF4-FFF2-40B4-BE49-F238E27FC236}">
                <a16:creationId xmlns:a16="http://schemas.microsoft.com/office/drawing/2014/main" id="{E78DE8BF-D10B-077E-8731-8C5993045387}"/>
              </a:ext>
            </a:extLst>
          </p:cNvPr>
          <p:cNvSpPr/>
          <p:nvPr/>
        </p:nvSpPr>
        <p:spPr>
          <a:xfrm flipV="1">
            <a:off x="5599898" y="5279670"/>
            <a:ext cx="496102" cy="4343"/>
          </a:xfrm>
          <a:prstGeom prst="line">
            <a:avLst/>
          </a:prstGeom>
          <a:ln w="19050" cap="rnd">
            <a:solidFill>
              <a:srgbClr val="FF0000"/>
            </a:solidFill>
            <a:prstDash val="solid"/>
            <a:headEnd type="none" w="sm" len="sm"/>
            <a:tailEnd type="triangle" w="lg" len="med"/>
          </a:ln>
        </p:spPr>
        <p:txBody>
          <a:bodyPr/>
          <a:lstStyle/>
          <a:p>
            <a:endParaRPr lang="en-US"/>
          </a:p>
        </p:txBody>
      </p:sp>
      <p:sp>
        <p:nvSpPr>
          <p:cNvPr id="22" name="Freeform 22">
            <a:extLst>
              <a:ext uri="{FF2B5EF4-FFF2-40B4-BE49-F238E27FC236}">
                <a16:creationId xmlns:a16="http://schemas.microsoft.com/office/drawing/2014/main" id="{2F7B6ECA-A704-B9B0-7463-0FA786AF1040}"/>
              </a:ext>
            </a:extLst>
          </p:cNvPr>
          <p:cNvSpPr/>
          <p:nvPr/>
        </p:nvSpPr>
        <p:spPr>
          <a:xfrm>
            <a:off x="8396868" y="2861009"/>
            <a:ext cx="1490133" cy="850616"/>
          </a:xfrm>
          <a:custGeom>
            <a:avLst/>
            <a:gdLst/>
            <a:ahLst/>
            <a:cxnLst/>
            <a:rect l="l" t="t" r="r" b="b"/>
            <a:pathLst>
              <a:path w="1589475" h="907324">
                <a:moveTo>
                  <a:pt x="0" y="0"/>
                </a:moveTo>
                <a:lnTo>
                  <a:pt x="1589476" y="0"/>
                </a:lnTo>
                <a:lnTo>
                  <a:pt x="1589476" y="907324"/>
                </a:lnTo>
                <a:lnTo>
                  <a:pt x="0" y="907324"/>
                </a:lnTo>
                <a:lnTo>
                  <a:pt x="0" y="0"/>
                </a:lnTo>
                <a:close/>
              </a:path>
            </a:pathLst>
          </a:custGeom>
          <a:blipFill>
            <a:blip r:embed="rId4"/>
            <a:stretch>
              <a:fillRect l="-12735" r="-12735"/>
            </a:stretch>
          </a:blipFill>
        </p:spPr>
        <p:txBody>
          <a:bodyPr/>
          <a:lstStyle/>
          <a:p>
            <a:endParaRPr lang="en-US"/>
          </a:p>
        </p:txBody>
      </p:sp>
      <p:sp>
        <p:nvSpPr>
          <p:cNvPr id="23" name="TextBox 23">
            <a:extLst>
              <a:ext uri="{FF2B5EF4-FFF2-40B4-BE49-F238E27FC236}">
                <a16:creationId xmlns:a16="http://schemas.microsoft.com/office/drawing/2014/main" id="{4A00790D-FC51-9CC9-A2C9-29898AAB9A30}"/>
              </a:ext>
            </a:extLst>
          </p:cNvPr>
          <p:cNvSpPr txBox="1"/>
          <p:nvPr/>
        </p:nvSpPr>
        <p:spPr>
          <a:xfrm>
            <a:off x="8868276" y="6002007"/>
            <a:ext cx="5112399" cy="169277"/>
          </a:xfrm>
          <a:prstGeom prst="rect">
            <a:avLst/>
          </a:prstGeom>
        </p:spPr>
        <p:txBody>
          <a:bodyPr wrap="square" lIns="0" tIns="0" rIns="0" bIns="0" rtlCol="0" anchor="t">
            <a:spAutoFit/>
          </a:bodyPr>
          <a:lstStyle/>
          <a:p>
            <a:pPr algn="l"/>
            <a:r>
              <a:rPr lang="en-US" sz="1100" u="sng" spc="8" dirty="0">
                <a:solidFill>
                  <a:srgbClr val="0070C0"/>
                </a:solidFill>
                <a:latin typeface="Calibri"/>
                <a:cs typeface="Calibri"/>
                <a:hlinkClick r:id="rId5" tooltip="https://www.aasld.org/practice-guidelines"/>
              </a:rPr>
              <a:t>https://www.aasld.org/practice-guidelines</a:t>
            </a:r>
            <a:r>
              <a:rPr lang="en-US" sz="1100" spc="8" dirty="0">
                <a:solidFill>
                  <a:srgbClr val="0070C0"/>
                </a:solidFill>
                <a:latin typeface="Calibri"/>
                <a:cs typeface="Calibri"/>
              </a:rPr>
              <a:t> </a:t>
            </a:r>
            <a:r>
              <a:rPr lang="en-US" sz="1100" spc="8" dirty="0">
                <a:solidFill>
                  <a:srgbClr val="000000"/>
                </a:solidFill>
                <a:latin typeface="Calibri"/>
                <a:cs typeface="Calibri"/>
              </a:rPr>
              <a:t>June 2023</a:t>
            </a:r>
            <a:endParaRPr lang="en-US" sz="1100" dirty="0"/>
          </a:p>
        </p:txBody>
      </p:sp>
      <p:sp>
        <p:nvSpPr>
          <p:cNvPr id="25" name="AutoShape 4">
            <a:extLst>
              <a:ext uri="{FF2B5EF4-FFF2-40B4-BE49-F238E27FC236}">
                <a16:creationId xmlns:a16="http://schemas.microsoft.com/office/drawing/2014/main" id="{BBF5D039-1251-D1BC-998B-56E049634C2C}"/>
              </a:ext>
            </a:extLst>
          </p:cNvPr>
          <p:cNvSpPr/>
          <p:nvPr/>
        </p:nvSpPr>
        <p:spPr>
          <a:xfrm rot="23839" flipV="1">
            <a:off x="1961548" y="1475074"/>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44553374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F34EA-D470-AA1B-C257-A6E0DF42F83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4AA77B-AFC8-CE9A-1230-54518BEC3005}"/>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F2F4E3F8-6590-32C6-9C98-1B4F8AE60614}"/>
              </a:ext>
            </a:extLst>
          </p:cNvPr>
          <p:cNvSpPr>
            <a:spLocks noGrp="1"/>
          </p:cNvSpPr>
          <p:nvPr>
            <p:ph type="sldNum" sz="quarter" idx="13"/>
          </p:nvPr>
        </p:nvSpPr>
        <p:spPr/>
        <p:txBody>
          <a:bodyPr/>
          <a:lstStyle/>
          <a:p>
            <a:fld id="{7BCC8D0D-EAEC-449D-9161-023DFF90F2E2}" type="slidenum">
              <a:rPr lang="en-US" smtClean="0"/>
              <a:pPr/>
              <a:t>15</a:t>
            </a:fld>
            <a:endParaRPr lang="en-US" dirty="0"/>
          </a:p>
        </p:txBody>
      </p:sp>
      <p:sp>
        <p:nvSpPr>
          <p:cNvPr id="4" name="Freeform 2">
            <a:extLst>
              <a:ext uri="{FF2B5EF4-FFF2-40B4-BE49-F238E27FC236}">
                <a16:creationId xmlns:a16="http://schemas.microsoft.com/office/drawing/2014/main" id="{BBD11373-9E6C-E082-F882-48BB51129BCB}"/>
              </a:ext>
            </a:extLst>
          </p:cNvPr>
          <p:cNvSpPr/>
          <p:nvPr/>
        </p:nvSpPr>
        <p:spPr>
          <a:xfrm>
            <a:off x="3517793" y="903360"/>
            <a:ext cx="5729769" cy="5099938"/>
          </a:xfrm>
          <a:custGeom>
            <a:avLst/>
            <a:gdLst/>
            <a:ahLst/>
            <a:cxnLst/>
            <a:rect l="l" t="t" r="r" b="b"/>
            <a:pathLst>
              <a:path w="6111754" h="5439934">
                <a:moveTo>
                  <a:pt x="0" y="0"/>
                </a:moveTo>
                <a:lnTo>
                  <a:pt x="6111753" y="0"/>
                </a:lnTo>
                <a:lnTo>
                  <a:pt x="6111753" y="5439934"/>
                </a:lnTo>
                <a:lnTo>
                  <a:pt x="0" y="5439934"/>
                </a:lnTo>
                <a:lnTo>
                  <a:pt x="0" y="0"/>
                </a:lnTo>
                <a:close/>
              </a:path>
            </a:pathLst>
          </a:custGeom>
          <a:blipFill>
            <a:blip r:embed="rId3"/>
            <a:stretch>
              <a:fillRect t="-100" b="-100"/>
            </a:stretch>
          </a:blipFill>
        </p:spPr>
        <p:txBody>
          <a:bodyPr/>
          <a:lstStyle/>
          <a:p>
            <a:endParaRPr lang="en-US"/>
          </a:p>
        </p:txBody>
      </p:sp>
      <p:sp>
        <p:nvSpPr>
          <p:cNvPr id="5" name="Freeform 6">
            <a:extLst>
              <a:ext uri="{FF2B5EF4-FFF2-40B4-BE49-F238E27FC236}">
                <a16:creationId xmlns:a16="http://schemas.microsoft.com/office/drawing/2014/main" id="{EB856F0C-F34D-71FE-986F-2AB40F0C6759}"/>
              </a:ext>
            </a:extLst>
          </p:cNvPr>
          <p:cNvSpPr/>
          <p:nvPr/>
        </p:nvSpPr>
        <p:spPr>
          <a:xfrm rot="19928472">
            <a:off x="5332766" y="1970536"/>
            <a:ext cx="668452" cy="366813"/>
          </a:xfrm>
          <a:custGeom>
            <a:avLst/>
            <a:gdLst/>
            <a:ahLst/>
            <a:cxnLst/>
            <a:rect l="l" t="t" r="r" b="b"/>
            <a:pathLst>
              <a:path w="713015" h="391267">
                <a:moveTo>
                  <a:pt x="0" y="0"/>
                </a:moveTo>
                <a:lnTo>
                  <a:pt x="713014" y="0"/>
                </a:lnTo>
                <a:lnTo>
                  <a:pt x="713014" y="391266"/>
                </a:lnTo>
                <a:lnTo>
                  <a:pt x="0" y="3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06C6D4F8-89B2-E2AD-1B94-3C5CF996837E}"/>
              </a:ext>
            </a:extLst>
          </p:cNvPr>
          <p:cNvSpPr/>
          <p:nvPr/>
        </p:nvSpPr>
        <p:spPr>
          <a:xfrm rot="9095700">
            <a:off x="5054493" y="1740536"/>
            <a:ext cx="681194" cy="373805"/>
          </a:xfrm>
          <a:custGeom>
            <a:avLst/>
            <a:gdLst/>
            <a:ahLst/>
            <a:cxnLst/>
            <a:rect l="l" t="t" r="r" b="b"/>
            <a:pathLst>
              <a:path w="726607" h="398725">
                <a:moveTo>
                  <a:pt x="0" y="0"/>
                </a:moveTo>
                <a:lnTo>
                  <a:pt x="726607" y="0"/>
                </a:lnTo>
                <a:lnTo>
                  <a:pt x="726607" y="398725"/>
                </a:lnTo>
                <a:lnTo>
                  <a:pt x="0" y="3987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8">
            <a:extLst>
              <a:ext uri="{FF2B5EF4-FFF2-40B4-BE49-F238E27FC236}">
                <a16:creationId xmlns:a16="http://schemas.microsoft.com/office/drawing/2014/main" id="{5DEA8F22-E4DB-9096-CCBE-C0EEDB7B84FA}"/>
              </a:ext>
            </a:extLst>
          </p:cNvPr>
          <p:cNvSpPr txBox="1"/>
          <p:nvPr/>
        </p:nvSpPr>
        <p:spPr>
          <a:xfrm>
            <a:off x="1411749" y="271185"/>
            <a:ext cx="9368502" cy="527965"/>
          </a:xfrm>
          <a:prstGeom prst="rect">
            <a:avLst/>
          </a:prstGeom>
        </p:spPr>
        <p:txBody>
          <a:bodyPr wrap="square" lIns="0" tIns="0" rIns="0" bIns="0" rtlCol="0" anchor="t">
            <a:spAutoFit/>
          </a:bodyPr>
          <a:lstStyle/>
          <a:p>
            <a:pPr algn="ctr">
              <a:lnSpc>
                <a:spcPts val="3839"/>
              </a:lnSpc>
            </a:pPr>
            <a:r>
              <a:rPr lang="en-US" sz="4800" b="1" spc="19" dirty="0">
                <a:latin typeface="Calibri"/>
                <a:cs typeface="Calibri"/>
              </a:rPr>
              <a:t>MASLD is a dynamic liver condition</a:t>
            </a:r>
            <a:endParaRPr lang="en-US" sz="4800" b="1" spc="19" dirty="0">
              <a:latin typeface="Calibri"/>
              <a:ea typeface="Open Sans 1 Bold"/>
              <a:cs typeface="Calibri"/>
            </a:endParaRPr>
          </a:p>
        </p:txBody>
      </p:sp>
      <p:sp>
        <p:nvSpPr>
          <p:cNvPr id="8" name="TextBox 9">
            <a:extLst>
              <a:ext uri="{FF2B5EF4-FFF2-40B4-BE49-F238E27FC236}">
                <a16:creationId xmlns:a16="http://schemas.microsoft.com/office/drawing/2014/main" id="{0C10DCD4-86F2-2988-439B-30796D7AE727}"/>
              </a:ext>
            </a:extLst>
          </p:cNvPr>
          <p:cNvSpPr txBox="1"/>
          <p:nvPr/>
        </p:nvSpPr>
        <p:spPr>
          <a:xfrm>
            <a:off x="6996750" y="2111840"/>
            <a:ext cx="1600596" cy="263983"/>
          </a:xfrm>
          <a:prstGeom prst="rect">
            <a:avLst/>
          </a:prstGeom>
        </p:spPr>
        <p:txBody>
          <a:bodyPr wrap="square" lIns="0" tIns="0" rIns="0" bIns="0" rtlCol="0" anchor="t">
            <a:spAutoFit/>
          </a:bodyPr>
          <a:lstStyle/>
          <a:p>
            <a:pPr algn="ctr">
              <a:lnSpc>
                <a:spcPts val="1943"/>
              </a:lnSpc>
            </a:pPr>
            <a:r>
              <a:rPr lang="en-US" sz="2400" spc="10">
                <a:solidFill>
                  <a:srgbClr val="000000"/>
                </a:solidFill>
                <a:latin typeface="Calibri"/>
                <a:cs typeface="Calibri"/>
              </a:rPr>
              <a:t>Normal liver</a:t>
            </a:r>
          </a:p>
        </p:txBody>
      </p:sp>
      <p:sp>
        <p:nvSpPr>
          <p:cNvPr id="9" name="TextBox 10">
            <a:extLst>
              <a:ext uri="{FF2B5EF4-FFF2-40B4-BE49-F238E27FC236}">
                <a16:creationId xmlns:a16="http://schemas.microsoft.com/office/drawing/2014/main" id="{F495937E-5A7D-6961-52D8-910287EBEF19}"/>
              </a:ext>
            </a:extLst>
          </p:cNvPr>
          <p:cNvSpPr txBox="1"/>
          <p:nvPr/>
        </p:nvSpPr>
        <p:spPr>
          <a:xfrm>
            <a:off x="215453" y="2435240"/>
            <a:ext cx="3741937" cy="1661993"/>
          </a:xfrm>
          <a:prstGeom prst="rect">
            <a:avLst/>
          </a:prstGeom>
        </p:spPr>
        <p:txBody>
          <a:bodyPr wrap="square" lIns="0" tIns="0" rIns="0" bIns="0" rtlCol="0" anchor="t">
            <a:spAutoFit/>
          </a:bodyPr>
          <a:lstStyle/>
          <a:p>
            <a:pPr algn="ctr"/>
            <a:r>
              <a:rPr lang="en-US" spc="10" dirty="0">
                <a:solidFill>
                  <a:srgbClr val="000000"/>
                </a:solidFill>
                <a:latin typeface="Calibri"/>
                <a:cs typeface="Calibri"/>
              </a:rPr>
              <a:t>Liver </a:t>
            </a:r>
            <a:r>
              <a:rPr lang="en-US" sz="2400" spc="10" dirty="0">
                <a:solidFill>
                  <a:srgbClr val="000000"/>
                </a:solidFill>
                <a:latin typeface="Calibri"/>
                <a:cs typeface="Calibri"/>
              </a:rPr>
              <a:t>Steatosis</a:t>
            </a:r>
          </a:p>
          <a:p>
            <a:pPr algn="ctr"/>
            <a:r>
              <a:rPr lang="en-US" sz="2000" spc="10" dirty="0">
                <a:solidFill>
                  <a:srgbClr val="000000"/>
                </a:solidFill>
                <a:latin typeface="Calibri"/>
                <a:cs typeface="Calibri"/>
              </a:rPr>
              <a:t>General population: &gt; 30% </a:t>
            </a:r>
          </a:p>
          <a:p>
            <a:pPr algn="ctr"/>
            <a:r>
              <a:rPr lang="en-US" sz="2000" spc="10" dirty="0">
                <a:solidFill>
                  <a:srgbClr val="FF0000"/>
                </a:solidFill>
                <a:latin typeface="Calibri"/>
                <a:cs typeface="Calibri"/>
              </a:rPr>
              <a:t>Post transplant recurrence: 90%</a:t>
            </a:r>
          </a:p>
          <a:p>
            <a:pPr algn="ctr"/>
            <a:r>
              <a:rPr lang="en-US" sz="2000" spc="10" dirty="0">
                <a:solidFill>
                  <a:srgbClr val="FF0000"/>
                </a:solidFill>
                <a:latin typeface="Calibri"/>
                <a:cs typeface="Calibri"/>
              </a:rPr>
              <a:t>New onset after transplant: 40-50%</a:t>
            </a:r>
          </a:p>
          <a:p>
            <a:pPr algn="ctr"/>
            <a:endParaRPr lang="en-US" sz="2400" spc="10" dirty="0">
              <a:solidFill>
                <a:srgbClr val="000000"/>
              </a:solidFill>
              <a:latin typeface="Calibri"/>
              <a:cs typeface="Calibri"/>
            </a:endParaRPr>
          </a:p>
        </p:txBody>
      </p:sp>
      <p:sp>
        <p:nvSpPr>
          <p:cNvPr id="10" name="TextBox 12">
            <a:extLst>
              <a:ext uri="{FF2B5EF4-FFF2-40B4-BE49-F238E27FC236}">
                <a16:creationId xmlns:a16="http://schemas.microsoft.com/office/drawing/2014/main" id="{0BE7921A-95DD-BB47-2796-3A199C8685C5}"/>
              </a:ext>
            </a:extLst>
          </p:cNvPr>
          <p:cNvSpPr txBox="1"/>
          <p:nvPr/>
        </p:nvSpPr>
        <p:spPr>
          <a:xfrm>
            <a:off x="7968511" y="5100222"/>
            <a:ext cx="3148021" cy="494110"/>
          </a:xfrm>
          <a:prstGeom prst="rect">
            <a:avLst/>
          </a:prstGeom>
        </p:spPr>
        <p:txBody>
          <a:bodyPr wrap="square" lIns="0" tIns="0" rIns="0" bIns="0" rtlCol="0" anchor="t">
            <a:spAutoFit/>
          </a:bodyPr>
          <a:lstStyle/>
          <a:p>
            <a:pPr algn="ctr">
              <a:lnSpc>
                <a:spcPts val="1943"/>
              </a:lnSpc>
            </a:pPr>
            <a:r>
              <a:rPr lang="en-US" sz="2400" spc="10" dirty="0">
                <a:solidFill>
                  <a:srgbClr val="000000"/>
                </a:solidFill>
                <a:latin typeface="Calibri"/>
                <a:cs typeface="Calibri"/>
              </a:rPr>
              <a:t>MASH Cirrhosis </a:t>
            </a:r>
          </a:p>
          <a:p>
            <a:pPr algn="ctr">
              <a:lnSpc>
                <a:spcPts val="1943"/>
              </a:lnSpc>
            </a:pPr>
            <a:r>
              <a:rPr lang="en-US" sz="2000" spc="10" dirty="0">
                <a:solidFill>
                  <a:srgbClr val="000000"/>
                </a:solidFill>
                <a:latin typeface="Calibri"/>
                <a:cs typeface="Calibri"/>
              </a:rPr>
              <a:t>40% of liver transplants</a:t>
            </a:r>
            <a:endParaRPr lang="en-US" sz="2400" spc="10" dirty="0">
              <a:solidFill>
                <a:srgbClr val="000000"/>
              </a:solidFill>
              <a:latin typeface="Calibri"/>
              <a:cs typeface="Calibri"/>
            </a:endParaRPr>
          </a:p>
        </p:txBody>
      </p:sp>
      <p:sp>
        <p:nvSpPr>
          <p:cNvPr id="11" name="Freeform 13">
            <a:extLst>
              <a:ext uri="{FF2B5EF4-FFF2-40B4-BE49-F238E27FC236}">
                <a16:creationId xmlns:a16="http://schemas.microsoft.com/office/drawing/2014/main" id="{333365EA-A9A5-A880-1F9A-0471C46A19E8}"/>
              </a:ext>
            </a:extLst>
          </p:cNvPr>
          <p:cNvSpPr/>
          <p:nvPr/>
        </p:nvSpPr>
        <p:spPr>
          <a:xfrm rot="4085562">
            <a:off x="4365508" y="3686974"/>
            <a:ext cx="681194" cy="373805"/>
          </a:xfrm>
          <a:custGeom>
            <a:avLst/>
            <a:gdLst/>
            <a:ahLst/>
            <a:cxnLst/>
            <a:rect l="l" t="t" r="r" b="b"/>
            <a:pathLst>
              <a:path w="726607" h="398725">
                <a:moveTo>
                  <a:pt x="0" y="0"/>
                </a:moveTo>
                <a:lnTo>
                  <a:pt x="726607" y="0"/>
                </a:lnTo>
                <a:lnTo>
                  <a:pt x="726607" y="398726"/>
                </a:lnTo>
                <a:lnTo>
                  <a:pt x="0" y="3987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4">
            <a:extLst>
              <a:ext uri="{FF2B5EF4-FFF2-40B4-BE49-F238E27FC236}">
                <a16:creationId xmlns:a16="http://schemas.microsoft.com/office/drawing/2014/main" id="{66229E97-382D-5FA6-3F26-0DBE26415F38}"/>
              </a:ext>
            </a:extLst>
          </p:cNvPr>
          <p:cNvSpPr/>
          <p:nvPr/>
        </p:nvSpPr>
        <p:spPr>
          <a:xfrm>
            <a:off x="5954986" y="5266686"/>
            <a:ext cx="681194" cy="373805"/>
          </a:xfrm>
          <a:custGeom>
            <a:avLst/>
            <a:gdLst/>
            <a:ahLst/>
            <a:cxnLst/>
            <a:rect l="l" t="t" r="r" b="b"/>
            <a:pathLst>
              <a:path w="726607" h="398725">
                <a:moveTo>
                  <a:pt x="0" y="0"/>
                </a:moveTo>
                <a:lnTo>
                  <a:pt x="726607" y="0"/>
                </a:lnTo>
                <a:lnTo>
                  <a:pt x="726607" y="398725"/>
                </a:lnTo>
                <a:lnTo>
                  <a:pt x="0" y="3987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5">
            <a:extLst>
              <a:ext uri="{FF2B5EF4-FFF2-40B4-BE49-F238E27FC236}">
                <a16:creationId xmlns:a16="http://schemas.microsoft.com/office/drawing/2014/main" id="{C0158BD1-C100-5D4A-0936-1117B81FE093}"/>
              </a:ext>
            </a:extLst>
          </p:cNvPr>
          <p:cNvSpPr/>
          <p:nvPr/>
        </p:nvSpPr>
        <p:spPr>
          <a:xfrm rot="14752150">
            <a:off x="4760380" y="3580479"/>
            <a:ext cx="668452" cy="366813"/>
          </a:xfrm>
          <a:custGeom>
            <a:avLst/>
            <a:gdLst/>
            <a:ahLst/>
            <a:cxnLst/>
            <a:rect l="l" t="t" r="r" b="b"/>
            <a:pathLst>
              <a:path w="713015" h="391267">
                <a:moveTo>
                  <a:pt x="0" y="0"/>
                </a:moveTo>
                <a:lnTo>
                  <a:pt x="713015" y="0"/>
                </a:lnTo>
                <a:lnTo>
                  <a:pt x="713015" y="391266"/>
                </a:lnTo>
                <a:lnTo>
                  <a:pt x="0" y="3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6">
            <a:extLst>
              <a:ext uri="{FF2B5EF4-FFF2-40B4-BE49-F238E27FC236}">
                <a16:creationId xmlns:a16="http://schemas.microsoft.com/office/drawing/2014/main" id="{12B66914-6ED4-E750-AA08-9DC7AF5ACFFA}"/>
              </a:ext>
            </a:extLst>
          </p:cNvPr>
          <p:cNvSpPr/>
          <p:nvPr/>
        </p:nvSpPr>
        <p:spPr>
          <a:xfrm rot="10628156">
            <a:off x="5958983" y="4883402"/>
            <a:ext cx="668452" cy="366813"/>
          </a:xfrm>
          <a:custGeom>
            <a:avLst/>
            <a:gdLst/>
            <a:ahLst/>
            <a:cxnLst/>
            <a:rect l="l" t="t" r="r" b="b"/>
            <a:pathLst>
              <a:path w="713015" h="391267">
                <a:moveTo>
                  <a:pt x="0" y="0"/>
                </a:moveTo>
                <a:lnTo>
                  <a:pt x="713014" y="0"/>
                </a:lnTo>
                <a:lnTo>
                  <a:pt x="713014" y="391267"/>
                </a:lnTo>
                <a:lnTo>
                  <a:pt x="0" y="3912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AutoShape 4">
            <a:extLst>
              <a:ext uri="{FF2B5EF4-FFF2-40B4-BE49-F238E27FC236}">
                <a16:creationId xmlns:a16="http://schemas.microsoft.com/office/drawing/2014/main" id="{031C5708-0964-8D8A-9CC2-B9E1054ADA66}"/>
              </a:ext>
            </a:extLst>
          </p:cNvPr>
          <p:cNvSpPr/>
          <p:nvPr/>
        </p:nvSpPr>
        <p:spPr>
          <a:xfrm rot="23839" flipV="1">
            <a:off x="2116529" y="963640"/>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16" name="TextBox 11">
            <a:extLst>
              <a:ext uri="{FF2B5EF4-FFF2-40B4-BE49-F238E27FC236}">
                <a16:creationId xmlns:a16="http://schemas.microsoft.com/office/drawing/2014/main" id="{F4EB2EBD-19C6-3DC2-29AC-18E14C8B4EE3}"/>
              </a:ext>
            </a:extLst>
          </p:cNvPr>
          <p:cNvSpPr txBox="1"/>
          <p:nvPr/>
        </p:nvSpPr>
        <p:spPr>
          <a:xfrm>
            <a:off x="1097848" y="4361215"/>
            <a:ext cx="3307772" cy="2049087"/>
          </a:xfrm>
          <a:prstGeom prst="rect">
            <a:avLst/>
          </a:prstGeom>
        </p:spPr>
        <p:txBody>
          <a:bodyPr wrap="square" lIns="0" tIns="0" rIns="0" bIns="0" rtlCol="0" anchor="t">
            <a:spAutoFit/>
          </a:bodyPr>
          <a:lstStyle/>
          <a:p>
            <a:pPr algn="ctr"/>
            <a:r>
              <a:rPr lang="en-US" sz="2400" spc="10" dirty="0">
                <a:solidFill>
                  <a:srgbClr val="000000"/>
                </a:solidFill>
                <a:latin typeface="Calibri"/>
                <a:cs typeface="Calibri"/>
              </a:rPr>
              <a:t> </a:t>
            </a:r>
            <a:r>
              <a:rPr lang="en-US" sz="2400" b="1" spc="10" dirty="0">
                <a:solidFill>
                  <a:srgbClr val="FF0000"/>
                </a:solidFill>
                <a:latin typeface="Calibri"/>
                <a:cs typeface="Calibri"/>
              </a:rPr>
              <a:t>M</a:t>
            </a:r>
            <a:r>
              <a:rPr lang="en-US" sz="2400" spc="10" dirty="0">
                <a:solidFill>
                  <a:srgbClr val="000000"/>
                </a:solidFill>
                <a:latin typeface="Calibri"/>
                <a:cs typeface="Calibri"/>
              </a:rPr>
              <a:t>etabolic- </a:t>
            </a:r>
            <a:r>
              <a:rPr lang="en-US" sz="2400" b="1" spc="10" dirty="0">
                <a:solidFill>
                  <a:srgbClr val="FF0000"/>
                </a:solidFill>
                <a:latin typeface="Calibri"/>
                <a:cs typeface="Calibri"/>
              </a:rPr>
              <a:t>A</a:t>
            </a:r>
            <a:r>
              <a:rPr lang="en-US" sz="2400" spc="10" dirty="0">
                <a:solidFill>
                  <a:srgbClr val="000000"/>
                </a:solidFill>
                <a:latin typeface="Calibri"/>
                <a:cs typeface="Calibri"/>
              </a:rPr>
              <a:t>ssociated </a:t>
            </a:r>
            <a:r>
              <a:rPr lang="en-US" sz="2400" b="1" spc="10" dirty="0">
                <a:solidFill>
                  <a:srgbClr val="FF0000"/>
                </a:solidFill>
                <a:latin typeface="Calibri"/>
                <a:cs typeface="Calibri"/>
              </a:rPr>
              <a:t>S</a:t>
            </a:r>
            <a:r>
              <a:rPr lang="en-US" sz="2400" spc="10" dirty="0">
                <a:solidFill>
                  <a:srgbClr val="000000"/>
                </a:solidFill>
                <a:latin typeface="Calibri"/>
                <a:cs typeface="Calibri"/>
              </a:rPr>
              <a:t>teato</a:t>
            </a:r>
            <a:r>
              <a:rPr lang="en-US" sz="2400" b="1" spc="10" dirty="0">
                <a:solidFill>
                  <a:srgbClr val="FF0000"/>
                </a:solidFill>
                <a:latin typeface="Calibri"/>
                <a:cs typeface="Calibri"/>
              </a:rPr>
              <a:t>h</a:t>
            </a:r>
            <a:r>
              <a:rPr lang="en-US" sz="2400" spc="10" dirty="0">
                <a:solidFill>
                  <a:srgbClr val="000000"/>
                </a:solidFill>
                <a:latin typeface="Calibri"/>
                <a:cs typeface="Calibri"/>
              </a:rPr>
              <a:t>epatitis</a:t>
            </a:r>
          </a:p>
          <a:p>
            <a:pPr algn="ctr"/>
            <a:r>
              <a:rPr lang="en-US" sz="2400" spc="10" dirty="0">
                <a:solidFill>
                  <a:srgbClr val="000000"/>
                </a:solidFill>
                <a:latin typeface="Calibri"/>
                <a:cs typeface="Calibri"/>
              </a:rPr>
              <a:t>(aka </a:t>
            </a:r>
            <a:r>
              <a:rPr lang="en-US" sz="2400" spc="10" dirty="0">
                <a:solidFill>
                  <a:srgbClr val="FF0000"/>
                </a:solidFill>
                <a:latin typeface="Calibri"/>
                <a:cs typeface="Calibri"/>
              </a:rPr>
              <a:t>MASH</a:t>
            </a:r>
            <a:r>
              <a:rPr lang="en-US" sz="2400" spc="10" dirty="0">
                <a:solidFill>
                  <a:srgbClr val="000000"/>
                </a:solidFill>
                <a:latin typeface="Calibri"/>
                <a:cs typeface="Calibri"/>
              </a:rPr>
              <a:t>)</a:t>
            </a:r>
          </a:p>
          <a:p>
            <a:pPr algn="ctr"/>
            <a:r>
              <a:rPr lang="en-US" sz="2400" spc="10" dirty="0">
                <a:solidFill>
                  <a:srgbClr val="000000"/>
                </a:solidFill>
                <a:latin typeface="Calibri"/>
                <a:cs typeface="Calibri"/>
              </a:rPr>
              <a:t>+/- liver fibrosis</a:t>
            </a:r>
          </a:p>
          <a:p>
            <a:pPr algn="ctr"/>
            <a:r>
              <a:rPr lang="en-US" sz="2000" spc="10" dirty="0">
                <a:solidFill>
                  <a:srgbClr val="000000"/>
                </a:solidFill>
                <a:latin typeface="Calibri"/>
                <a:cs typeface="Calibri"/>
              </a:rPr>
              <a:t>(12-14% general population)</a:t>
            </a:r>
          </a:p>
          <a:p>
            <a:pPr algn="ctr">
              <a:lnSpc>
                <a:spcPts val="1943"/>
              </a:lnSpc>
            </a:pPr>
            <a:endParaRPr lang="en-US" sz="2400" spc="10" dirty="0">
              <a:solidFill>
                <a:srgbClr val="000000"/>
              </a:solidFill>
              <a:latin typeface="Calibri"/>
              <a:cs typeface="Calibri"/>
            </a:endParaRPr>
          </a:p>
        </p:txBody>
      </p:sp>
      <p:sp>
        <p:nvSpPr>
          <p:cNvPr id="17" name="TextBox 16">
            <a:extLst>
              <a:ext uri="{FF2B5EF4-FFF2-40B4-BE49-F238E27FC236}">
                <a16:creationId xmlns:a16="http://schemas.microsoft.com/office/drawing/2014/main" id="{40C865C8-61D4-CA70-ACB5-42B03802BAF0}"/>
              </a:ext>
            </a:extLst>
          </p:cNvPr>
          <p:cNvSpPr txBox="1"/>
          <p:nvPr/>
        </p:nvSpPr>
        <p:spPr bwMode="auto">
          <a:xfrm>
            <a:off x="8872007" y="5792074"/>
            <a:ext cx="3495558" cy="914400"/>
          </a:xfrm>
          <a:prstGeom prst="rect">
            <a:avLst/>
          </a:prstGeom>
          <a:noFill/>
          <a:ln w="19050" algn="ctr">
            <a:noFill/>
            <a:miter lim="800000"/>
            <a:headEnd/>
            <a:tailEnd/>
          </a:ln>
        </p:spPr>
        <p:txBody>
          <a:bodyPr wrap="none" lIns="0" tIns="0" rIns="0" bIns="0" rtlCol="0">
            <a:noAutofit/>
          </a:bodyPr>
          <a:lstStyle/>
          <a:p>
            <a:r>
              <a:rPr lang="en-US" sz="1400" dirty="0" err="1">
                <a:latin typeface="Calibri" panose="020F0502020204030204" pitchFamily="34" charset="0"/>
                <a:cs typeface="Calibri" panose="020F0502020204030204" pitchFamily="34" charset="0"/>
              </a:rPr>
              <a:t>Younossi</a:t>
            </a:r>
            <a:r>
              <a:rPr lang="en-US" sz="1400" dirty="0">
                <a:latin typeface="Calibri" panose="020F0502020204030204" pitchFamily="34" charset="0"/>
                <a:cs typeface="Calibri" panose="020F0502020204030204" pitchFamily="34" charset="0"/>
              </a:rPr>
              <a:t> Z et al. Clin Mol Hepatol. 2025</a:t>
            </a:r>
          </a:p>
          <a:p>
            <a:r>
              <a:rPr lang="en-US" sz="1400" dirty="0">
                <a:latin typeface="Calibri" panose="020F0502020204030204" pitchFamily="34" charset="0"/>
                <a:cs typeface="Calibri" panose="020F0502020204030204" pitchFamily="34" charset="0"/>
              </a:rPr>
              <a:t>Siddiqui MS et al Hepatology 2025</a:t>
            </a:r>
          </a:p>
        </p:txBody>
      </p:sp>
    </p:spTree>
    <p:extLst>
      <p:ext uri="{BB962C8B-B14F-4D97-AF65-F5344CB8AC3E}">
        <p14:creationId xmlns:p14="http://schemas.microsoft.com/office/powerpoint/2010/main" val="326149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F16BB-AFCC-7B95-562D-310A03ABC6D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DA4D12-B59E-7EEC-DAEC-9F21C7A2BB73}"/>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02BCEF04-927F-6C34-C8A5-A20816151216}"/>
              </a:ext>
            </a:extLst>
          </p:cNvPr>
          <p:cNvSpPr>
            <a:spLocks noGrp="1"/>
          </p:cNvSpPr>
          <p:nvPr>
            <p:ph type="sldNum" sz="quarter" idx="13"/>
          </p:nvPr>
        </p:nvSpPr>
        <p:spPr/>
        <p:txBody>
          <a:bodyPr/>
          <a:lstStyle/>
          <a:p>
            <a:fld id="{7BCC8D0D-EAEC-449D-9161-023DFF90F2E2}" type="slidenum">
              <a:rPr lang="en-US" smtClean="0"/>
              <a:pPr/>
              <a:t>16</a:t>
            </a:fld>
            <a:endParaRPr lang="en-US" dirty="0"/>
          </a:p>
        </p:txBody>
      </p:sp>
      <p:sp>
        <p:nvSpPr>
          <p:cNvPr id="4" name="TextBox 2">
            <a:extLst>
              <a:ext uri="{FF2B5EF4-FFF2-40B4-BE49-F238E27FC236}">
                <a16:creationId xmlns:a16="http://schemas.microsoft.com/office/drawing/2014/main" id="{6C0EE7F3-D31E-7AD6-1CC3-D72714C07AE4}"/>
              </a:ext>
            </a:extLst>
          </p:cNvPr>
          <p:cNvSpPr txBox="1"/>
          <p:nvPr/>
        </p:nvSpPr>
        <p:spPr>
          <a:xfrm>
            <a:off x="2307672" y="563610"/>
            <a:ext cx="7576656" cy="607219"/>
          </a:xfrm>
          <a:prstGeom prst="rect">
            <a:avLst/>
          </a:prstGeom>
        </p:spPr>
        <p:txBody>
          <a:bodyPr wrap="square" lIns="0" tIns="0" rIns="0" bIns="0" rtlCol="0" anchor="t">
            <a:spAutoFit/>
          </a:bodyPr>
          <a:lstStyle/>
          <a:p>
            <a:pPr algn="ctr">
              <a:lnSpc>
                <a:spcPts val="4800"/>
              </a:lnSpc>
            </a:pPr>
            <a:r>
              <a:rPr lang="en-US" sz="3950" b="1" spc="23" dirty="0">
                <a:solidFill>
                  <a:srgbClr val="000000"/>
                </a:solidFill>
                <a:latin typeface="Calibri"/>
                <a:cs typeface="Calibri"/>
              </a:rPr>
              <a:t>Liver fibrosis = liver scarring </a:t>
            </a:r>
            <a:endParaRPr lang="en-US" sz="3950" b="1" spc="23" dirty="0">
              <a:solidFill>
                <a:srgbClr val="000000"/>
              </a:solidFill>
              <a:latin typeface="Calibri"/>
              <a:ea typeface="Open Sans 1 Bold"/>
              <a:cs typeface="Calibri"/>
            </a:endParaRPr>
          </a:p>
        </p:txBody>
      </p:sp>
      <p:sp>
        <p:nvSpPr>
          <p:cNvPr id="5" name="Freeform 3">
            <a:extLst>
              <a:ext uri="{FF2B5EF4-FFF2-40B4-BE49-F238E27FC236}">
                <a16:creationId xmlns:a16="http://schemas.microsoft.com/office/drawing/2014/main" id="{143F9CA2-003C-A625-D61B-C344290DCA5E}"/>
              </a:ext>
            </a:extLst>
          </p:cNvPr>
          <p:cNvSpPr/>
          <p:nvPr/>
        </p:nvSpPr>
        <p:spPr>
          <a:xfrm>
            <a:off x="1551596" y="1600201"/>
            <a:ext cx="9149809" cy="2360678"/>
          </a:xfrm>
          <a:custGeom>
            <a:avLst/>
            <a:gdLst/>
            <a:ahLst/>
            <a:cxnLst/>
            <a:rect l="l" t="t" r="r" b="b"/>
            <a:pathLst>
              <a:path w="9759796" h="2518057">
                <a:moveTo>
                  <a:pt x="0" y="0"/>
                </a:moveTo>
                <a:lnTo>
                  <a:pt x="9759796" y="0"/>
                </a:lnTo>
                <a:lnTo>
                  <a:pt x="9759796" y="2518057"/>
                </a:lnTo>
                <a:lnTo>
                  <a:pt x="0" y="2518057"/>
                </a:lnTo>
                <a:lnTo>
                  <a:pt x="0" y="0"/>
                </a:lnTo>
                <a:close/>
              </a:path>
            </a:pathLst>
          </a:custGeom>
          <a:blipFill>
            <a:blip r:embed="rId3"/>
            <a:stretch>
              <a:fillRect l="-18570" t="-44110" b="-31405"/>
            </a:stretch>
          </a:blipFill>
        </p:spPr>
        <p:txBody>
          <a:bodyPr/>
          <a:lstStyle/>
          <a:p>
            <a:endParaRPr lang="en-US"/>
          </a:p>
        </p:txBody>
      </p:sp>
      <p:sp>
        <p:nvSpPr>
          <p:cNvPr id="6" name="TextBox 5">
            <a:extLst>
              <a:ext uri="{FF2B5EF4-FFF2-40B4-BE49-F238E27FC236}">
                <a16:creationId xmlns:a16="http://schemas.microsoft.com/office/drawing/2014/main" id="{02D659CA-A888-D9AE-DBE5-868B024E825A}"/>
              </a:ext>
            </a:extLst>
          </p:cNvPr>
          <p:cNvSpPr txBox="1"/>
          <p:nvPr/>
        </p:nvSpPr>
        <p:spPr>
          <a:xfrm>
            <a:off x="1843593" y="4076965"/>
            <a:ext cx="3182168" cy="432619"/>
          </a:xfrm>
          <a:prstGeom prst="rect">
            <a:avLst/>
          </a:prstGeom>
        </p:spPr>
        <p:txBody>
          <a:bodyPr wrap="square" lIns="0" tIns="0" rIns="0" bIns="0" rtlCol="0" anchor="t">
            <a:spAutoFit/>
          </a:bodyPr>
          <a:lstStyle/>
          <a:p>
            <a:pPr algn="ctr">
              <a:lnSpc>
                <a:spcPts val="3609"/>
              </a:lnSpc>
            </a:pPr>
            <a:r>
              <a:rPr lang="en-US" sz="2550" dirty="0">
                <a:solidFill>
                  <a:srgbClr val="FF0000"/>
                </a:solidFill>
                <a:latin typeface="Calibri"/>
                <a:cs typeface="Calibri"/>
              </a:rPr>
              <a:t>No to mild liver scarring</a:t>
            </a:r>
          </a:p>
        </p:txBody>
      </p:sp>
      <p:sp>
        <p:nvSpPr>
          <p:cNvPr id="7" name="TextBox 6">
            <a:extLst>
              <a:ext uri="{FF2B5EF4-FFF2-40B4-BE49-F238E27FC236}">
                <a16:creationId xmlns:a16="http://schemas.microsoft.com/office/drawing/2014/main" id="{4C99BAE5-168B-E3A5-29FF-FCA1BAD7450F}"/>
              </a:ext>
            </a:extLst>
          </p:cNvPr>
          <p:cNvSpPr txBox="1"/>
          <p:nvPr/>
        </p:nvSpPr>
        <p:spPr>
          <a:xfrm>
            <a:off x="6800032" y="4076965"/>
            <a:ext cx="3182168" cy="432619"/>
          </a:xfrm>
          <a:prstGeom prst="rect">
            <a:avLst/>
          </a:prstGeom>
        </p:spPr>
        <p:txBody>
          <a:bodyPr wrap="square" lIns="0" tIns="0" rIns="0" bIns="0" rtlCol="0" anchor="t">
            <a:spAutoFit/>
          </a:bodyPr>
          <a:lstStyle/>
          <a:p>
            <a:pPr algn="ctr">
              <a:lnSpc>
                <a:spcPts val="3609"/>
              </a:lnSpc>
            </a:pPr>
            <a:r>
              <a:rPr lang="en-US" sz="2550" dirty="0">
                <a:solidFill>
                  <a:srgbClr val="FF0000"/>
                </a:solidFill>
                <a:latin typeface="Calibri"/>
                <a:cs typeface="Calibri"/>
              </a:rPr>
              <a:t>Advanced liver scarring</a:t>
            </a:r>
          </a:p>
        </p:txBody>
      </p:sp>
      <p:sp>
        <p:nvSpPr>
          <p:cNvPr id="8" name="AutoShape 4">
            <a:extLst>
              <a:ext uri="{FF2B5EF4-FFF2-40B4-BE49-F238E27FC236}">
                <a16:creationId xmlns:a16="http://schemas.microsoft.com/office/drawing/2014/main" id="{DF98A65C-1EA7-2013-EF60-D35CF745CCBE}"/>
              </a:ext>
            </a:extLst>
          </p:cNvPr>
          <p:cNvSpPr/>
          <p:nvPr/>
        </p:nvSpPr>
        <p:spPr>
          <a:xfrm rot="23839" flipV="1">
            <a:off x="1853062" y="1242604"/>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9" name="TextBox 8">
            <a:extLst>
              <a:ext uri="{FF2B5EF4-FFF2-40B4-BE49-F238E27FC236}">
                <a16:creationId xmlns:a16="http://schemas.microsoft.com/office/drawing/2014/main" id="{CAEE7E4E-8DFB-27DC-04A1-6D13756DF118}"/>
              </a:ext>
            </a:extLst>
          </p:cNvPr>
          <p:cNvSpPr txBox="1"/>
          <p:nvPr/>
        </p:nvSpPr>
        <p:spPr bwMode="auto">
          <a:xfrm>
            <a:off x="8872007" y="5792074"/>
            <a:ext cx="3495558" cy="914400"/>
          </a:xfrm>
          <a:prstGeom prst="rect">
            <a:avLst/>
          </a:prstGeom>
          <a:noFill/>
          <a:ln w="19050" algn="ctr">
            <a:noFill/>
            <a:miter lim="800000"/>
            <a:headEnd/>
            <a:tailEnd/>
          </a:ln>
        </p:spPr>
        <p:txBody>
          <a:bodyPr wrap="none" lIns="0" tIns="0" rIns="0" bIns="0" rtlCol="0">
            <a:noAutofit/>
          </a:bodyPr>
          <a:lstStyle/>
          <a:p>
            <a:r>
              <a:rPr lang="en-US" sz="1400" dirty="0">
                <a:latin typeface="Calibri" panose="020F0502020204030204" pitchFamily="34" charset="0"/>
                <a:cs typeface="Calibri" panose="020F0502020204030204" pitchFamily="34" charset="0"/>
              </a:rPr>
              <a:t>Siddiqui MS et al Hepatology 2025</a:t>
            </a:r>
          </a:p>
        </p:txBody>
      </p:sp>
      <p:sp>
        <p:nvSpPr>
          <p:cNvPr id="10" name="TextBox 9">
            <a:extLst>
              <a:ext uri="{FF2B5EF4-FFF2-40B4-BE49-F238E27FC236}">
                <a16:creationId xmlns:a16="http://schemas.microsoft.com/office/drawing/2014/main" id="{76818BC0-BAC0-4F97-5426-AD4973BB86AF}"/>
              </a:ext>
            </a:extLst>
          </p:cNvPr>
          <p:cNvSpPr txBox="1"/>
          <p:nvPr/>
        </p:nvSpPr>
        <p:spPr bwMode="auto">
          <a:xfrm>
            <a:off x="526850" y="4691591"/>
            <a:ext cx="10807680" cy="914400"/>
          </a:xfrm>
          <a:prstGeom prst="rect">
            <a:avLst/>
          </a:prstGeom>
          <a:noFill/>
          <a:ln w="19050" algn="ctr">
            <a:noFill/>
            <a:miter lim="800000"/>
            <a:headEnd/>
            <a:tailEnd/>
          </a:ln>
        </p:spPr>
        <p:txBody>
          <a:bodyPr wrap="none" lIns="0" tIns="0" rIns="0" bIns="0" rtlCol="0">
            <a:noAutofit/>
          </a:bodyPr>
          <a:lstStyle/>
          <a:p>
            <a:pPr algn="ctr">
              <a:buClr>
                <a:schemeClr val="accent1"/>
              </a:buClr>
              <a:buSzPct val="80000"/>
            </a:pPr>
            <a:r>
              <a:rPr lang="en-US" i="1" dirty="0">
                <a:solidFill>
                  <a:srgbClr val="FF0000"/>
                </a:solidFill>
                <a:latin typeface="Calibri" panose="020F0502020204030204" pitchFamily="34" charset="0"/>
                <a:cs typeface="Calibri" panose="020F0502020204030204" pitchFamily="34" charset="0"/>
              </a:rPr>
              <a:t>Recurrent MASH after transplant may have faster rates of </a:t>
            </a:r>
          </a:p>
          <a:p>
            <a:pPr algn="ctr">
              <a:buClr>
                <a:schemeClr val="accent1"/>
              </a:buClr>
              <a:buSzPct val="80000"/>
            </a:pPr>
            <a:r>
              <a:rPr lang="en-US" i="1" dirty="0">
                <a:solidFill>
                  <a:srgbClr val="FF0000"/>
                </a:solidFill>
                <a:latin typeface="Calibri" panose="020F0502020204030204" pitchFamily="34" charset="0"/>
                <a:cs typeface="Calibri" panose="020F0502020204030204" pitchFamily="34" charset="0"/>
              </a:rPr>
              <a:t>liver fibrosis progression</a:t>
            </a:r>
          </a:p>
        </p:txBody>
      </p:sp>
    </p:spTree>
    <p:extLst>
      <p:ext uri="{BB962C8B-B14F-4D97-AF65-F5344CB8AC3E}">
        <p14:creationId xmlns:p14="http://schemas.microsoft.com/office/powerpoint/2010/main" val="191102961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8EBEB-ABF3-BB22-1546-A8D593E5901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C5E192-88DE-F0DB-9301-B9D86D8E12C4}"/>
              </a:ext>
            </a:extLst>
          </p:cNvPr>
          <p:cNvSpPr>
            <a:spLocks noGrp="1"/>
          </p:cNvSpPr>
          <p:nvPr>
            <p:ph type="ftr" sz="quarter" idx="12"/>
          </p:nvPr>
        </p:nvSpPr>
        <p:spPr/>
        <p:txBody>
          <a:bodyPr/>
          <a:lstStyle/>
          <a:p>
            <a:r>
              <a:rPr lang="en-US">
                <a:latin typeface="Calibri" panose="020F0502020204030204" pitchFamily="34" charset="0"/>
                <a:cs typeface="Calibri" panose="020F0502020204030204" pitchFamily="34" charset="0"/>
              </a:rPr>
              <a:t>Session 1: Post-Transplant MASLD</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6993371-73AA-0FD9-0CA9-D0530092F5A0}"/>
              </a:ext>
            </a:extLst>
          </p:cNvPr>
          <p:cNvSpPr>
            <a:spLocks noGrp="1"/>
          </p:cNvSpPr>
          <p:nvPr>
            <p:ph type="sldNum" sz="quarter" idx="13"/>
          </p:nvPr>
        </p:nvSpPr>
        <p:spPr/>
        <p:txBody>
          <a:bodyPr/>
          <a:lstStyle/>
          <a:p>
            <a:fld id="{7BCC8D0D-EAEC-449D-9161-023DFF90F2E2}" type="slidenum">
              <a:rPr lang="en-US" smtClean="0">
                <a:latin typeface="Calibri" panose="020F0502020204030204" pitchFamily="34" charset="0"/>
                <a:cs typeface="Calibri" panose="020F0502020204030204" pitchFamily="34" charset="0"/>
              </a:rPr>
              <a:pPr/>
              <a:t>17</a:t>
            </a:fld>
            <a:endParaRPr lang="en-US" dirty="0">
              <a:latin typeface="Calibri" panose="020F0502020204030204" pitchFamily="34" charset="0"/>
              <a:cs typeface="Calibri" panose="020F0502020204030204" pitchFamily="34" charset="0"/>
            </a:endParaRPr>
          </a:p>
        </p:txBody>
      </p:sp>
      <p:sp>
        <p:nvSpPr>
          <p:cNvPr id="4" name="Freeform 2">
            <a:extLst>
              <a:ext uri="{FF2B5EF4-FFF2-40B4-BE49-F238E27FC236}">
                <a16:creationId xmlns:a16="http://schemas.microsoft.com/office/drawing/2014/main" id="{78818CB1-5CB9-18F7-0293-07F5B298CEFB}"/>
              </a:ext>
            </a:extLst>
          </p:cNvPr>
          <p:cNvSpPr/>
          <p:nvPr/>
        </p:nvSpPr>
        <p:spPr>
          <a:xfrm rot="5400000">
            <a:off x="5421564" y="2117661"/>
            <a:ext cx="1859655" cy="2584472"/>
          </a:xfrm>
          <a:custGeom>
            <a:avLst/>
            <a:gdLst/>
            <a:ahLst/>
            <a:cxnLst/>
            <a:rect l="l" t="t" r="r" b="b"/>
            <a:pathLst>
              <a:path w="1512251" h="2194560">
                <a:moveTo>
                  <a:pt x="0" y="0"/>
                </a:moveTo>
                <a:lnTo>
                  <a:pt x="1512251" y="0"/>
                </a:lnTo>
                <a:lnTo>
                  <a:pt x="1512251" y="2194560"/>
                </a:lnTo>
                <a:lnTo>
                  <a:pt x="0" y="2194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5" name="Freeform 3">
            <a:extLst>
              <a:ext uri="{FF2B5EF4-FFF2-40B4-BE49-F238E27FC236}">
                <a16:creationId xmlns:a16="http://schemas.microsoft.com/office/drawing/2014/main" id="{0568D9D2-5968-622C-22FE-0B1E611E487C}"/>
              </a:ext>
            </a:extLst>
          </p:cNvPr>
          <p:cNvSpPr/>
          <p:nvPr/>
        </p:nvSpPr>
        <p:spPr>
          <a:xfrm rot="1106142" flipV="1">
            <a:off x="4363865" y="2070759"/>
            <a:ext cx="1339710" cy="461683"/>
          </a:xfrm>
          <a:custGeom>
            <a:avLst/>
            <a:gdLst/>
            <a:ahLst/>
            <a:cxnLst/>
            <a:rect l="l" t="t" r="r" b="b"/>
            <a:pathLst>
              <a:path w="1429024" h="492462">
                <a:moveTo>
                  <a:pt x="0" y="492462"/>
                </a:moveTo>
                <a:lnTo>
                  <a:pt x="1429023" y="492462"/>
                </a:lnTo>
                <a:lnTo>
                  <a:pt x="1429023" y="0"/>
                </a:lnTo>
                <a:lnTo>
                  <a:pt x="0" y="0"/>
                </a:lnTo>
                <a:lnTo>
                  <a:pt x="0" y="49246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6" name="Freeform 4">
            <a:extLst>
              <a:ext uri="{FF2B5EF4-FFF2-40B4-BE49-F238E27FC236}">
                <a16:creationId xmlns:a16="http://schemas.microsoft.com/office/drawing/2014/main" id="{D8B246BE-B356-E95A-D192-8FC82A14987B}"/>
              </a:ext>
            </a:extLst>
          </p:cNvPr>
          <p:cNvSpPr/>
          <p:nvPr/>
        </p:nvSpPr>
        <p:spPr>
          <a:xfrm rot="19877846">
            <a:off x="4535912" y="4036771"/>
            <a:ext cx="1339710" cy="461683"/>
          </a:xfrm>
          <a:custGeom>
            <a:avLst/>
            <a:gdLst/>
            <a:ahLst/>
            <a:cxnLst/>
            <a:rect l="l" t="t" r="r" b="b"/>
            <a:pathLst>
              <a:path w="1429024" h="492462">
                <a:moveTo>
                  <a:pt x="0" y="0"/>
                </a:moveTo>
                <a:lnTo>
                  <a:pt x="1429024" y="0"/>
                </a:lnTo>
                <a:lnTo>
                  <a:pt x="1429024" y="492462"/>
                </a:lnTo>
                <a:lnTo>
                  <a:pt x="0" y="4924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7" name="Freeform 5">
            <a:extLst>
              <a:ext uri="{FF2B5EF4-FFF2-40B4-BE49-F238E27FC236}">
                <a16:creationId xmlns:a16="http://schemas.microsoft.com/office/drawing/2014/main" id="{19CA2E92-EB42-EA9C-F100-614E825DD310}"/>
              </a:ext>
            </a:extLst>
          </p:cNvPr>
          <p:cNvSpPr/>
          <p:nvPr/>
        </p:nvSpPr>
        <p:spPr>
          <a:xfrm flipH="1">
            <a:off x="7178889" y="3230261"/>
            <a:ext cx="1541196" cy="339063"/>
          </a:xfrm>
          <a:custGeom>
            <a:avLst/>
            <a:gdLst/>
            <a:ahLst/>
            <a:cxnLst/>
            <a:rect l="l" t="t" r="r" b="b"/>
            <a:pathLst>
              <a:path w="1643942" h="361667">
                <a:moveTo>
                  <a:pt x="1643942" y="0"/>
                </a:moveTo>
                <a:lnTo>
                  <a:pt x="0" y="0"/>
                </a:lnTo>
                <a:lnTo>
                  <a:pt x="0" y="361667"/>
                </a:lnTo>
                <a:lnTo>
                  <a:pt x="1643942" y="361667"/>
                </a:lnTo>
                <a:lnTo>
                  <a:pt x="16439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8" name="Freeform 8">
            <a:extLst>
              <a:ext uri="{FF2B5EF4-FFF2-40B4-BE49-F238E27FC236}">
                <a16:creationId xmlns:a16="http://schemas.microsoft.com/office/drawing/2014/main" id="{2B4FF082-EBB4-61E5-ACB1-88AB0C702F87}"/>
              </a:ext>
            </a:extLst>
          </p:cNvPr>
          <p:cNvSpPr/>
          <p:nvPr/>
        </p:nvSpPr>
        <p:spPr>
          <a:xfrm rot="1878318" flipH="1">
            <a:off x="6978187" y="4238211"/>
            <a:ext cx="1144062" cy="410198"/>
          </a:xfrm>
          <a:custGeom>
            <a:avLst/>
            <a:gdLst/>
            <a:ahLst/>
            <a:cxnLst/>
            <a:rect l="l" t="t" r="r" b="b"/>
            <a:pathLst>
              <a:path w="1429024" h="492462">
                <a:moveTo>
                  <a:pt x="1429023" y="0"/>
                </a:moveTo>
                <a:lnTo>
                  <a:pt x="0" y="0"/>
                </a:lnTo>
                <a:lnTo>
                  <a:pt x="0" y="492462"/>
                </a:lnTo>
                <a:lnTo>
                  <a:pt x="1429023" y="492462"/>
                </a:lnTo>
                <a:lnTo>
                  <a:pt x="142902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9">
            <a:extLst>
              <a:ext uri="{FF2B5EF4-FFF2-40B4-BE49-F238E27FC236}">
                <a16:creationId xmlns:a16="http://schemas.microsoft.com/office/drawing/2014/main" id="{D387905E-2FDC-26A5-70F5-9B87FA54E1D1}"/>
              </a:ext>
            </a:extLst>
          </p:cNvPr>
          <p:cNvGrpSpPr/>
          <p:nvPr/>
        </p:nvGrpSpPr>
        <p:grpSpPr>
          <a:xfrm>
            <a:off x="6450219" y="4613066"/>
            <a:ext cx="3456805" cy="1274398"/>
            <a:chOff x="0" y="0"/>
            <a:chExt cx="4571736" cy="1897946"/>
          </a:xfrm>
        </p:grpSpPr>
        <p:sp>
          <p:nvSpPr>
            <p:cNvPr id="10" name="Freeform 10">
              <a:extLst>
                <a:ext uri="{FF2B5EF4-FFF2-40B4-BE49-F238E27FC236}">
                  <a16:creationId xmlns:a16="http://schemas.microsoft.com/office/drawing/2014/main" id="{2301358C-FBFB-685F-7EA0-B39D2D1FC365}"/>
                </a:ext>
              </a:extLst>
            </p:cNvPr>
            <p:cNvSpPr/>
            <p:nvPr/>
          </p:nvSpPr>
          <p:spPr>
            <a:xfrm>
              <a:off x="710359" y="0"/>
              <a:ext cx="3777007" cy="1897946"/>
            </a:xfrm>
            <a:custGeom>
              <a:avLst/>
              <a:gdLst/>
              <a:ahLst/>
              <a:cxnLst/>
              <a:rect l="l" t="t" r="r" b="b"/>
              <a:pathLst>
                <a:path w="3777007" h="1897946">
                  <a:moveTo>
                    <a:pt x="0" y="0"/>
                  </a:moveTo>
                  <a:lnTo>
                    <a:pt x="3777007" y="0"/>
                  </a:lnTo>
                  <a:lnTo>
                    <a:pt x="3777007" y="1897946"/>
                  </a:lnTo>
                  <a:lnTo>
                    <a:pt x="0" y="1897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1" name="Freeform 11">
              <a:extLst>
                <a:ext uri="{FF2B5EF4-FFF2-40B4-BE49-F238E27FC236}">
                  <a16:creationId xmlns:a16="http://schemas.microsoft.com/office/drawing/2014/main" id="{EECBBF39-8D4C-2AB4-E8DF-8D08D56D3A14}"/>
                </a:ext>
              </a:extLst>
            </p:cNvPr>
            <p:cNvSpPr/>
            <p:nvPr/>
          </p:nvSpPr>
          <p:spPr>
            <a:xfrm>
              <a:off x="0" y="616334"/>
              <a:ext cx="1420717" cy="1198730"/>
            </a:xfrm>
            <a:custGeom>
              <a:avLst/>
              <a:gdLst/>
              <a:ahLst/>
              <a:cxnLst/>
              <a:rect l="l" t="t" r="r" b="b"/>
              <a:pathLst>
                <a:path w="1420717" h="1198730">
                  <a:moveTo>
                    <a:pt x="0" y="0"/>
                  </a:moveTo>
                  <a:lnTo>
                    <a:pt x="1420717" y="0"/>
                  </a:lnTo>
                  <a:lnTo>
                    <a:pt x="1420717" y="1198730"/>
                  </a:lnTo>
                  <a:lnTo>
                    <a:pt x="0" y="11987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3CD4F7B0-3866-A7AB-8550-11C058DB7540}"/>
                </a:ext>
              </a:extLst>
            </p:cNvPr>
            <p:cNvSpPr txBox="1"/>
            <p:nvPr/>
          </p:nvSpPr>
          <p:spPr>
            <a:xfrm>
              <a:off x="1286563" y="562276"/>
              <a:ext cx="3285173" cy="550042"/>
            </a:xfrm>
            <a:prstGeom prst="rect">
              <a:avLst/>
            </a:prstGeom>
          </p:spPr>
          <p:txBody>
            <a:bodyPr wrap="square" lIns="0" tIns="0" rIns="0" bIns="0" rtlCol="0" anchor="t">
              <a:spAutoFit/>
            </a:bodyPr>
            <a:lstStyle/>
            <a:p>
              <a:pPr algn="ctr">
                <a:spcBef>
                  <a:spcPct val="0"/>
                </a:spcBef>
              </a:pPr>
              <a:r>
                <a:rPr lang="en-US" sz="2400" spc="-80" dirty="0">
                  <a:solidFill>
                    <a:srgbClr val="000000"/>
                  </a:solidFill>
                  <a:latin typeface="Calibri" panose="020F0502020204030204" pitchFamily="34" charset="0"/>
                  <a:cs typeface="Calibri" panose="020F0502020204030204" pitchFamily="34" charset="0"/>
                </a:rPr>
                <a:t>High blood pressure</a:t>
              </a:r>
              <a:endParaRPr lang="en-US" sz="2400" dirty="0">
                <a:latin typeface="Calibri" panose="020F0502020204030204" pitchFamily="34" charset="0"/>
                <a:cs typeface="Calibri" panose="020F0502020204030204" pitchFamily="34" charset="0"/>
              </a:endParaRPr>
            </a:p>
          </p:txBody>
        </p:sp>
      </p:grpSp>
      <p:sp>
        <p:nvSpPr>
          <p:cNvPr id="13" name="Freeform 13">
            <a:extLst>
              <a:ext uri="{FF2B5EF4-FFF2-40B4-BE49-F238E27FC236}">
                <a16:creationId xmlns:a16="http://schemas.microsoft.com/office/drawing/2014/main" id="{EB665BF3-E2FE-6144-4CD0-720418B1BCD3}"/>
              </a:ext>
            </a:extLst>
          </p:cNvPr>
          <p:cNvSpPr/>
          <p:nvPr/>
        </p:nvSpPr>
        <p:spPr>
          <a:xfrm rot="20388449" flipH="1" flipV="1">
            <a:off x="6919738" y="2051485"/>
            <a:ext cx="1339710" cy="461683"/>
          </a:xfrm>
          <a:custGeom>
            <a:avLst/>
            <a:gdLst/>
            <a:ahLst/>
            <a:cxnLst/>
            <a:rect l="l" t="t" r="r" b="b"/>
            <a:pathLst>
              <a:path w="1429024" h="492462">
                <a:moveTo>
                  <a:pt x="1429024" y="492462"/>
                </a:moveTo>
                <a:lnTo>
                  <a:pt x="0" y="492462"/>
                </a:lnTo>
                <a:lnTo>
                  <a:pt x="0" y="0"/>
                </a:lnTo>
                <a:lnTo>
                  <a:pt x="1429024" y="0"/>
                </a:lnTo>
                <a:lnTo>
                  <a:pt x="1429024" y="49246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4" name="Freeform 14">
            <a:extLst>
              <a:ext uri="{FF2B5EF4-FFF2-40B4-BE49-F238E27FC236}">
                <a16:creationId xmlns:a16="http://schemas.microsoft.com/office/drawing/2014/main" id="{DF1B79DE-4060-FC80-BD5A-52147D72E873}"/>
              </a:ext>
            </a:extLst>
          </p:cNvPr>
          <p:cNvSpPr/>
          <p:nvPr/>
        </p:nvSpPr>
        <p:spPr>
          <a:xfrm>
            <a:off x="1647825" y="1137508"/>
            <a:ext cx="3255513" cy="1723865"/>
          </a:xfrm>
          <a:custGeom>
            <a:avLst/>
            <a:gdLst/>
            <a:ahLst/>
            <a:cxnLst/>
            <a:rect l="l" t="t" r="r" b="b"/>
            <a:pathLst>
              <a:path w="2981914" h="1498412">
                <a:moveTo>
                  <a:pt x="0" y="0"/>
                </a:moveTo>
                <a:lnTo>
                  <a:pt x="2981914" y="0"/>
                </a:lnTo>
                <a:lnTo>
                  <a:pt x="2981914" y="1498411"/>
                </a:lnTo>
                <a:lnTo>
                  <a:pt x="0" y="14984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5" name="Freeform 15">
            <a:extLst>
              <a:ext uri="{FF2B5EF4-FFF2-40B4-BE49-F238E27FC236}">
                <a16:creationId xmlns:a16="http://schemas.microsoft.com/office/drawing/2014/main" id="{740E8DD8-822D-3E8D-C702-67CF71B219BB}"/>
              </a:ext>
            </a:extLst>
          </p:cNvPr>
          <p:cNvSpPr/>
          <p:nvPr/>
        </p:nvSpPr>
        <p:spPr>
          <a:xfrm>
            <a:off x="3971839" y="2374297"/>
            <a:ext cx="1061881" cy="1044625"/>
          </a:xfrm>
          <a:custGeom>
            <a:avLst/>
            <a:gdLst/>
            <a:ahLst/>
            <a:cxnLst/>
            <a:rect l="l" t="t" r="r" b="b"/>
            <a:pathLst>
              <a:path w="1132673" h="1114267">
                <a:moveTo>
                  <a:pt x="0" y="0"/>
                </a:moveTo>
                <a:lnTo>
                  <a:pt x="1132673" y="0"/>
                </a:lnTo>
                <a:lnTo>
                  <a:pt x="1132673" y="1114267"/>
                </a:lnTo>
                <a:lnTo>
                  <a:pt x="0" y="11142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6" name="TextBox 16">
            <a:extLst>
              <a:ext uri="{FF2B5EF4-FFF2-40B4-BE49-F238E27FC236}">
                <a16:creationId xmlns:a16="http://schemas.microsoft.com/office/drawing/2014/main" id="{D83FAFD9-C30E-D445-F89E-9193F56A354D}"/>
              </a:ext>
            </a:extLst>
          </p:cNvPr>
          <p:cNvSpPr txBox="1"/>
          <p:nvPr/>
        </p:nvSpPr>
        <p:spPr>
          <a:xfrm>
            <a:off x="1963195" y="1387410"/>
            <a:ext cx="2623293" cy="1107996"/>
          </a:xfrm>
          <a:prstGeom prst="rect">
            <a:avLst/>
          </a:prstGeom>
        </p:spPr>
        <p:txBody>
          <a:bodyPr wrap="square" lIns="0" tIns="0" rIns="0" bIns="0" rtlCol="0" anchor="t">
            <a:spAutoFit/>
          </a:bodyPr>
          <a:lstStyle/>
          <a:p>
            <a:pPr algn="ctr">
              <a:spcBef>
                <a:spcPct val="0"/>
              </a:spcBef>
            </a:pPr>
            <a:r>
              <a:rPr lang="en-US" sz="2400" spc="-73" dirty="0">
                <a:solidFill>
                  <a:srgbClr val="000000"/>
                </a:solidFill>
                <a:latin typeface="Calibri" panose="020F0502020204030204" pitchFamily="34" charset="0"/>
                <a:cs typeface="Calibri" panose="020F0502020204030204" pitchFamily="34" charset="0"/>
              </a:rPr>
              <a:t>Being obese, excessive abdominal fat</a:t>
            </a:r>
          </a:p>
          <a:p>
            <a:pPr algn="ctr">
              <a:spcBef>
                <a:spcPct val="0"/>
              </a:spcBef>
            </a:pPr>
            <a:r>
              <a:rPr lang="en-US" spc="-73" dirty="0">
                <a:solidFill>
                  <a:srgbClr val="000000"/>
                </a:solidFill>
                <a:latin typeface="Calibri" panose="020F0502020204030204" pitchFamily="34" charset="0"/>
                <a:cs typeface="Calibri" panose="020F0502020204030204" pitchFamily="34" charset="0"/>
              </a:rPr>
              <a:t>Loss of muscle mass</a:t>
            </a:r>
            <a:endParaRPr lang="en-US" sz="2400" dirty="0">
              <a:latin typeface="Calibri" panose="020F0502020204030204" pitchFamily="34" charset="0"/>
              <a:cs typeface="Calibri" panose="020F0502020204030204" pitchFamily="34" charset="0"/>
            </a:endParaRPr>
          </a:p>
        </p:txBody>
      </p:sp>
      <p:grpSp>
        <p:nvGrpSpPr>
          <p:cNvPr id="17" name="Group 17">
            <a:extLst>
              <a:ext uri="{FF2B5EF4-FFF2-40B4-BE49-F238E27FC236}">
                <a16:creationId xmlns:a16="http://schemas.microsoft.com/office/drawing/2014/main" id="{D7DC049E-BB7F-5CF4-7269-935B877D2E88}"/>
              </a:ext>
            </a:extLst>
          </p:cNvPr>
          <p:cNvGrpSpPr/>
          <p:nvPr/>
        </p:nvGrpSpPr>
        <p:grpSpPr>
          <a:xfrm>
            <a:off x="1647825" y="3774321"/>
            <a:ext cx="3193571" cy="1334494"/>
            <a:chOff x="0" y="0"/>
            <a:chExt cx="3777007" cy="1897946"/>
          </a:xfrm>
        </p:grpSpPr>
        <p:sp>
          <p:nvSpPr>
            <p:cNvPr id="18" name="Freeform 18">
              <a:extLst>
                <a:ext uri="{FF2B5EF4-FFF2-40B4-BE49-F238E27FC236}">
                  <a16:creationId xmlns:a16="http://schemas.microsoft.com/office/drawing/2014/main" id="{88DD74CB-7736-F6F7-5676-2EB016A96890}"/>
                </a:ext>
              </a:extLst>
            </p:cNvPr>
            <p:cNvSpPr/>
            <p:nvPr/>
          </p:nvSpPr>
          <p:spPr>
            <a:xfrm>
              <a:off x="0" y="0"/>
              <a:ext cx="3777007" cy="1897946"/>
            </a:xfrm>
            <a:custGeom>
              <a:avLst/>
              <a:gdLst/>
              <a:ahLst/>
              <a:cxnLst/>
              <a:rect l="l" t="t" r="r" b="b"/>
              <a:pathLst>
                <a:path w="3777007" h="1897946">
                  <a:moveTo>
                    <a:pt x="0" y="0"/>
                  </a:moveTo>
                  <a:lnTo>
                    <a:pt x="3777007" y="0"/>
                  </a:lnTo>
                  <a:lnTo>
                    <a:pt x="3777007" y="1897946"/>
                  </a:lnTo>
                  <a:lnTo>
                    <a:pt x="0" y="1897946"/>
                  </a:lnTo>
                  <a:lnTo>
                    <a:pt x="0" y="0"/>
                  </a:lnTo>
                  <a:close/>
                </a:path>
              </a:pathLst>
            </a:custGeom>
            <a:blipFill>
              <a:blip r:embed="rId13">
                <a:extLst>
                  <a:ext uri="{96DAC541-7B7A-43D3-8B79-37D633B846F1}">
                    <asvg:svgBlip xmlns:asvg="http://schemas.microsoft.com/office/drawing/2016/SVG/main" r:embed="rId17"/>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9" name="TextBox 20">
              <a:extLst>
                <a:ext uri="{FF2B5EF4-FFF2-40B4-BE49-F238E27FC236}">
                  <a16:creationId xmlns:a16="http://schemas.microsoft.com/office/drawing/2014/main" id="{9D22670A-27FE-66A0-7326-20678EEC7DCC}"/>
                </a:ext>
              </a:extLst>
            </p:cNvPr>
            <p:cNvSpPr txBox="1"/>
            <p:nvPr/>
          </p:nvSpPr>
          <p:spPr>
            <a:xfrm>
              <a:off x="315025" y="597684"/>
              <a:ext cx="2989213" cy="612817"/>
            </a:xfrm>
            <a:prstGeom prst="rect">
              <a:avLst/>
            </a:prstGeom>
          </p:spPr>
          <p:txBody>
            <a:bodyPr lIns="0" tIns="0" rIns="0" bIns="0" rtlCol="0" anchor="t">
              <a:spAutoFit/>
            </a:bodyPr>
            <a:lstStyle/>
            <a:p>
              <a:pPr algn="ctr">
                <a:spcBef>
                  <a:spcPct val="0"/>
                </a:spcBef>
              </a:pPr>
              <a:r>
                <a:rPr lang="en-US" sz="2800" spc="-80">
                  <a:solidFill>
                    <a:srgbClr val="000000"/>
                  </a:solidFill>
                  <a:latin typeface="Calibri" panose="020F0502020204030204" pitchFamily="34" charset="0"/>
                  <a:cs typeface="Calibri" panose="020F0502020204030204" pitchFamily="34" charset="0"/>
                </a:rPr>
                <a:t>insulin resistance</a:t>
              </a:r>
              <a:endParaRPr lang="en-US">
                <a:latin typeface="Calibri" panose="020F0502020204030204" pitchFamily="34" charset="0"/>
                <a:cs typeface="Calibri" panose="020F0502020204030204" pitchFamily="34" charset="0"/>
              </a:endParaRPr>
            </a:p>
          </p:txBody>
        </p:sp>
      </p:grpSp>
      <p:grpSp>
        <p:nvGrpSpPr>
          <p:cNvPr id="20" name="Group 21">
            <a:extLst>
              <a:ext uri="{FF2B5EF4-FFF2-40B4-BE49-F238E27FC236}">
                <a16:creationId xmlns:a16="http://schemas.microsoft.com/office/drawing/2014/main" id="{AE232903-48F1-42ED-1666-96C1FF3E97CC}"/>
              </a:ext>
            </a:extLst>
          </p:cNvPr>
          <p:cNvGrpSpPr/>
          <p:nvPr/>
        </p:nvGrpSpPr>
        <p:grpSpPr>
          <a:xfrm>
            <a:off x="7043732" y="1150142"/>
            <a:ext cx="3352705" cy="1334494"/>
            <a:chOff x="0" y="0"/>
            <a:chExt cx="4768291" cy="1897946"/>
          </a:xfrm>
        </p:grpSpPr>
        <p:sp>
          <p:nvSpPr>
            <p:cNvPr id="21" name="Freeform 22">
              <a:extLst>
                <a:ext uri="{FF2B5EF4-FFF2-40B4-BE49-F238E27FC236}">
                  <a16:creationId xmlns:a16="http://schemas.microsoft.com/office/drawing/2014/main" id="{CE2A6F97-2EA4-CE53-8EED-4CF4A337C72F}"/>
                </a:ext>
              </a:extLst>
            </p:cNvPr>
            <p:cNvSpPr/>
            <p:nvPr/>
          </p:nvSpPr>
          <p:spPr>
            <a:xfrm>
              <a:off x="0" y="0"/>
              <a:ext cx="3777007" cy="1897946"/>
            </a:xfrm>
            <a:custGeom>
              <a:avLst/>
              <a:gdLst/>
              <a:ahLst/>
              <a:cxnLst/>
              <a:rect l="l" t="t" r="r" b="b"/>
              <a:pathLst>
                <a:path w="3777007" h="1897946">
                  <a:moveTo>
                    <a:pt x="0" y="0"/>
                  </a:moveTo>
                  <a:lnTo>
                    <a:pt x="3777007" y="0"/>
                  </a:lnTo>
                  <a:lnTo>
                    <a:pt x="3777007" y="1897946"/>
                  </a:lnTo>
                  <a:lnTo>
                    <a:pt x="0" y="1897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23">
              <a:extLst>
                <a:ext uri="{FF2B5EF4-FFF2-40B4-BE49-F238E27FC236}">
                  <a16:creationId xmlns:a16="http://schemas.microsoft.com/office/drawing/2014/main" id="{1C28E461-0D09-99C9-E329-C9298D8A31F7}"/>
                </a:ext>
              </a:extLst>
            </p:cNvPr>
            <p:cNvSpPr/>
            <p:nvPr/>
          </p:nvSpPr>
          <p:spPr>
            <a:xfrm>
              <a:off x="3271354" y="82625"/>
              <a:ext cx="1496937" cy="1556362"/>
            </a:xfrm>
            <a:custGeom>
              <a:avLst/>
              <a:gdLst/>
              <a:ahLst/>
              <a:cxnLst/>
              <a:rect l="l" t="t" r="r" b="b"/>
              <a:pathLst>
                <a:path w="1496937" h="1556362">
                  <a:moveTo>
                    <a:pt x="0" y="0"/>
                  </a:moveTo>
                  <a:lnTo>
                    <a:pt x="1496937" y="0"/>
                  </a:lnTo>
                  <a:lnTo>
                    <a:pt x="1496937" y="1556362"/>
                  </a:lnTo>
                  <a:lnTo>
                    <a:pt x="0" y="15563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3" name="TextBox 24">
              <a:extLst>
                <a:ext uri="{FF2B5EF4-FFF2-40B4-BE49-F238E27FC236}">
                  <a16:creationId xmlns:a16="http://schemas.microsoft.com/office/drawing/2014/main" id="{1CB067DF-89BC-C97E-6F2C-12CC73BE2354}"/>
                </a:ext>
              </a:extLst>
            </p:cNvPr>
            <p:cNvSpPr txBox="1"/>
            <p:nvPr/>
          </p:nvSpPr>
          <p:spPr>
            <a:xfrm>
              <a:off x="421581" y="397013"/>
              <a:ext cx="2989214" cy="612817"/>
            </a:xfrm>
            <a:prstGeom prst="rect">
              <a:avLst/>
            </a:prstGeom>
          </p:spPr>
          <p:txBody>
            <a:bodyPr lIns="0" tIns="0" rIns="0" bIns="0" rtlCol="0" anchor="t">
              <a:spAutoFit/>
            </a:bodyPr>
            <a:lstStyle/>
            <a:p>
              <a:pPr algn="ctr">
                <a:spcBef>
                  <a:spcPct val="0"/>
                </a:spcBef>
              </a:pPr>
              <a:r>
                <a:rPr lang="en-US" sz="2800" spc="-80">
                  <a:solidFill>
                    <a:srgbClr val="000000"/>
                  </a:solidFill>
                  <a:latin typeface="Calibri" panose="020F0502020204030204" pitchFamily="34" charset="0"/>
                  <a:cs typeface="Calibri" panose="020F0502020204030204" pitchFamily="34" charset="0"/>
                </a:rPr>
                <a:t>Diabetes</a:t>
              </a:r>
              <a:endParaRPr lang="en-US">
                <a:latin typeface="Calibri" panose="020F0502020204030204" pitchFamily="34" charset="0"/>
                <a:cs typeface="Calibri" panose="020F0502020204030204" pitchFamily="34" charset="0"/>
              </a:endParaRPr>
            </a:p>
          </p:txBody>
        </p:sp>
      </p:grpSp>
      <p:grpSp>
        <p:nvGrpSpPr>
          <p:cNvPr id="24" name="Group 25">
            <a:extLst>
              <a:ext uri="{FF2B5EF4-FFF2-40B4-BE49-F238E27FC236}">
                <a16:creationId xmlns:a16="http://schemas.microsoft.com/office/drawing/2014/main" id="{3CD12480-4C03-B265-8217-B1FF385B2507}"/>
              </a:ext>
            </a:extLst>
          </p:cNvPr>
          <p:cNvGrpSpPr/>
          <p:nvPr/>
        </p:nvGrpSpPr>
        <p:grpSpPr>
          <a:xfrm>
            <a:off x="8240891" y="2531070"/>
            <a:ext cx="3506359" cy="2076411"/>
            <a:chOff x="0" y="0"/>
            <a:chExt cx="3777007" cy="2525446"/>
          </a:xfrm>
        </p:grpSpPr>
        <p:sp>
          <p:nvSpPr>
            <p:cNvPr id="25" name="Freeform 26">
              <a:extLst>
                <a:ext uri="{FF2B5EF4-FFF2-40B4-BE49-F238E27FC236}">
                  <a16:creationId xmlns:a16="http://schemas.microsoft.com/office/drawing/2014/main" id="{3613F964-21BE-29E0-157F-2A1B2792AAB9}"/>
                </a:ext>
              </a:extLst>
            </p:cNvPr>
            <p:cNvSpPr/>
            <p:nvPr/>
          </p:nvSpPr>
          <p:spPr>
            <a:xfrm>
              <a:off x="0" y="627500"/>
              <a:ext cx="3777007" cy="1897946"/>
            </a:xfrm>
            <a:custGeom>
              <a:avLst/>
              <a:gdLst/>
              <a:ahLst/>
              <a:cxnLst/>
              <a:rect l="l" t="t" r="r" b="b"/>
              <a:pathLst>
                <a:path w="3777007" h="1897946">
                  <a:moveTo>
                    <a:pt x="0" y="0"/>
                  </a:moveTo>
                  <a:lnTo>
                    <a:pt x="3777007" y="0"/>
                  </a:lnTo>
                  <a:lnTo>
                    <a:pt x="3777007" y="1897946"/>
                  </a:lnTo>
                  <a:lnTo>
                    <a:pt x="0" y="1897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6" name="Freeform 27">
              <a:extLst>
                <a:ext uri="{FF2B5EF4-FFF2-40B4-BE49-F238E27FC236}">
                  <a16:creationId xmlns:a16="http://schemas.microsoft.com/office/drawing/2014/main" id="{6A9B4B06-F9A6-7BDB-A14B-4BDFA0CF034A}"/>
                </a:ext>
              </a:extLst>
            </p:cNvPr>
            <p:cNvSpPr/>
            <p:nvPr/>
          </p:nvSpPr>
          <p:spPr>
            <a:xfrm>
              <a:off x="0" y="107912"/>
              <a:ext cx="1263436" cy="1039176"/>
            </a:xfrm>
            <a:custGeom>
              <a:avLst/>
              <a:gdLst/>
              <a:ahLst/>
              <a:cxnLst/>
              <a:rect l="l" t="t" r="r" b="b"/>
              <a:pathLst>
                <a:path w="1263436" h="1039176">
                  <a:moveTo>
                    <a:pt x="0" y="0"/>
                  </a:moveTo>
                  <a:lnTo>
                    <a:pt x="1263436" y="0"/>
                  </a:lnTo>
                  <a:lnTo>
                    <a:pt x="1263436" y="1039176"/>
                  </a:lnTo>
                  <a:lnTo>
                    <a:pt x="0" y="103917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7" name="Freeform 28">
              <a:extLst>
                <a:ext uri="{FF2B5EF4-FFF2-40B4-BE49-F238E27FC236}">
                  <a16:creationId xmlns:a16="http://schemas.microsoft.com/office/drawing/2014/main" id="{E1018A9E-C548-9E7C-E977-56585615C95A}"/>
                </a:ext>
              </a:extLst>
            </p:cNvPr>
            <p:cNvSpPr/>
            <p:nvPr/>
          </p:nvSpPr>
          <p:spPr>
            <a:xfrm>
              <a:off x="1263436" y="0"/>
              <a:ext cx="1291485" cy="967000"/>
            </a:xfrm>
            <a:custGeom>
              <a:avLst/>
              <a:gdLst/>
              <a:ahLst/>
              <a:cxnLst/>
              <a:rect l="l" t="t" r="r" b="b"/>
              <a:pathLst>
                <a:path w="1291485" h="967000">
                  <a:moveTo>
                    <a:pt x="0" y="0"/>
                  </a:moveTo>
                  <a:lnTo>
                    <a:pt x="1291485" y="0"/>
                  </a:lnTo>
                  <a:lnTo>
                    <a:pt x="1291485" y="967000"/>
                  </a:lnTo>
                  <a:lnTo>
                    <a:pt x="0" y="9670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8" name="TextBox 29">
              <a:extLst>
                <a:ext uri="{FF2B5EF4-FFF2-40B4-BE49-F238E27FC236}">
                  <a16:creationId xmlns:a16="http://schemas.microsoft.com/office/drawing/2014/main" id="{7F6AB718-0A6E-14FF-47D5-AF8476FAF05C}"/>
                </a:ext>
              </a:extLst>
            </p:cNvPr>
            <p:cNvSpPr txBox="1"/>
            <p:nvPr/>
          </p:nvSpPr>
          <p:spPr>
            <a:xfrm>
              <a:off x="393897" y="951477"/>
              <a:ext cx="2989214" cy="898404"/>
            </a:xfrm>
            <a:prstGeom prst="rect">
              <a:avLst/>
            </a:prstGeom>
          </p:spPr>
          <p:txBody>
            <a:bodyPr lIns="0" tIns="0" rIns="0" bIns="0" rtlCol="0" anchor="t">
              <a:spAutoFit/>
            </a:bodyPr>
            <a:lstStyle/>
            <a:p>
              <a:pPr algn="ctr">
                <a:spcBef>
                  <a:spcPct val="0"/>
                </a:spcBef>
              </a:pPr>
              <a:r>
                <a:rPr lang="en-US" sz="2400" spc="-69" dirty="0">
                  <a:solidFill>
                    <a:srgbClr val="000000"/>
                  </a:solidFill>
                  <a:latin typeface="Calibri" panose="020F0502020204030204" pitchFamily="34" charset="0"/>
                  <a:cs typeface="Calibri" panose="020F0502020204030204" pitchFamily="34" charset="0"/>
                </a:rPr>
                <a:t>Imbalance of good and bad cholesterol </a:t>
              </a:r>
              <a:endParaRPr lang="en-US" sz="2400" dirty="0">
                <a:latin typeface="Calibri" panose="020F0502020204030204" pitchFamily="34" charset="0"/>
                <a:cs typeface="Calibri" panose="020F0502020204030204" pitchFamily="34" charset="0"/>
              </a:endParaRPr>
            </a:p>
          </p:txBody>
        </p:sp>
        <p:sp>
          <p:nvSpPr>
            <p:cNvPr id="29" name="TextBox 30">
              <a:extLst>
                <a:ext uri="{FF2B5EF4-FFF2-40B4-BE49-F238E27FC236}">
                  <a16:creationId xmlns:a16="http://schemas.microsoft.com/office/drawing/2014/main" id="{DFC0A831-9AB5-C1EA-6ED5-34A47FD792F4}"/>
                </a:ext>
              </a:extLst>
            </p:cNvPr>
            <p:cNvSpPr txBox="1"/>
            <p:nvPr/>
          </p:nvSpPr>
          <p:spPr>
            <a:xfrm>
              <a:off x="559460" y="1768930"/>
              <a:ext cx="2658086" cy="449202"/>
            </a:xfrm>
            <a:prstGeom prst="rect">
              <a:avLst/>
            </a:prstGeom>
          </p:spPr>
          <p:txBody>
            <a:bodyPr lIns="0" tIns="0" rIns="0" bIns="0" rtlCol="0" anchor="t">
              <a:spAutoFit/>
            </a:bodyPr>
            <a:lstStyle/>
            <a:p>
              <a:pPr algn="ctr">
                <a:spcBef>
                  <a:spcPct val="0"/>
                </a:spcBef>
              </a:pPr>
              <a:r>
                <a:rPr lang="en-US" sz="2400" spc="-69" dirty="0">
                  <a:solidFill>
                    <a:srgbClr val="000000"/>
                  </a:solidFill>
                  <a:latin typeface="Calibri" panose="020F0502020204030204" pitchFamily="34" charset="0"/>
                  <a:cs typeface="Calibri" panose="020F0502020204030204" pitchFamily="34" charset="0"/>
                </a:rPr>
                <a:t>High triglycerides</a:t>
              </a:r>
              <a:endParaRPr lang="en-US" sz="2400" dirty="0">
                <a:latin typeface="Calibri" panose="020F0502020204030204" pitchFamily="34" charset="0"/>
                <a:cs typeface="Calibri" panose="020F0502020204030204" pitchFamily="34" charset="0"/>
              </a:endParaRPr>
            </a:p>
          </p:txBody>
        </p:sp>
      </p:grpSp>
      <p:sp>
        <p:nvSpPr>
          <p:cNvPr id="30" name="TextBox 31">
            <a:extLst>
              <a:ext uri="{FF2B5EF4-FFF2-40B4-BE49-F238E27FC236}">
                <a16:creationId xmlns:a16="http://schemas.microsoft.com/office/drawing/2014/main" id="{6247C35A-4291-BFF3-CD2B-19CFC735B16A}"/>
              </a:ext>
            </a:extLst>
          </p:cNvPr>
          <p:cNvSpPr txBox="1"/>
          <p:nvPr/>
        </p:nvSpPr>
        <p:spPr>
          <a:xfrm>
            <a:off x="-116910" y="251804"/>
            <a:ext cx="12425819" cy="615553"/>
          </a:xfrm>
          <a:prstGeom prst="rect">
            <a:avLst/>
          </a:prstGeom>
        </p:spPr>
        <p:txBody>
          <a:bodyPr wrap="square" lIns="0" tIns="0" rIns="0" bIns="0" rtlCol="0" anchor="t">
            <a:spAutoFit/>
          </a:bodyPr>
          <a:lstStyle/>
          <a:p>
            <a:pPr algn="ctr"/>
            <a:r>
              <a:rPr lang="en-US" sz="4000" b="1" spc="-107" dirty="0">
                <a:solidFill>
                  <a:srgbClr val="000000"/>
                </a:solidFill>
                <a:latin typeface="Calibri" panose="020F0502020204030204" pitchFamily="34" charset="0"/>
                <a:cs typeface="Calibri" panose="020F0502020204030204" pitchFamily="34" charset="0"/>
              </a:rPr>
              <a:t>Post-transplant Metabolic Syndrome (PTMS)  is common</a:t>
            </a:r>
            <a:endParaRPr lang="en-US" sz="4000" dirty="0">
              <a:latin typeface="Calibri" panose="020F0502020204030204" pitchFamily="34" charset="0"/>
              <a:cs typeface="Calibri" panose="020F0502020204030204" pitchFamily="34" charset="0"/>
            </a:endParaRPr>
          </a:p>
        </p:txBody>
      </p:sp>
      <p:sp>
        <p:nvSpPr>
          <p:cNvPr id="31" name="TextBox 33">
            <a:extLst>
              <a:ext uri="{FF2B5EF4-FFF2-40B4-BE49-F238E27FC236}">
                <a16:creationId xmlns:a16="http://schemas.microsoft.com/office/drawing/2014/main" id="{CA853ED2-F7AD-1CB2-48D4-BB9254EA51BD}"/>
              </a:ext>
            </a:extLst>
          </p:cNvPr>
          <p:cNvSpPr txBox="1"/>
          <p:nvPr/>
        </p:nvSpPr>
        <p:spPr>
          <a:xfrm>
            <a:off x="5303474" y="2732850"/>
            <a:ext cx="2101791" cy="1107996"/>
          </a:xfrm>
          <a:prstGeom prst="rect">
            <a:avLst/>
          </a:prstGeom>
        </p:spPr>
        <p:txBody>
          <a:bodyPr wrap="square" lIns="0" tIns="0" rIns="0" bIns="0" rtlCol="0" anchor="t">
            <a:spAutoFit/>
          </a:bodyPr>
          <a:lstStyle/>
          <a:p>
            <a:pPr algn="ctr"/>
            <a:r>
              <a:rPr lang="en-US" sz="2400" spc="-78">
                <a:solidFill>
                  <a:schemeClr val="bg1"/>
                </a:solidFill>
                <a:latin typeface="Calibri" panose="020F0502020204030204" pitchFamily="34" charset="0"/>
                <a:cs typeface="Calibri" panose="020F0502020204030204" pitchFamily="34" charset="0"/>
              </a:rPr>
              <a:t>Post-transplant Metabolic </a:t>
            </a:r>
            <a:endParaRPr lang="en-US" sz="2400">
              <a:solidFill>
                <a:schemeClr val="bg1"/>
              </a:solidFill>
              <a:latin typeface="Calibri" panose="020F0502020204030204" pitchFamily="34" charset="0"/>
              <a:cs typeface="Calibri" panose="020F0502020204030204" pitchFamily="34" charset="0"/>
            </a:endParaRPr>
          </a:p>
          <a:p>
            <a:pPr algn="ctr">
              <a:spcBef>
                <a:spcPct val="0"/>
              </a:spcBef>
            </a:pPr>
            <a:r>
              <a:rPr lang="en-US" sz="2400" spc="-80">
                <a:solidFill>
                  <a:schemeClr val="bg1"/>
                </a:solidFill>
                <a:latin typeface="Calibri" panose="020F0502020204030204" pitchFamily="34" charset="0"/>
                <a:cs typeface="Calibri" panose="020F0502020204030204" pitchFamily="34" charset="0"/>
              </a:rPr>
              <a:t>Syndrome</a:t>
            </a:r>
          </a:p>
        </p:txBody>
      </p:sp>
      <p:sp>
        <p:nvSpPr>
          <p:cNvPr id="32" name="TextBox 34">
            <a:extLst>
              <a:ext uri="{FF2B5EF4-FFF2-40B4-BE49-F238E27FC236}">
                <a16:creationId xmlns:a16="http://schemas.microsoft.com/office/drawing/2014/main" id="{03D8C3DA-6FDA-74F7-3C8E-97D90FF580C4}"/>
              </a:ext>
            </a:extLst>
          </p:cNvPr>
          <p:cNvSpPr txBox="1"/>
          <p:nvPr/>
        </p:nvSpPr>
        <p:spPr>
          <a:xfrm>
            <a:off x="6203766" y="6029476"/>
            <a:ext cx="7419711" cy="169277"/>
          </a:xfrm>
          <a:prstGeom prst="rect">
            <a:avLst/>
          </a:prstGeom>
        </p:spPr>
        <p:txBody>
          <a:bodyPr wrap="square" lIns="0" tIns="0" rIns="0" bIns="0" rtlCol="0" anchor="t">
            <a:spAutoFit/>
          </a:bodyPr>
          <a:lstStyle/>
          <a:p>
            <a:pPr algn="ctr"/>
            <a:r>
              <a:rPr lang="en-US" sz="1100" dirty="0">
                <a:solidFill>
                  <a:srgbClr val="000000"/>
                </a:solidFill>
                <a:latin typeface="Calibri" panose="020F0502020204030204" pitchFamily="34" charset="0"/>
                <a:cs typeface="Calibri" panose="020F0502020204030204" pitchFamily="34" charset="0"/>
              </a:rPr>
              <a:t>Rinella M. et al Hepatology 2023; </a:t>
            </a:r>
            <a:r>
              <a:rPr lang="en-US" sz="1100" dirty="0" err="1">
                <a:solidFill>
                  <a:srgbClr val="000000"/>
                </a:solidFill>
                <a:latin typeface="Calibri" panose="020F0502020204030204" pitchFamily="34" charset="0"/>
                <a:cs typeface="Calibri" panose="020F0502020204030204" pitchFamily="34" charset="0"/>
              </a:rPr>
              <a:t>Azhie</a:t>
            </a:r>
            <a:r>
              <a:rPr lang="en-US" sz="1100" dirty="0">
                <a:solidFill>
                  <a:srgbClr val="000000"/>
                </a:solidFill>
                <a:latin typeface="Calibri" panose="020F0502020204030204" pitchFamily="34" charset="0"/>
                <a:cs typeface="Calibri" panose="020F0502020204030204" pitchFamily="34" charset="0"/>
              </a:rPr>
              <a:t> et al, Liver Transplantation 2021 </a:t>
            </a:r>
            <a:endParaRPr lang="en-US" sz="1100" dirty="0">
              <a:latin typeface="Calibri" panose="020F0502020204030204" pitchFamily="34" charset="0"/>
              <a:cs typeface="Calibri" panose="020F0502020204030204" pitchFamily="34" charset="0"/>
            </a:endParaRPr>
          </a:p>
        </p:txBody>
      </p:sp>
      <p:grpSp>
        <p:nvGrpSpPr>
          <p:cNvPr id="33" name="Group 35">
            <a:extLst>
              <a:ext uri="{FF2B5EF4-FFF2-40B4-BE49-F238E27FC236}">
                <a16:creationId xmlns:a16="http://schemas.microsoft.com/office/drawing/2014/main" id="{ED77AAE7-B3D1-AC29-3E9C-B0F910975B30}"/>
              </a:ext>
            </a:extLst>
          </p:cNvPr>
          <p:cNvGrpSpPr/>
          <p:nvPr/>
        </p:nvGrpSpPr>
        <p:grpSpPr>
          <a:xfrm>
            <a:off x="1264873" y="2623360"/>
            <a:ext cx="861338" cy="1345841"/>
            <a:chOff x="0" y="0"/>
            <a:chExt cx="1225015" cy="1914085"/>
          </a:xfrm>
        </p:grpSpPr>
        <p:sp>
          <p:nvSpPr>
            <p:cNvPr id="34" name="Freeform 36">
              <a:extLst>
                <a:ext uri="{FF2B5EF4-FFF2-40B4-BE49-F238E27FC236}">
                  <a16:creationId xmlns:a16="http://schemas.microsoft.com/office/drawing/2014/main" id="{9418E183-5C42-407E-D5C7-C878FE6D7183}"/>
                </a:ext>
              </a:extLst>
            </p:cNvPr>
            <p:cNvSpPr/>
            <p:nvPr/>
          </p:nvSpPr>
          <p:spPr>
            <a:xfrm>
              <a:off x="0" y="0"/>
              <a:ext cx="1225015" cy="1914085"/>
            </a:xfrm>
            <a:custGeom>
              <a:avLst/>
              <a:gdLst/>
              <a:ahLst/>
              <a:cxnLst/>
              <a:rect l="l" t="t" r="r" b="b"/>
              <a:pathLst>
                <a:path w="1225015" h="1914085">
                  <a:moveTo>
                    <a:pt x="0" y="0"/>
                  </a:moveTo>
                  <a:lnTo>
                    <a:pt x="1225015" y="0"/>
                  </a:lnTo>
                  <a:lnTo>
                    <a:pt x="1225015" y="1914085"/>
                  </a:lnTo>
                  <a:lnTo>
                    <a:pt x="0" y="191408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5" name="Freeform 37">
              <a:extLst>
                <a:ext uri="{FF2B5EF4-FFF2-40B4-BE49-F238E27FC236}">
                  <a16:creationId xmlns:a16="http://schemas.microsoft.com/office/drawing/2014/main" id="{F7DFA2CC-A758-D01D-89E3-C5842F957EDD}"/>
                </a:ext>
              </a:extLst>
            </p:cNvPr>
            <p:cNvSpPr/>
            <p:nvPr/>
          </p:nvSpPr>
          <p:spPr>
            <a:xfrm>
              <a:off x="347474" y="737655"/>
              <a:ext cx="530067" cy="438775"/>
            </a:xfrm>
            <a:custGeom>
              <a:avLst/>
              <a:gdLst/>
              <a:ahLst/>
              <a:cxnLst/>
              <a:rect l="l" t="t" r="r" b="b"/>
              <a:pathLst>
                <a:path w="530067" h="438775">
                  <a:moveTo>
                    <a:pt x="0" y="0"/>
                  </a:moveTo>
                  <a:lnTo>
                    <a:pt x="530067" y="0"/>
                  </a:lnTo>
                  <a:lnTo>
                    <a:pt x="530067" y="438775"/>
                  </a:lnTo>
                  <a:lnTo>
                    <a:pt x="0" y="43877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sp>
        <p:nvSpPr>
          <p:cNvPr id="37" name="TextBox 1">
            <a:extLst>
              <a:ext uri="{FF2B5EF4-FFF2-40B4-BE49-F238E27FC236}">
                <a16:creationId xmlns:a16="http://schemas.microsoft.com/office/drawing/2014/main" id="{539973A7-E4C2-F7EB-96A5-E464ECC91DA5}"/>
              </a:ext>
            </a:extLst>
          </p:cNvPr>
          <p:cNvSpPr txBox="1"/>
          <p:nvPr/>
        </p:nvSpPr>
        <p:spPr>
          <a:xfrm>
            <a:off x="2580163" y="2975906"/>
            <a:ext cx="1194558" cy="461665"/>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7030A0"/>
                </a:solidFill>
                <a:latin typeface="Calibri" panose="020F0502020204030204" pitchFamily="34" charset="0"/>
                <a:cs typeface="Calibri" panose="020F0502020204030204" pitchFamily="34" charset="0"/>
              </a:rPr>
              <a:t>40-60% </a:t>
            </a:r>
          </a:p>
        </p:txBody>
      </p:sp>
      <p:sp>
        <p:nvSpPr>
          <p:cNvPr id="38" name="TextBox 1">
            <a:extLst>
              <a:ext uri="{FF2B5EF4-FFF2-40B4-BE49-F238E27FC236}">
                <a16:creationId xmlns:a16="http://schemas.microsoft.com/office/drawing/2014/main" id="{10B1B4E3-041B-7472-BCEE-D3C76E9FA23B}"/>
              </a:ext>
            </a:extLst>
          </p:cNvPr>
          <p:cNvSpPr txBox="1"/>
          <p:nvPr/>
        </p:nvSpPr>
        <p:spPr>
          <a:xfrm>
            <a:off x="7827663" y="1836040"/>
            <a:ext cx="1125629"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rgbClr val="7030A0"/>
                </a:solidFill>
                <a:latin typeface="Calibri" panose="020F0502020204030204" pitchFamily="34" charset="0"/>
                <a:cs typeface="Calibri" panose="020F0502020204030204" pitchFamily="34" charset="0"/>
              </a:rPr>
              <a:t>15-30%</a:t>
            </a:r>
            <a:endParaRPr lang="en-US" sz="2400">
              <a:solidFill>
                <a:srgbClr val="7030A0"/>
              </a:solidFill>
              <a:latin typeface="Calibri" panose="020F0502020204030204" pitchFamily="34" charset="0"/>
              <a:cs typeface="Calibri" panose="020F0502020204030204" pitchFamily="34" charset="0"/>
            </a:endParaRPr>
          </a:p>
        </p:txBody>
      </p:sp>
      <p:sp>
        <p:nvSpPr>
          <p:cNvPr id="39" name="TextBox 1">
            <a:extLst>
              <a:ext uri="{FF2B5EF4-FFF2-40B4-BE49-F238E27FC236}">
                <a16:creationId xmlns:a16="http://schemas.microsoft.com/office/drawing/2014/main" id="{09231D86-A3B1-D8F9-025E-25C43C5A3996}"/>
              </a:ext>
            </a:extLst>
          </p:cNvPr>
          <p:cNvSpPr txBox="1"/>
          <p:nvPr/>
        </p:nvSpPr>
        <p:spPr>
          <a:xfrm>
            <a:off x="7790085" y="5268164"/>
            <a:ext cx="1125629"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7030A0"/>
                </a:solidFill>
                <a:latin typeface="Calibri" panose="020F0502020204030204" pitchFamily="34" charset="0"/>
                <a:cs typeface="Calibri" panose="020F0502020204030204" pitchFamily="34" charset="0"/>
              </a:rPr>
              <a:t>60-70%</a:t>
            </a:r>
            <a:endParaRPr lang="en-US" sz="2400" dirty="0">
              <a:solidFill>
                <a:srgbClr val="7030A0"/>
              </a:solidFill>
              <a:latin typeface="Calibri" panose="020F0502020204030204" pitchFamily="34" charset="0"/>
              <a:cs typeface="Calibri" panose="020F0502020204030204" pitchFamily="34" charset="0"/>
            </a:endParaRPr>
          </a:p>
        </p:txBody>
      </p:sp>
      <p:sp>
        <p:nvSpPr>
          <p:cNvPr id="40" name="TextBox 1">
            <a:extLst>
              <a:ext uri="{FF2B5EF4-FFF2-40B4-BE49-F238E27FC236}">
                <a16:creationId xmlns:a16="http://schemas.microsoft.com/office/drawing/2014/main" id="{3DA1760E-F44B-BDF3-7E70-69E6BD827FFF}"/>
              </a:ext>
            </a:extLst>
          </p:cNvPr>
          <p:cNvSpPr txBox="1"/>
          <p:nvPr/>
        </p:nvSpPr>
        <p:spPr>
          <a:xfrm>
            <a:off x="9107065" y="4291135"/>
            <a:ext cx="17335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rgbClr val="7030A0"/>
                </a:solidFill>
                <a:latin typeface="Calibri" panose="020F0502020204030204" pitchFamily="34" charset="0"/>
                <a:cs typeface="Calibri" panose="020F0502020204030204" pitchFamily="34" charset="0"/>
              </a:rPr>
              <a:t>50-70%</a:t>
            </a:r>
          </a:p>
        </p:txBody>
      </p:sp>
      <p:sp>
        <p:nvSpPr>
          <p:cNvPr id="41" name="TextBox 1">
            <a:extLst>
              <a:ext uri="{FF2B5EF4-FFF2-40B4-BE49-F238E27FC236}">
                <a16:creationId xmlns:a16="http://schemas.microsoft.com/office/drawing/2014/main" id="{1597016B-0EC5-8B04-69F8-314BAEFD7510}"/>
              </a:ext>
            </a:extLst>
          </p:cNvPr>
          <p:cNvSpPr txBox="1"/>
          <p:nvPr/>
        </p:nvSpPr>
        <p:spPr>
          <a:xfrm>
            <a:off x="5662929" y="3852726"/>
            <a:ext cx="1367181"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rgbClr val="7030A0"/>
                </a:solidFill>
                <a:latin typeface="Calibri" panose="020F0502020204030204" pitchFamily="34" charset="0"/>
                <a:cs typeface="Calibri" panose="020F0502020204030204" pitchFamily="34" charset="0"/>
              </a:rPr>
              <a:t>40-60%  </a:t>
            </a:r>
          </a:p>
        </p:txBody>
      </p:sp>
      <p:sp>
        <p:nvSpPr>
          <p:cNvPr id="42" name="AutoShape 4">
            <a:extLst>
              <a:ext uri="{FF2B5EF4-FFF2-40B4-BE49-F238E27FC236}">
                <a16:creationId xmlns:a16="http://schemas.microsoft.com/office/drawing/2014/main" id="{A5E6B4DF-2931-545B-7287-25B888FB813D}"/>
              </a:ext>
            </a:extLst>
          </p:cNvPr>
          <p:cNvSpPr/>
          <p:nvPr/>
        </p:nvSpPr>
        <p:spPr>
          <a:xfrm rot="23839" flipV="1">
            <a:off x="1961548" y="907450"/>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4420017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1E6B0-F2D4-2E7E-08E9-2AEC20EB3DF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0E1BC5-6AB6-7111-0C40-617639D34619}"/>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F5DD78B9-19D4-2D01-BA2B-BAF730696763}"/>
              </a:ext>
            </a:extLst>
          </p:cNvPr>
          <p:cNvSpPr>
            <a:spLocks noGrp="1"/>
          </p:cNvSpPr>
          <p:nvPr>
            <p:ph type="sldNum" sz="quarter" idx="13"/>
          </p:nvPr>
        </p:nvSpPr>
        <p:spPr/>
        <p:txBody>
          <a:bodyPr/>
          <a:lstStyle/>
          <a:p>
            <a:fld id="{7BCC8D0D-EAEC-449D-9161-023DFF90F2E2}" type="slidenum">
              <a:rPr lang="en-US" smtClean="0"/>
              <a:pPr/>
              <a:t>18</a:t>
            </a:fld>
            <a:endParaRPr lang="en-US" dirty="0"/>
          </a:p>
        </p:txBody>
      </p:sp>
      <p:sp>
        <p:nvSpPr>
          <p:cNvPr id="4" name="TextBox 3">
            <a:extLst>
              <a:ext uri="{FF2B5EF4-FFF2-40B4-BE49-F238E27FC236}">
                <a16:creationId xmlns:a16="http://schemas.microsoft.com/office/drawing/2014/main" id="{416ECCE5-9636-C66A-3DB6-B632F869B779}"/>
              </a:ext>
            </a:extLst>
          </p:cNvPr>
          <p:cNvSpPr txBox="1"/>
          <p:nvPr/>
        </p:nvSpPr>
        <p:spPr>
          <a:xfrm>
            <a:off x="7319318" y="2624519"/>
            <a:ext cx="2812020" cy="1938992"/>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Intra-abdominal fat weight gain</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Insulin resistance</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DM</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High blood pressure </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dyslipidemia</a:t>
            </a:r>
          </a:p>
        </p:txBody>
      </p:sp>
      <p:sp>
        <p:nvSpPr>
          <p:cNvPr id="5" name="Title 1">
            <a:extLst>
              <a:ext uri="{FF2B5EF4-FFF2-40B4-BE49-F238E27FC236}">
                <a16:creationId xmlns:a16="http://schemas.microsoft.com/office/drawing/2014/main" id="{61C614F5-40A1-6BE3-C2DA-4EEE14741B90}"/>
              </a:ext>
            </a:extLst>
          </p:cNvPr>
          <p:cNvSpPr txBox="1">
            <a:spLocks/>
          </p:cNvSpPr>
          <p:nvPr/>
        </p:nvSpPr>
        <p:spPr>
          <a:xfrm>
            <a:off x="763794" y="212650"/>
            <a:ext cx="10480855" cy="162414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sz="3600" b="1" dirty="0">
                <a:latin typeface="Calibri" panose="020F0502020204030204" pitchFamily="34" charset="0"/>
                <a:cs typeface="Calibri" panose="020F0502020204030204" pitchFamily="34" charset="0"/>
              </a:rPr>
              <a:t>Transplant</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Factors</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leading</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to</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Weight</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Gain</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and</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PTMS</a:t>
            </a:r>
          </a:p>
        </p:txBody>
      </p:sp>
      <p:sp>
        <p:nvSpPr>
          <p:cNvPr id="6" name="Footer Placeholder 3">
            <a:extLst>
              <a:ext uri="{FF2B5EF4-FFF2-40B4-BE49-F238E27FC236}">
                <a16:creationId xmlns:a16="http://schemas.microsoft.com/office/drawing/2014/main" id="{69A58C3F-D8EB-50FF-0E10-D8B4768A764D}"/>
              </a:ext>
            </a:extLst>
          </p:cNvPr>
          <p:cNvSpPr txBox="1">
            <a:spLocks/>
          </p:cNvSpPr>
          <p:nvPr/>
        </p:nvSpPr>
        <p:spPr>
          <a:xfrm>
            <a:off x="9357734" y="5888274"/>
            <a:ext cx="6037263" cy="342399"/>
          </a:xfrm>
          <a:prstGeom prst="rect">
            <a:avLst/>
          </a:prstGeom>
          <a:noFill/>
          <a:ln>
            <a:noFill/>
            <a:miter lim="800000"/>
          </a:ln>
        </p:spPr>
        <p:txBody>
          <a:bodyPr vert="horz" wrap="square" lIns="135000" tIns="0" rIns="135000" bIns="0" rtlCol="0" anchor="ctr" anchorCtr="0">
            <a:noAutofit/>
          </a:bodyPr>
          <a:lstStyle>
            <a:defPPr>
              <a:defRPr lang="en-US"/>
            </a:defPPr>
            <a:lvl1pPr marL="257175" indent="-257175"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7213" indent="-214313"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1050" b="0" i="0" u="none" kern="1200" baseline="0">
                <a:solidFill>
                  <a:schemeClr val="tx1"/>
                </a:solidFill>
                <a:latin typeface="+mn-lt"/>
                <a:ea typeface="+mn-ea"/>
                <a:cs typeface="+mn-cs"/>
              </a:defRPr>
            </a:lvl2pPr>
            <a:lvl3pPr marL="8572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2001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430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825"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9pPr>
          </a:lstStyle>
          <a:p>
            <a:pPr marL="0" indent="0" eaLnBrk="1" hangingPunct="1">
              <a:spcBef>
                <a:spcPct val="0"/>
              </a:spcBef>
              <a:spcAft>
                <a:spcPts val="450"/>
              </a:spcAft>
              <a:buFont typeface="Arial" pitchFamily="34" charset="0"/>
              <a:buNone/>
            </a:pPr>
            <a:r>
              <a:rPr lang="en-US" sz="1400">
                <a:solidFill>
                  <a:srgbClr val="333333"/>
                </a:solidFill>
                <a:latin typeface="Calibri" panose="020F0502020204030204" pitchFamily="34" charset="0"/>
                <a:cs typeface="Calibri" panose="020F0502020204030204" pitchFamily="34" charset="0"/>
              </a:rPr>
              <a:t>Azhie A, Liver Transplantation, 2021</a:t>
            </a:r>
          </a:p>
        </p:txBody>
      </p:sp>
      <p:grpSp>
        <p:nvGrpSpPr>
          <p:cNvPr id="7" name="Group 6">
            <a:extLst>
              <a:ext uri="{FF2B5EF4-FFF2-40B4-BE49-F238E27FC236}">
                <a16:creationId xmlns:a16="http://schemas.microsoft.com/office/drawing/2014/main" id="{AED6B269-BAF4-D461-EF0A-DC79641D9BC2}"/>
              </a:ext>
            </a:extLst>
          </p:cNvPr>
          <p:cNvGrpSpPr/>
          <p:nvPr/>
        </p:nvGrpSpPr>
        <p:grpSpPr>
          <a:xfrm>
            <a:off x="1664901" y="941373"/>
            <a:ext cx="8775355" cy="1588079"/>
            <a:chOff x="104765" y="2774509"/>
            <a:chExt cx="5855792" cy="1068034"/>
          </a:xfrm>
        </p:grpSpPr>
        <p:sp>
          <p:nvSpPr>
            <p:cNvPr id="8" name="Oval 7">
              <a:extLst>
                <a:ext uri="{FF2B5EF4-FFF2-40B4-BE49-F238E27FC236}">
                  <a16:creationId xmlns:a16="http://schemas.microsoft.com/office/drawing/2014/main" id="{D05F8922-A411-A33D-456F-7112B31786A5}"/>
                </a:ext>
              </a:extLst>
            </p:cNvPr>
            <p:cNvSpPr/>
            <p:nvPr/>
          </p:nvSpPr>
          <p:spPr>
            <a:xfrm>
              <a:off x="3522157" y="2774509"/>
              <a:ext cx="2438400" cy="106803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Calibri" panose="020F0502020204030204" pitchFamily="34" charset="0"/>
                  <a:cs typeface="Calibri" panose="020F0502020204030204" pitchFamily="34" charset="0"/>
                </a:rPr>
                <a:t>Post-Transplant Metabolic</a:t>
              </a:r>
              <a:r>
                <a:rPr lang="en-US" sz="2400">
                  <a:latin typeface="Calibri" panose="020F0502020204030204" pitchFamily="34" charset="0"/>
                  <a:cs typeface="Calibri" panose="020F0502020204030204" pitchFamily="34" charset="0"/>
                </a:rPr>
                <a:t> </a:t>
              </a:r>
              <a:r>
                <a:rPr lang="en-US" sz="2400">
                  <a:solidFill>
                    <a:schemeClr val="tx1"/>
                  </a:solidFill>
                  <a:latin typeface="Calibri" panose="020F0502020204030204" pitchFamily="34" charset="0"/>
                  <a:cs typeface="Calibri" panose="020F0502020204030204" pitchFamily="34" charset="0"/>
                </a:rPr>
                <a:t>syndrome</a:t>
              </a:r>
            </a:p>
          </p:txBody>
        </p:sp>
        <p:cxnSp>
          <p:nvCxnSpPr>
            <p:cNvPr id="9" name="Straight Arrow Connector 8">
              <a:extLst>
                <a:ext uri="{FF2B5EF4-FFF2-40B4-BE49-F238E27FC236}">
                  <a16:creationId xmlns:a16="http://schemas.microsoft.com/office/drawing/2014/main" id="{303DF9C6-C220-9D00-5EB2-071A5B64C39C}"/>
                </a:ext>
              </a:extLst>
            </p:cNvPr>
            <p:cNvCxnSpPr>
              <a:cxnSpLocks/>
            </p:cNvCxnSpPr>
            <p:nvPr/>
          </p:nvCxnSpPr>
          <p:spPr>
            <a:xfrm>
              <a:off x="2694770" y="3395611"/>
              <a:ext cx="672313" cy="0"/>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A1B407A-33B1-8C94-A580-CDD74ECA8D23}"/>
                </a:ext>
              </a:extLst>
            </p:cNvPr>
            <p:cNvSpPr/>
            <p:nvPr/>
          </p:nvSpPr>
          <p:spPr>
            <a:xfrm>
              <a:off x="104765" y="2794644"/>
              <a:ext cx="2426057" cy="10325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Transplant factors</a:t>
              </a:r>
            </a:p>
          </p:txBody>
        </p:sp>
      </p:grpSp>
      <p:sp>
        <p:nvSpPr>
          <p:cNvPr id="11" name="Rectangle 10">
            <a:extLst>
              <a:ext uri="{FF2B5EF4-FFF2-40B4-BE49-F238E27FC236}">
                <a16:creationId xmlns:a16="http://schemas.microsoft.com/office/drawing/2014/main" id="{68037FA1-4FDE-6D95-F1AC-6D7B34726F19}"/>
              </a:ext>
            </a:extLst>
          </p:cNvPr>
          <p:cNvSpPr/>
          <p:nvPr/>
        </p:nvSpPr>
        <p:spPr>
          <a:xfrm>
            <a:off x="1546264" y="5125014"/>
            <a:ext cx="9327201" cy="740427"/>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latin typeface="Calibri" panose="020F0502020204030204" pitchFamily="34" charset="0"/>
                <a:cs typeface="Calibri" panose="020F0502020204030204" pitchFamily="34" charset="0"/>
              </a:rPr>
              <a:t>Largest increase in weight often occurs during </a:t>
            </a:r>
            <a:r>
              <a:rPr lang="en-US" sz="2400" b="1" i="1">
                <a:solidFill>
                  <a:schemeClr val="tx1"/>
                </a:solidFill>
                <a:latin typeface="Calibri" panose="020F0502020204030204" pitchFamily="34" charset="0"/>
                <a:cs typeface="Calibri" panose="020F0502020204030204" pitchFamily="34" charset="0"/>
              </a:rPr>
              <a:t>first year</a:t>
            </a:r>
            <a:r>
              <a:rPr lang="en-US" sz="2400" i="1">
                <a:solidFill>
                  <a:schemeClr val="tx1"/>
                </a:solidFill>
                <a:latin typeface="Calibri" panose="020F0502020204030204" pitchFamily="34" charset="0"/>
                <a:cs typeface="Calibri" panose="020F0502020204030204" pitchFamily="34" charset="0"/>
              </a:rPr>
              <a:t> post-transplant</a:t>
            </a:r>
          </a:p>
        </p:txBody>
      </p:sp>
      <p:sp>
        <p:nvSpPr>
          <p:cNvPr id="12" name="TextBox 11">
            <a:extLst>
              <a:ext uri="{FF2B5EF4-FFF2-40B4-BE49-F238E27FC236}">
                <a16:creationId xmlns:a16="http://schemas.microsoft.com/office/drawing/2014/main" id="{CC86B769-749C-819C-E3CE-DA6D8D6EA0A4}"/>
              </a:ext>
            </a:extLst>
          </p:cNvPr>
          <p:cNvSpPr txBox="1"/>
          <p:nvPr/>
        </p:nvSpPr>
        <p:spPr>
          <a:xfrm>
            <a:off x="1881144" y="2526233"/>
            <a:ext cx="3813059" cy="2462213"/>
          </a:xfrm>
          <a:prstGeom prst="rect">
            <a:avLst/>
          </a:prstGeom>
          <a:noFill/>
        </p:spPr>
        <p:txBody>
          <a:bodyPr wrap="square" lIns="91440" tIns="45720" rIns="91440" bIns="45720" rtlCol="0" anchor="t">
            <a:spAutoFit/>
          </a:bodyPr>
          <a:lstStyle/>
          <a:p>
            <a:pPr marL="457200" indent="-457200">
              <a:buFont typeface="+mj-lt"/>
              <a:buAutoNum type="arabicPeriod"/>
            </a:pPr>
            <a:r>
              <a:rPr lang="en-US" sz="2200">
                <a:latin typeface="Calibri" panose="020F0502020204030204" pitchFamily="34" charset="0"/>
                <a:cs typeface="Calibri" panose="020F0502020204030204" pitchFamily="34" charset="0"/>
              </a:rPr>
              <a:t>Anti-rejection drugs</a:t>
            </a:r>
          </a:p>
          <a:p>
            <a:pPr marL="457200" indent="-457200">
              <a:buFont typeface="+mj-lt"/>
              <a:buAutoNum type="arabicPeriod"/>
            </a:pPr>
            <a:r>
              <a:rPr lang="en-US" sz="2200">
                <a:latin typeface="Calibri" panose="020F0502020204030204" pitchFamily="34" charset="0"/>
                <a:cs typeface="Calibri" panose="020F0502020204030204" pitchFamily="34" charset="0"/>
              </a:rPr>
              <a:t>Early post-transplant period: </a:t>
            </a:r>
          </a:p>
          <a:p>
            <a:pPr marL="914400" lvl="1" indent="-457200">
              <a:buFont typeface="Wingdings" panose="05000000000000000000" pitchFamily="2" charset="2"/>
              <a:buChar char="Ø"/>
            </a:pPr>
            <a:r>
              <a:rPr lang="en-US" sz="2200">
                <a:latin typeface="Calibri" panose="020F0502020204030204" pitchFamily="34" charset="0"/>
                <a:cs typeface="Calibri" panose="020F0502020204030204" pitchFamily="34" charset="0"/>
              </a:rPr>
              <a:t>Increased appetite</a:t>
            </a:r>
          </a:p>
          <a:p>
            <a:pPr marL="914400" lvl="1" indent="-457200">
              <a:buFont typeface="Wingdings" panose="05000000000000000000" pitchFamily="2" charset="2"/>
              <a:buChar char="Ø"/>
            </a:pPr>
            <a:r>
              <a:rPr lang="en-US" sz="2200">
                <a:latin typeface="Calibri" panose="020F0502020204030204" pitchFamily="34" charset="0"/>
                <a:cs typeface="Calibri" panose="020F0502020204030204" pitchFamily="34" charset="0"/>
              </a:rPr>
              <a:t>Change in energy metabolism after transplant</a:t>
            </a:r>
          </a:p>
        </p:txBody>
      </p:sp>
      <p:sp>
        <p:nvSpPr>
          <p:cNvPr id="14" name="AutoShape 4">
            <a:extLst>
              <a:ext uri="{FF2B5EF4-FFF2-40B4-BE49-F238E27FC236}">
                <a16:creationId xmlns:a16="http://schemas.microsoft.com/office/drawing/2014/main" id="{8E11380C-F0A5-1D62-96E7-347B5F0E23A9}"/>
              </a:ext>
            </a:extLst>
          </p:cNvPr>
          <p:cNvSpPr/>
          <p:nvPr/>
        </p:nvSpPr>
        <p:spPr>
          <a:xfrm rot="23839" flipV="1">
            <a:off x="1961548" y="758595"/>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54220770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388EF-DFBA-6C6E-0106-BB7A79FA807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B1C59D-9DAE-324E-3CC1-23092A54F485}"/>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E97BE998-3E15-79BB-1566-E633483ACBA4}"/>
              </a:ext>
            </a:extLst>
          </p:cNvPr>
          <p:cNvSpPr>
            <a:spLocks noGrp="1"/>
          </p:cNvSpPr>
          <p:nvPr>
            <p:ph type="sldNum" sz="quarter" idx="13"/>
          </p:nvPr>
        </p:nvSpPr>
        <p:spPr/>
        <p:txBody>
          <a:bodyPr/>
          <a:lstStyle/>
          <a:p>
            <a:fld id="{7BCC8D0D-EAEC-449D-9161-023DFF90F2E2}" type="slidenum">
              <a:rPr lang="en-US" smtClean="0"/>
              <a:pPr/>
              <a:t>19</a:t>
            </a:fld>
            <a:endParaRPr lang="en-US" dirty="0"/>
          </a:p>
        </p:txBody>
      </p:sp>
      <p:sp>
        <p:nvSpPr>
          <p:cNvPr id="4" name="TextBox 3">
            <a:extLst>
              <a:ext uri="{FF2B5EF4-FFF2-40B4-BE49-F238E27FC236}">
                <a16:creationId xmlns:a16="http://schemas.microsoft.com/office/drawing/2014/main" id="{06133BD9-1C7E-E235-1100-3F9C2D0D9C60}"/>
              </a:ext>
            </a:extLst>
          </p:cNvPr>
          <p:cNvSpPr txBox="1"/>
          <p:nvPr/>
        </p:nvSpPr>
        <p:spPr>
          <a:xfrm>
            <a:off x="7383113" y="2709579"/>
            <a:ext cx="2812020" cy="1938992"/>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Intra-abdominal fat weight gain</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Insulin resistance</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DM</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High blood pressure </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dyslipidemia</a:t>
            </a:r>
          </a:p>
        </p:txBody>
      </p:sp>
      <p:sp>
        <p:nvSpPr>
          <p:cNvPr id="5" name="Title 1">
            <a:extLst>
              <a:ext uri="{FF2B5EF4-FFF2-40B4-BE49-F238E27FC236}">
                <a16:creationId xmlns:a16="http://schemas.microsoft.com/office/drawing/2014/main" id="{D673111A-D100-DD7D-A0A4-52A4B3D05C38}"/>
              </a:ext>
            </a:extLst>
          </p:cNvPr>
          <p:cNvSpPr txBox="1">
            <a:spLocks/>
          </p:cNvSpPr>
          <p:nvPr/>
        </p:nvSpPr>
        <p:spPr>
          <a:xfrm>
            <a:off x="763794" y="170120"/>
            <a:ext cx="10480855" cy="162414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sz="3600" b="1" dirty="0">
                <a:latin typeface="Calibri" panose="020F0502020204030204" pitchFamily="34" charset="0"/>
                <a:cs typeface="Calibri" panose="020F0502020204030204" pitchFamily="34" charset="0"/>
              </a:rPr>
              <a:t>Transplant</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Factors</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leading</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to</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Weight</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Gain</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and</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PTMS</a:t>
            </a:r>
          </a:p>
        </p:txBody>
      </p:sp>
      <p:sp>
        <p:nvSpPr>
          <p:cNvPr id="6" name="Footer Placeholder 3">
            <a:extLst>
              <a:ext uri="{FF2B5EF4-FFF2-40B4-BE49-F238E27FC236}">
                <a16:creationId xmlns:a16="http://schemas.microsoft.com/office/drawing/2014/main" id="{4A93FE52-2AD9-5F95-D7D5-E67B279C867A}"/>
              </a:ext>
            </a:extLst>
          </p:cNvPr>
          <p:cNvSpPr txBox="1">
            <a:spLocks/>
          </p:cNvSpPr>
          <p:nvPr/>
        </p:nvSpPr>
        <p:spPr>
          <a:xfrm>
            <a:off x="8909718" y="5830465"/>
            <a:ext cx="3654131" cy="297610"/>
          </a:xfrm>
          <a:prstGeom prst="rect">
            <a:avLst/>
          </a:prstGeom>
          <a:noFill/>
          <a:ln>
            <a:noFill/>
            <a:miter lim="800000"/>
          </a:ln>
        </p:spPr>
        <p:txBody>
          <a:bodyPr vert="horz" wrap="square" lIns="135000" tIns="0" rIns="135000" bIns="0" rtlCol="0" anchor="ctr" anchorCtr="0">
            <a:noAutofit/>
          </a:bodyPr>
          <a:lstStyle>
            <a:defPPr>
              <a:defRPr lang="en-US"/>
            </a:defPPr>
            <a:lvl1pPr marL="257175" indent="-257175"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7213" indent="-214313"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1050" b="0" i="0" u="none" kern="1200" baseline="0">
                <a:solidFill>
                  <a:schemeClr val="tx1"/>
                </a:solidFill>
                <a:latin typeface="+mn-lt"/>
                <a:ea typeface="+mn-ea"/>
                <a:cs typeface="+mn-cs"/>
              </a:defRPr>
            </a:lvl2pPr>
            <a:lvl3pPr marL="8572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2001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430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825"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9pPr>
          </a:lstStyle>
          <a:p>
            <a:pPr marL="0" indent="0" eaLnBrk="1" hangingPunct="1">
              <a:spcBef>
                <a:spcPct val="0"/>
              </a:spcBef>
              <a:spcAft>
                <a:spcPts val="450"/>
              </a:spcAft>
              <a:buFont typeface="Arial" pitchFamily="34" charset="0"/>
              <a:buNone/>
            </a:pPr>
            <a:r>
              <a:rPr lang="en-US" sz="1400" dirty="0" err="1">
                <a:solidFill>
                  <a:srgbClr val="333333"/>
                </a:solidFill>
                <a:latin typeface="Calibri" panose="020F0502020204030204" pitchFamily="34" charset="0"/>
                <a:cs typeface="Calibri" panose="020F0502020204030204" pitchFamily="34" charset="0"/>
              </a:rPr>
              <a:t>Azhie</a:t>
            </a:r>
            <a:r>
              <a:rPr lang="en-US" sz="1400" dirty="0">
                <a:solidFill>
                  <a:srgbClr val="333333"/>
                </a:solidFill>
                <a:latin typeface="Calibri" panose="020F0502020204030204" pitchFamily="34" charset="0"/>
                <a:cs typeface="Calibri" panose="020F0502020204030204" pitchFamily="34" charset="0"/>
              </a:rPr>
              <a:t> A, Liver Transplantation, 2021</a:t>
            </a:r>
          </a:p>
          <a:p>
            <a:pPr marL="0" indent="0" eaLnBrk="1" hangingPunct="1">
              <a:spcBef>
                <a:spcPct val="0"/>
              </a:spcBef>
              <a:spcAft>
                <a:spcPts val="450"/>
              </a:spcAft>
              <a:buFont typeface="Arial" pitchFamily="34" charset="0"/>
              <a:buNone/>
            </a:pPr>
            <a:r>
              <a:rPr lang="en-US" sz="1400" dirty="0">
                <a:solidFill>
                  <a:srgbClr val="333333"/>
                </a:solidFill>
                <a:latin typeface="Calibri" panose="020F0502020204030204" pitchFamily="34" charset="0"/>
                <a:cs typeface="Calibri" panose="020F0502020204030204" pitchFamily="34" charset="0"/>
              </a:rPr>
              <a:t>Siddiqui MS et al. Hepatology 2025</a:t>
            </a:r>
          </a:p>
        </p:txBody>
      </p:sp>
      <p:grpSp>
        <p:nvGrpSpPr>
          <p:cNvPr id="7" name="Group 6">
            <a:extLst>
              <a:ext uri="{FF2B5EF4-FFF2-40B4-BE49-F238E27FC236}">
                <a16:creationId xmlns:a16="http://schemas.microsoft.com/office/drawing/2014/main" id="{296C4D6E-DB9D-D205-A660-7ABD346D0F84}"/>
              </a:ext>
            </a:extLst>
          </p:cNvPr>
          <p:cNvGrpSpPr/>
          <p:nvPr/>
        </p:nvGrpSpPr>
        <p:grpSpPr>
          <a:xfrm>
            <a:off x="1728696" y="1026433"/>
            <a:ext cx="8775355" cy="1588079"/>
            <a:chOff x="104765" y="2774509"/>
            <a:chExt cx="5855792" cy="1068034"/>
          </a:xfrm>
        </p:grpSpPr>
        <p:sp>
          <p:nvSpPr>
            <p:cNvPr id="8" name="Oval 7">
              <a:extLst>
                <a:ext uri="{FF2B5EF4-FFF2-40B4-BE49-F238E27FC236}">
                  <a16:creationId xmlns:a16="http://schemas.microsoft.com/office/drawing/2014/main" id="{89EA7C52-17C9-E0D8-5BE1-3C6ADA28C48C}"/>
                </a:ext>
              </a:extLst>
            </p:cNvPr>
            <p:cNvSpPr/>
            <p:nvPr/>
          </p:nvSpPr>
          <p:spPr>
            <a:xfrm>
              <a:off x="3522157" y="2774509"/>
              <a:ext cx="2438400" cy="106803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Calibri" panose="020F0502020204030204" pitchFamily="34" charset="0"/>
                  <a:cs typeface="Calibri" panose="020F0502020204030204" pitchFamily="34" charset="0"/>
                </a:rPr>
                <a:t>Post-Transplant</a:t>
              </a:r>
              <a:endParaRPr lang="en-US">
                <a:latin typeface="Calibri" panose="020F0502020204030204" pitchFamily="34" charset="0"/>
                <a:cs typeface="Calibri" panose="020F0502020204030204" pitchFamily="34" charset="0"/>
              </a:endParaRPr>
            </a:p>
            <a:p>
              <a:pPr algn="ctr"/>
              <a:r>
                <a:rPr lang="en-US" sz="2400">
                  <a:solidFill>
                    <a:schemeClr val="tx1"/>
                  </a:solidFill>
                  <a:latin typeface="Calibri" panose="020F0502020204030204" pitchFamily="34" charset="0"/>
                  <a:cs typeface="Calibri" panose="020F0502020204030204" pitchFamily="34" charset="0"/>
                </a:rPr>
                <a:t>Metabolic</a:t>
              </a:r>
              <a:endParaRPr lang="en-US">
                <a:solidFill>
                  <a:schemeClr val="tx1"/>
                </a:solidFill>
                <a:latin typeface="Calibri" panose="020F0502020204030204" pitchFamily="34" charset="0"/>
                <a:cs typeface="Calibri" panose="020F0502020204030204" pitchFamily="34" charset="0"/>
              </a:endParaRPr>
            </a:p>
            <a:p>
              <a:pPr algn="ctr"/>
              <a:r>
                <a:rPr lang="en-US" sz="2400">
                  <a:solidFill>
                    <a:schemeClr val="tx1"/>
                  </a:solidFill>
                  <a:latin typeface="Calibri" panose="020F0502020204030204" pitchFamily="34" charset="0"/>
                  <a:cs typeface="Calibri" panose="020F0502020204030204" pitchFamily="34" charset="0"/>
                </a:rPr>
                <a:t>syndrome</a:t>
              </a:r>
              <a:endParaRPr lang="en-US">
                <a:solidFill>
                  <a:schemeClr val="tx1"/>
                </a:solidFill>
                <a:latin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69B7A6E8-2575-9FDC-F3F7-B1269A3099AD}"/>
                </a:ext>
              </a:extLst>
            </p:cNvPr>
            <p:cNvCxnSpPr>
              <a:cxnSpLocks/>
            </p:cNvCxnSpPr>
            <p:nvPr/>
          </p:nvCxnSpPr>
          <p:spPr>
            <a:xfrm>
              <a:off x="2694770" y="3395611"/>
              <a:ext cx="672313" cy="0"/>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6DCE2C8-8795-B252-726C-3D6779D1B5A5}"/>
                </a:ext>
              </a:extLst>
            </p:cNvPr>
            <p:cNvSpPr/>
            <p:nvPr/>
          </p:nvSpPr>
          <p:spPr>
            <a:xfrm>
              <a:off x="104765" y="2794644"/>
              <a:ext cx="2426057" cy="10325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Transplant factors</a:t>
              </a:r>
            </a:p>
          </p:txBody>
        </p:sp>
      </p:grpSp>
      <p:sp>
        <p:nvSpPr>
          <p:cNvPr id="12" name="Rectangle: Rounded Corners 3">
            <a:extLst>
              <a:ext uri="{FF2B5EF4-FFF2-40B4-BE49-F238E27FC236}">
                <a16:creationId xmlns:a16="http://schemas.microsoft.com/office/drawing/2014/main" id="{3FBBBDA7-CF1A-6A80-D12E-E3F10868075D}"/>
              </a:ext>
            </a:extLst>
          </p:cNvPr>
          <p:cNvSpPr/>
          <p:nvPr/>
        </p:nvSpPr>
        <p:spPr>
          <a:xfrm>
            <a:off x="1895430" y="2982115"/>
            <a:ext cx="3319559" cy="186279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B97C7DB-6EDD-36EE-1C40-B0B901A25623}"/>
              </a:ext>
            </a:extLst>
          </p:cNvPr>
          <p:cNvSpPr txBox="1"/>
          <p:nvPr/>
        </p:nvSpPr>
        <p:spPr>
          <a:xfrm>
            <a:off x="1936620" y="2982116"/>
            <a:ext cx="3196273" cy="1446550"/>
          </a:xfrm>
          <a:prstGeom prst="rect">
            <a:avLst/>
          </a:prstGeom>
          <a:noFill/>
        </p:spPr>
        <p:txBody>
          <a:bodyPr wrap="square" rtlCol="0">
            <a:spAutoFit/>
          </a:bodyPr>
          <a:lstStyle/>
          <a:p>
            <a:pPr marL="285750" indent="-285750">
              <a:buFont typeface="Wingdings" panose="05000000000000000000" pitchFamily="2" charset="2"/>
              <a:buChar char="Ø"/>
            </a:pPr>
            <a:r>
              <a:rPr lang="en-US" sz="2200">
                <a:latin typeface="Calibri" panose="020F0502020204030204" pitchFamily="34" charset="0"/>
                <a:cs typeface="Calibri" panose="020F0502020204030204" pitchFamily="34" charset="0"/>
              </a:rPr>
              <a:t>Sedentary Lifestyle</a:t>
            </a:r>
          </a:p>
          <a:p>
            <a:pPr marL="285750" indent="-285750">
              <a:buFont typeface="Wingdings" panose="05000000000000000000" pitchFamily="2" charset="2"/>
              <a:buChar char="Ø"/>
            </a:pPr>
            <a:r>
              <a:rPr lang="en-US" sz="2200">
                <a:latin typeface="Calibri" panose="020F0502020204030204" pitchFamily="34" charset="0"/>
                <a:cs typeface="Calibri" panose="020F0502020204030204" pitchFamily="34" charset="0"/>
                <a:sym typeface="Wingdings" panose="05000000000000000000" pitchFamily="2" charset="2"/>
              </a:rPr>
              <a:t>Dietary factors</a:t>
            </a:r>
          </a:p>
          <a:p>
            <a:pPr marL="742950" lvl="1" indent="-285750">
              <a:buFont typeface="Wingdings" panose="05000000000000000000" pitchFamily="2" charset="2"/>
              <a:buChar char="Ø"/>
            </a:pPr>
            <a:r>
              <a:rPr lang="en-US" sz="2200">
                <a:latin typeface="Calibri" panose="020F0502020204030204" pitchFamily="34" charset="0"/>
                <a:cs typeface="Calibri" panose="020F0502020204030204" pitchFamily="34" charset="0"/>
                <a:sym typeface="Wingdings" panose="05000000000000000000" pitchFamily="2" charset="2"/>
              </a:rPr>
              <a:t>Processed foods</a:t>
            </a:r>
          </a:p>
          <a:p>
            <a:pPr marL="742950" lvl="1" indent="-285750">
              <a:buFont typeface="Wingdings" panose="05000000000000000000" pitchFamily="2" charset="2"/>
              <a:buChar char="Ø"/>
            </a:pPr>
            <a:r>
              <a:rPr lang="en-US" sz="2200">
                <a:latin typeface="Calibri" panose="020F0502020204030204" pitchFamily="34" charset="0"/>
                <a:cs typeface="Calibri" panose="020F0502020204030204" pitchFamily="34" charset="0"/>
                <a:sym typeface="Wingdings" panose="05000000000000000000" pitchFamily="2" charset="2"/>
              </a:rPr>
              <a:t>High sugar intake</a:t>
            </a:r>
          </a:p>
        </p:txBody>
      </p:sp>
      <p:sp>
        <p:nvSpPr>
          <p:cNvPr id="14" name="TextBox 13">
            <a:extLst>
              <a:ext uri="{FF2B5EF4-FFF2-40B4-BE49-F238E27FC236}">
                <a16:creationId xmlns:a16="http://schemas.microsoft.com/office/drawing/2014/main" id="{7DE79E89-8A1B-3D26-AA44-687371FF9CF4}"/>
              </a:ext>
            </a:extLst>
          </p:cNvPr>
          <p:cNvSpPr txBox="1"/>
          <p:nvPr/>
        </p:nvSpPr>
        <p:spPr>
          <a:xfrm flipH="1">
            <a:off x="1837527" y="4810682"/>
            <a:ext cx="5715000" cy="144655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Pre-transplant metabolic syndrome</a:t>
            </a:r>
          </a:p>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Older age</a:t>
            </a:r>
          </a:p>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Hereditary/Genetic factors</a:t>
            </a:r>
          </a:p>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Donor liver??</a:t>
            </a:r>
          </a:p>
        </p:txBody>
      </p:sp>
      <p:sp>
        <p:nvSpPr>
          <p:cNvPr id="15" name="Arrow: Down 5">
            <a:extLst>
              <a:ext uri="{FF2B5EF4-FFF2-40B4-BE49-F238E27FC236}">
                <a16:creationId xmlns:a16="http://schemas.microsoft.com/office/drawing/2014/main" id="{A64A0431-EC96-F227-14F2-589793F8D52B}"/>
              </a:ext>
            </a:extLst>
          </p:cNvPr>
          <p:cNvSpPr/>
          <p:nvPr/>
        </p:nvSpPr>
        <p:spPr>
          <a:xfrm rot="10800000">
            <a:off x="6246958" y="3073115"/>
            <a:ext cx="263712" cy="139079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AutoShape 4">
            <a:extLst>
              <a:ext uri="{FF2B5EF4-FFF2-40B4-BE49-F238E27FC236}">
                <a16:creationId xmlns:a16="http://schemas.microsoft.com/office/drawing/2014/main" id="{53B3C999-7905-E0D6-A1E2-37BBA660BC1D}"/>
              </a:ext>
            </a:extLst>
          </p:cNvPr>
          <p:cNvSpPr/>
          <p:nvPr/>
        </p:nvSpPr>
        <p:spPr>
          <a:xfrm rot="23839" flipV="1">
            <a:off x="1961548" y="758595"/>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51204849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28A808-81CB-48B4-CA49-E56206ABC312}"/>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3C6B08C7-7415-5881-14F3-88887E82FF12}"/>
              </a:ext>
            </a:extLst>
          </p:cNvPr>
          <p:cNvSpPr>
            <a:spLocks noGrp="1"/>
          </p:cNvSpPr>
          <p:nvPr>
            <p:ph type="sldNum" sz="quarter" idx="13"/>
          </p:nvPr>
        </p:nvSpPr>
        <p:spPr/>
        <p:txBody>
          <a:bodyPr/>
          <a:lstStyle/>
          <a:p>
            <a:fld id="{7BCC8D0D-EAEC-449D-9161-023DFF90F2E2}" type="slidenum">
              <a:rPr lang="en-US" smtClean="0"/>
              <a:pPr/>
              <a:t>2</a:t>
            </a:fld>
            <a:endParaRPr lang="en-US" dirty="0"/>
          </a:p>
        </p:txBody>
      </p:sp>
      <p:sp>
        <p:nvSpPr>
          <p:cNvPr id="4" name="TextBox 3">
            <a:extLst>
              <a:ext uri="{FF2B5EF4-FFF2-40B4-BE49-F238E27FC236}">
                <a16:creationId xmlns:a16="http://schemas.microsoft.com/office/drawing/2014/main" id="{2D422061-E449-C0FD-0DCD-86F3C58440BC}"/>
              </a:ext>
            </a:extLst>
          </p:cNvPr>
          <p:cNvSpPr txBox="1"/>
          <p:nvPr/>
        </p:nvSpPr>
        <p:spPr>
          <a:xfrm>
            <a:off x="1641294" y="1384727"/>
            <a:ext cx="9155956" cy="2954655"/>
          </a:xfrm>
          <a:prstGeom prst="rect">
            <a:avLst/>
          </a:prstGeom>
        </p:spPr>
        <p:txBody>
          <a:bodyPr wrap="square" lIns="0" tIns="0" rIns="0" bIns="0" rtlCol="0" anchor="t">
            <a:spAutoFit/>
          </a:bodyPr>
          <a:lstStyle/>
          <a:p>
            <a:pPr marL="518160" lvl="1" indent="-259080" algn="l">
              <a:buFont typeface="Arial"/>
              <a:buChar char="•"/>
            </a:pPr>
            <a:r>
              <a:rPr lang="en-US" sz="3200" spc="14">
                <a:solidFill>
                  <a:srgbClr val="000000"/>
                </a:solidFill>
                <a:latin typeface="Calibri"/>
                <a:cs typeface="Calibri"/>
              </a:rPr>
              <a:t>Name</a:t>
            </a:r>
            <a:endParaRPr lang="en-US"/>
          </a:p>
          <a:p>
            <a:pPr marL="518160" lvl="1" indent="-259080">
              <a:buFont typeface="Arial"/>
              <a:buChar char="•"/>
            </a:pPr>
            <a:r>
              <a:rPr lang="en-US" sz="3200" spc="14">
                <a:solidFill>
                  <a:srgbClr val="000000"/>
                </a:solidFill>
                <a:latin typeface="Calibri"/>
                <a:cs typeface="Calibri"/>
              </a:rPr>
              <a:t>Something personal:  food that reminds you of home, place/activity/hobby that brings you joy</a:t>
            </a:r>
          </a:p>
          <a:p>
            <a:pPr marL="518160" lvl="1" indent="-259080" algn="l">
              <a:buFont typeface="Arial"/>
              <a:buChar char="•"/>
            </a:pPr>
            <a:r>
              <a:rPr lang="en-US" sz="3200" spc="14">
                <a:solidFill>
                  <a:srgbClr val="000000"/>
                </a:solidFill>
                <a:latin typeface="Calibri"/>
                <a:cs typeface="Calibri"/>
              </a:rPr>
              <a:t>Skill you have you think will be an asset to the group</a:t>
            </a:r>
          </a:p>
          <a:p>
            <a:pPr marL="518160" lvl="1" indent="-259080" algn="l">
              <a:buFont typeface="Arial"/>
              <a:buChar char="•"/>
            </a:pPr>
            <a:r>
              <a:rPr lang="en-US" sz="3200" spc="14">
                <a:solidFill>
                  <a:srgbClr val="000000"/>
                </a:solidFill>
                <a:latin typeface="Calibri"/>
                <a:cs typeface="Calibri"/>
              </a:rPr>
              <a:t>What type of learner/communicator are you?</a:t>
            </a:r>
          </a:p>
        </p:txBody>
      </p:sp>
      <p:sp>
        <p:nvSpPr>
          <p:cNvPr id="5" name="Freeform 5">
            <a:extLst>
              <a:ext uri="{FF2B5EF4-FFF2-40B4-BE49-F238E27FC236}">
                <a16:creationId xmlns:a16="http://schemas.microsoft.com/office/drawing/2014/main" id="{EE282374-61FC-26E7-263A-5421B69E6BA6}"/>
              </a:ext>
            </a:extLst>
          </p:cNvPr>
          <p:cNvSpPr/>
          <p:nvPr/>
        </p:nvSpPr>
        <p:spPr>
          <a:xfrm>
            <a:off x="5077561" y="4339382"/>
            <a:ext cx="2036878" cy="1766103"/>
          </a:xfrm>
          <a:custGeom>
            <a:avLst/>
            <a:gdLst/>
            <a:ahLst/>
            <a:cxnLst/>
            <a:rect l="l" t="t" r="r" b="b"/>
            <a:pathLst>
              <a:path w="2561207" h="2385124">
                <a:moveTo>
                  <a:pt x="0" y="0"/>
                </a:moveTo>
                <a:lnTo>
                  <a:pt x="2561207" y="0"/>
                </a:lnTo>
                <a:lnTo>
                  <a:pt x="2561207" y="2385124"/>
                </a:lnTo>
                <a:lnTo>
                  <a:pt x="0" y="23851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2">
            <a:extLst>
              <a:ext uri="{FF2B5EF4-FFF2-40B4-BE49-F238E27FC236}">
                <a16:creationId xmlns:a16="http://schemas.microsoft.com/office/drawing/2014/main" id="{01240BC9-CB98-974B-571A-799AC1B43EF0}"/>
              </a:ext>
            </a:extLst>
          </p:cNvPr>
          <p:cNvSpPr txBox="1"/>
          <p:nvPr/>
        </p:nvSpPr>
        <p:spPr>
          <a:xfrm>
            <a:off x="1961401" y="526239"/>
            <a:ext cx="8269198" cy="641201"/>
          </a:xfrm>
          <a:prstGeom prst="rect">
            <a:avLst/>
          </a:prstGeom>
        </p:spPr>
        <p:txBody>
          <a:bodyPr wrap="square" lIns="0" tIns="0" rIns="0" bIns="0" rtlCol="0" anchor="t">
            <a:spAutoFit/>
          </a:bodyPr>
          <a:lstStyle/>
          <a:p>
            <a:pPr algn="ctr">
              <a:lnSpc>
                <a:spcPts val="5040"/>
              </a:lnSpc>
            </a:pPr>
            <a:r>
              <a:rPr lang="en-US" sz="4200" b="1" spc="24" dirty="0">
                <a:latin typeface="Open Sans 1 Bold"/>
              </a:rPr>
              <a:t>Introductions</a:t>
            </a:r>
          </a:p>
        </p:txBody>
      </p:sp>
      <p:sp>
        <p:nvSpPr>
          <p:cNvPr id="7" name="AutoShape 4">
            <a:extLst>
              <a:ext uri="{FF2B5EF4-FFF2-40B4-BE49-F238E27FC236}">
                <a16:creationId xmlns:a16="http://schemas.microsoft.com/office/drawing/2014/main" id="{36F9E666-1D84-986D-2303-1BFCB7B87F00}"/>
              </a:ext>
            </a:extLst>
          </p:cNvPr>
          <p:cNvSpPr/>
          <p:nvPr/>
        </p:nvSpPr>
        <p:spPr>
          <a:xfrm rot="23839" flipV="1">
            <a:off x="1961548" y="1196110"/>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97361942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5BA2-E564-F4C4-8CE4-517B41BCF4C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2687BD-74BF-C725-814F-C00B8AC38628}"/>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20B6B10B-6A46-8A7C-2334-F0D55676BE6B}"/>
              </a:ext>
            </a:extLst>
          </p:cNvPr>
          <p:cNvSpPr>
            <a:spLocks noGrp="1"/>
          </p:cNvSpPr>
          <p:nvPr>
            <p:ph type="sldNum" sz="quarter" idx="13"/>
          </p:nvPr>
        </p:nvSpPr>
        <p:spPr/>
        <p:txBody>
          <a:bodyPr/>
          <a:lstStyle/>
          <a:p>
            <a:fld id="{7BCC8D0D-EAEC-449D-9161-023DFF90F2E2}" type="slidenum">
              <a:rPr lang="en-US" smtClean="0"/>
              <a:pPr/>
              <a:t>20</a:t>
            </a:fld>
            <a:endParaRPr lang="en-US" dirty="0"/>
          </a:p>
        </p:txBody>
      </p:sp>
      <p:sp>
        <p:nvSpPr>
          <p:cNvPr id="4" name="TextBox 3">
            <a:extLst>
              <a:ext uri="{FF2B5EF4-FFF2-40B4-BE49-F238E27FC236}">
                <a16:creationId xmlns:a16="http://schemas.microsoft.com/office/drawing/2014/main" id="{DEB466BA-B698-2346-6995-9EFCADEA5050}"/>
              </a:ext>
            </a:extLst>
          </p:cNvPr>
          <p:cNvSpPr txBox="1"/>
          <p:nvPr/>
        </p:nvSpPr>
        <p:spPr>
          <a:xfrm>
            <a:off x="7383113" y="2624519"/>
            <a:ext cx="2812020" cy="1938992"/>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Ø"/>
            </a:pPr>
            <a:r>
              <a:rPr lang="en-US" sz="2000">
                <a:latin typeface="Calibri" panose="020F0502020204030204" pitchFamily="34" charset="0"/>
                <a:cs typeface="Calibri" panose="020F0502020204030204" pitchFamily="34" charset="0"/>
              </a:rPr>
              <a:t>Intra-abdominal fat weight gain</a:t>
            </a:r>
          </a:p>
          <a:p>
            <a:pPr marL="342900" indent="-342900">
              <a:buFont typeface="Wingdings" panose="05000000000000000000" pitchFamily="2" charset="2"/>
              <a:buChar char="Ø"/>
            </a:pPr>
            <a:r>
              <a:rPr lang="en-US" sz="2000">
                <a:latin typeface="Calibri" panose="020F0502020204030204" pitchFamily="34" charset="0"/>
                <a:cs typeface="Calibri" panose="020F0502020204030204" pitchFamily="34" charset="0"/>
              </a:rPr>
              <a:t>Insulin resistance</a:t>
            </a:r>
          </a:p>
          <a:p>
            <a:pPr marL="342900" indent="-342900">
              <a:buFont typeface="Wingdings" panose="05000000000000000000" pitchFamily="2" charset="2"/>
              <a:buChar char="Ø"/>
            </a:pPr>
            <a:r>
              <a:rPr lang="en-US" sz="2000">
                <a:latin typeface="Calibri" panose="020F0502020204030204" pitchFamily="34" charset="0"/>
                <a:cs typeface="Calibri" panose="020F0502020204030204" pitchFamily="34" charset="0"/>
              </a:rPr>
              <a:t>DM</a:t>
            </a:r>
          </a:p>
          <a:p>
            <a:pPr marL="342900" indent="-342900">
              <a:buFont typeface="Wingdings" panose="05000000000000000000" pitchFamily="2" charset="2"/>
              <a:buChar char="Ø"/>
            </a:pPr>
            <a:r>
              <a:rPr lang="en-US" sz="2000">
                <a:latin typeface="Calibri" panose="020F0502020204030204" pitchFamily="34" charset="0"/>
                <a:cs typeface="Calibri" panose="020F0502020204030204" pitchFamily="34" charset="0"/>
              </a:rPr>
              <a:t>High blood pressure </a:t>
            </a:r>
          </a:p>
          <a:p>
            <a:pPr marL="342900" indent="-342900">
              <a:buFont typeface="Wingdings" panose="05000000000000000000" pitchFamily="2" charset="2"/>
              <a:buChar char="Ø"/>
            </a:pPr>
            <a:r>
              <a:rPr lang="en-US" sz="2000">
                <a:latin typeface="Calibri" panose="020F0502020204030204" pitchFamily="34" charset="0"/>
                <a:cs typeface="Calibri" panose="020F0502020204030204" pitchFamily="34" charset="0"/>
              </a:rPr>
              <a:t>dyslipidemia</a:t>
            </a:r>
          </a:p>
        </p:txBody>
      </p:sp>
      <p:sp>
        <p:nvSpPr>
          <p:cNvPr id="5" name="Title 1">
            <a:extLst>
              <a:ext uri="{FF2B5EF4-FFF2-40B4-BE49-F238E27FC236}">
                <a16:creationId xmlns:a16="http://schemas.microsoft.com/office/drawing/2014/main" id="{559CD7C6-6C8D-9077-BC1B-C675FE15444C}"/>
              </a:ext>
            </a:extLst>
          </p:cNvPr>
          <p:cNvSpPr txBox="1">
            <a:spLocks/>
          </p:cNvSpPr>
          <p:nvPr/>
        </p:nvSpPr>
        <p:spPr>
          <a:xfrm>
            <a:off x="763794" y="127590"/>
            <a:ext cx="10480855" cy="162414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sz="3600" b="1" dirty="0">
                <a:latin typeface="Calibri" panose="020F0502020204030204" pitchFamily="34" charset="0"/>
                <a:cs typeface="Calibri" panose="020F0502020204030204" pitchFamily="34" charset="0"/>
              </a:rPr>
              <a:t>Transplant</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Factors</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leading</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to</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Weight</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Gain</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and</a:t>
            </a:r>
            <a:r>
              <a:rPr lang="en-US" sz="3600"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PTMS</a:t>
            </a:r>
          </a:p>
        </p:txBody>
      </p:sp>
      <p:sp>
        <p:nvSpPr>
          <p:cNvPr id="6" name="Footer Placeholder 3">
            <a:extLst>
              <a:ext uri="{FF2B5EF4-FFF2-40B4-BE49-F238E27FC236}">
                <a16:creationId xmlns:a16="http://schemas.microsoft.com/office/drawing/2014/main" id="{2A0457FF-D851-48A9-9BF0-95B754845E84}"/>
              </a:ext>
            </a:extLst>
          </p:cNvPr>
          <p:cNvSpPr txBox="1">
            <a:spLocks/>
          </p:cNvSpPr>
          <p:nvPr/>
        </p:nvSpPr>
        <p:spPr>
          <a:xfrm>
            <a:off x="9357735" y="5890743"/>
            <a:ext cx="6037263" cy="342399"/>
          </a:xfrm>
          <a:prstGeom prst="rect">
            <a:avLst/>
          </a:prstGeom>
          <a:noFill/>
          <a:ln>
            <a:noFill/>
            <a:miter lim="800000"/>
          </a:ln>
        </p:spPr>
        <p:txBody>
          <a:bodyPr vert="horz" wrap="square" lIns="135000" tIns="0" rIns="135000" bIns="0" rtlCol="0" anchor="ctr" anchorCtr="0">
            <a:noAutofit/>
          </a:bodyPr>
          <a:lstStyle>
            <a:defPPr>
              <a:defRPr lang="en-US"/>
            </a:defPPr>
            <a:lvl1pPr marL="257175" indent="-257175"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7213" indent="-214313"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1050" b="0" i="0" u="none" kern="1200" baseline="0">
                <a:solidFill>
                  <a:schemeClr val="tx1"/>
                </a:solidFill>
                <a:latin typeface="+mn-lt"/>
                <a:ea typeface="+mn-ea"/>
                <a:cs typeface="+mn-cs"/>
              </a:defRPr>
            </a:lvl2pPr>
            <a:lvl3pPr marL="8572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2001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430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825"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9pPr>
          </a:lstStyle>
          <a:p>
            <a:pPr marL="0" indent="0" eaLnBrk="1" hangingPunct="1">
              <a:spcBef>
                <a:spcPct val="0"/>
              </a:spcBef>
              <a:spcAft>
                <a:spcPts val="450"/>
              </a:spcAft>
              <a:buFont typeface="Arial" pitchFamily="34" charset="0"/>
              <a:buNone/>
            </a:pPr>
            <a:r>
              <a:rPr lang="en-US" sz="1400">
                <a:solidFill>
                  <a:srgbClr val="333333"/>
                </a:solidFill>
                <a:latin typeface="Calibri" panose="020F0502020204030204" pitchFamily="34" charset="0"/>
                <a:cs typeface="Calibri" panose="020F0502020204030204" pitchFamily="34" charset="0"/>
              </a:rPr>
              <a:t>Azhie A, Liver Transplantation, 2021</a:t>
            </a:r>
          </a:p>
        </p:txBody>
      </p:sp>
      <p:grpSp>
        <p:nvGrpSpPr>
          <p:cNvPr id="7" name="Group 6">
            <a:extLst>
              <a:ext uri="{FF2B5EF4-FFF2-40B4-BE49-F238E27FC236}">
                <a16:creationId xmlns:a16="http://schemas.microsoft.com/office/drawing/2014/main" id="{9CA410B6-F20A-4B9E-8C5E-3C1344B8319A}"/>
              </a:ext>
            </a:extLst>
          </p:cNvPr>
          <p:cNvGrpSpPr/>
          <p:nvPr/>
        </p:nvGrpSpPr>
        <p:grpSpPr>
          <a:xfrm>
            <a:off x="1728696" y="941373"/>
            <a:ext cx="8775355" cy="1588079"/>
            <a:chOff x="104765" y="2774509"/>
            <a:chExt cx="5855792" cy="1068034"/>
          </a:xfrm>
        </p:grpSpPr>
        <p:sp>
          <p:nvSpPr>
            <p:cNvPr id="8" name="Oval 7">
              <a:extLst>
                <a:ext uri="{FF2B5EF4-FFF2-40B4-BE49-F238E27FC236}">
                  <a16:creationId xmlns:a16="http://schemas.microsoft.com/office/drawing/2014/main" id="{08C13AC6-7C12-808F-3F55-9BB5F950369E}"/>
                </a:ext>
              </a:extLst>
            </p:cNvPr>
            <p:cNvSpPr/>
            <p:nvPr/>
          </p:nvSpPr>
          <p:spPr>
            <a:xfrm>
              <a:off x="3522157" y="2774509"/>
              <a:ext cx="2438400" cy="106803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Calibri" panose="020F0502020204030204" pitchFamily="34" charset="0"/>
                  <a:cs typeface="Calibri" panose="020F0502020204030204" pitchFamily="34" charset="0"/>
                </a:rPr>
                <a:t>Post-Transplant Metabolic</a:t>
              </a:r>
              <a:r>
                <a:rPr lang="en-US" sz="2400">
                  <a:latin typeface="Calibri" panose="020F0502020204030204" pitchFamily="34" charset="0"/>
                  <a:cs typeface="Calibri" panose="020F0502020204030204" pitchFamily="34" charset="0"/>
                </a:rPr>
                <a:t> </a:t>
              </a:r>
              <a:endParaRPr lang="en-US">
                <a:latin typeface="Calibri" panose="020F0502020204030204" pitchFamily="34" charset="0"/>
                <a:cs typeface="Calibri" panose="020F0502020204030204" pitchFamily="34" charset="0"/>
              </a:endParaRPr>
            </a:p>
            <a:p>
              <a:pPr algn="ctr"/>
              <a:r>
                <a:rPr lang="en-US" sz="2400">
                  <a:solidFill>
                    <a:schemeClr val="tx1"/>
                  </a:solidFill>
                  <a:latin typeface="Calibri" panose="020F0502020204030204" pitchFamily="34" charset="0"/>
                  <a:cs typeface="Calibri" panose="020F0502020204030204" pitchFamily="34" charset="0"/>
                </a:rPr>
                <a:t>syndrome</a:t>
              </a:r>
              <a:endParaRPr lang="en-US">
                <a:solidFill>
                  <a:schemeClr val="tx1"/>
                </a:solidFill>
                <a:latin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57EE9186-F28E-DD51-561D-7B39E1D60D9A}"/>
                </a:ext>
              </a:extLst>
            </p:cNvPr>
            <p:cNvCxnSpPr>
              <a:cxnSpLocks/>
            </p:cNvCxnSpPr>
            <p:nvPr/>
          </p:nvCxnSpPr>
          <p:spPr>
            <a:xfrm>
              <a:off x="2694770" y="3395611"/>
              <a:ext cx="672313" cy="0"/>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9477528-6CE0-A671-6CAC-89BE6F1B068A}"/>
                </a:ext>
              </a:extLst>
            </p:cNvPr>
            <p:cNvSpPr/>
            <p:nvPr/>
          </p:nvSpPr>
          <p:spPr>
            <a:xfrm>
              <a:off x="104765" y="2794644"/>
              <a:ext cx="2426057" cy="10325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Transplant factors</a:t>
              </a:r>
            </a:p>
          </p:txBody>
        </p:sp>
      </p:grpSp>
      <p:sp>
        <p:nvSpPr>
          <p:cNvPr id="12" name="Rectangle: Rounded Corners 3">
            <a:extLst>
              <a:ext uri="{FF2B5EF4-FFF2-40B4-BE49-F238E27FC236}">
                <a16:creationId xmlns:a16="http://schemas.microsoft.com/office/drawing/2014/main" id="{B2D242E5-BF17-6D21-6B84-0759F3A129B8}"/>
              </a:ext>
            </a:extLst>
          </p:cNvPr>
          <p:cNvSpPr/>
          <p:nvPr/>
        </p:nvSpPr>
        <p:spPr>
          <a:xfrm>
            <a:off x="1895430" y="2897055"/>
            <a:ext cx="3319559" cy="186279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B846239-6D3A-C95B-B2D1-33435CB3D496}"/>
              </a:ext>
            </a:extLst>
          </p:cNvPr>
          <p:cNvSpPr txBox="1"/>
          <p:nvPr/>
        </p:nvSpPr>
        <p:spPr>
          <a:xfrm>
            <a:off x="1936620" y="2897056"/>
            <a:ext cx="3196273" cy="1446550"/>
          </a:xfrm>
          <a:prstGeom prst="rect">
            <a:avLst/>
          </a:prstGeom>
          <a:noFill/>
        </p:spPr>
        <p:txBody>
          <a:bodyPr wrap="square" rtlCol="0">
            <a:spAutoFit/>
          </a:bodyPr>
          <a:lstStyle/>
          <a:p>
            <a:pPr marL="285750" indent="-285750">
              <a:buFont typeface="Wingdings" panose="05000000000000000000" pitchFamily="2" charset="2"/>
              <a:buChar char="Ø"/>
            </a:pPr>
            <a:r>
              <a:rPr lang="en-US" sz="2200">
                <a:latin typeface="Calibri" panose="020F0502020204030204" pitchFamily="34" charset="0"/>
                <a:cs typeface="Calibri" panose="020F0502020204030204" pitchFamily="34" charset="0"/>
              </a:rPr>
              <a:t>Sedentary Lifestyle</a:t>
            </a:r>
          </a:p>
          <a:p>
            <a:pPr marL="285750" indent="-285750">
              <a:buFont typeface="Wingdings" panose="05000000000000000000" pitchFamily="2" charset="2"/>
              <a:buChar char="Ø"/>
            </a:pPr>
            <a:r>
              <a:rPr lang="en-US" sz="2200">
                <a:latin typeface="Calibri" panose="020F0502020204030204" pitchFamily="34" charset="0"/>
                <a:cs typeface="Calibri" panose="020F0502020204030204" pitchFamily="34" charset="0"/>
                <a:sym typeface="Wingdings" panose="05000000000000000000" pitchFamily="2" charset="2"/>
              </a:rPr>
              <a:t>Dietary factors</a:t>
            </a:r>
          </a:p>
          <a:p>
            <a:pPr marL="742950" lvl="1" indent="-285750">
              <a:buFont typeface="Wingdings" panose="05000000000000000000" pitchFamily="2" charset="2"/>
              <a:buChar char="Ø"/>
            </a:pPr>
            <a:r>
              <a:rPr lang="en-US" sz="2200">
                <a:latin typeface="Calibri" panose="020F0502020204030204" pitchFamily="34" charset="0"/>
                <a:cs typeface="Calibri" panose="020F0502020204030204" pitchFamily="34" charset="0"/>
                <a:sym typeface="Wingdings" panose="05000000000000000000" pitchFamily="2" charset="2"/>
              </a:rPr>
              <a:t>Processed foods</a:t>
            </a:r>
          </a:p>
          <a:p>
            <a:pPr marL="742950" lvl="1" indent="-285750">
              <a:buFont typeface="Wingdings" panose="05000000000000000000" pitchFamily="2" charset="2"/>
              <a:buChar char="Ø"/>
            </a:pPr>
            <a:r>
              <a:rPr lang="en-US" sz="2200">
                <a:latin typeface="Calibri" panose="020F0502020204030204" pitchFamily="34" charset="0"/>
                <a:cs typeface="Calibri" panose="020F0502020204030204" pitchFamily="34" charset="0"/>
                <a:sym typeface="Wingdings" panose="05000000000000000000" pitchFamily="2" charset="2"/>
              </a:rPr>
              <a:t>High sugar intake</a:t>
            </a:r>
          </a:p>
        </p:txBody>
      </p:sp>
      <p:sp>
        <p:nvSpPr>
          <p:cNvPr id="14" name="TextBox 13">
            <a:extLst>
              <a:ext uri="{FF2B5EF4-FFF2-40B4-BE49-F238E27FC236}">
                <a16:creationId xmlns:a16="http://schemas.microsoft.com/office/drawing/2014/main" id="{EDCF8173-801B-7968-DCD6-34788DF089CE}"/>
              </a:ext>
            </a:extLst>
          </p:cNvPr>
          <p:cNvSpPr txBox="1"/>
          <p:nvPr/>
        </p:nvSpPr>
        <p:spPr>
          <a:xfrm flipH="1">
            <a:off x="1895430" y="4823006"/>
            <a:ext cx="5715000" cy="1785104"/>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Pre-transplant metabolic syndrome</a:t>
            </a:r>
          </a:p>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Older age</a:t>
            </a:r>
          </a:p>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Hereditary/Genetic factors</a:t>
            </a:r>
          </a:p>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Donor liver??</a:t>
            </a:r>
          </a:p>
          <a:p>
            <a:pPr marL="285750" indent="-285750">
              <a:buFont typeface="Wingdings" panose="05000000000000000000" pitchFamily="2" charset="2"/>
              <a:buChar char="Ø"/>
            </a:pPr>
            <a:endParaRPr lang="en-US" sz="2200" dirty="0">
              <a:latin typeface="Calibri" panose="020F0502020204030204" pitchFamily="34" charset="0"/>
              <a:cs typeface="Calibri" panose="020F0502020204030204" pitchFamily="34" charset="0"/>
            </a:endParaRPr>
          </a:p>
        </p:txBody>
      </p:sp>
      <p:sp>
        <p:nvSpPr>
          <p:cNvPr id="15" name="Arrow: Down 5">
            <a:extLst>
              <a:ext uri="{FF2B5EF4-FFF2-40B4-BE49-F238E27FC236}">
                <a16:creationId xmlns:a16="http://schemas.microsoft.com/office/drawing/2014/main" id="{455ECEC5-9C38-B401-14B3-B4C3053712C9}"/>
              </a:ext>
            </a:extLst>
          </p:cNvPr>
          <p:cNvSpPr/>
          <p:nvPr/>
        </p:nvSpPr>
        <p:spPr>
          <a:xfrm rot="10800000">
            <a:off x="6246958" y="2988055"/>
            <a:ext cx="263712" cy="139079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Arrow: Down 10">
            <a:extLst>
              <a:ext uri="{FF2B5EF4-FFF2-40B4-BE49-F238E27FC236}">
                <a16:creationId xmlns:a16="http://schemas.microsoft.com/office/drawing/2014/main" id="{66ABECDB-5DD7-E909-8BB7-4000B2FDEB09}"/>
              </a:ext>
            </a:extLst>
          </p:cNvPr>
          <p:cNvSpPr/>
          <p:nvPr/>
        </p:nvSpPr>
        <p:spPr>
          <a:xfrm>
            <a:off x="6096918" y="2941628"/>
            <a:ext cx="560832" cy="1466990"/>
          </a:xfrm>
          <a:prstGeom prst="down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AutoShape 4">
            <a:extLst>
              <a:ext uri="{FF2B5EF4-FFF2-40B4-BE49-F238E27FC236}">
                <a16:creationId xmlns:a16="http://schemas.microsoft.com/office/drawing/2014/main" id="{C9DA511F-3D03-22B5-9C07-93F8DD3A3F91}"/>
              </a:ext>
            </a:extLst>
          </p:cNvPr>
          <p:cNvSpPr/>
          <p:nvPr/>
        </p:nvSpPr>
        <p:spPr>
          <a:xfrm rot="23839" flipV="1">
            <a:off x="1961548" y="758595"/>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642620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866B0-AEB9-5BE5-EC95-FFE7A4D2EA7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0F2E16-B4DC-0794-9037-087941160A02}"/>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CA6D1F0C-AACD-AF4A-3F81-791FCD0D0F47}"/>
              </a:ext>
            </a:extLst>
          </p:cNvPr>
          <p:cNvSpPr>
            <a:spLocks noGrp="1"/>
          </p:cNvSpPr>
          <p:nvPr>
            <p:ph type="sldNum" sz="quarter" idx="13"/>
          </p:nvPr>
        </p:nvSpPr>
        <p:spPr/>
        <p:txBody>
          <a:bodyPr/>
          <a:lstStyle/>
          <a:p>
            <a:fld id="{7BCC8D0D-EAEC-449D-9161-023DFF90F2E2}" type="slidenum">
              <a:rPr lang="en-US" smtClean="0"/>
              <a:pPr/>
              <a:t>21</a:t>
            </a:fld>
            <a:endParaRPr lang="en-US" dirty="0"/>
          </a:p>
        </p:txBody>
      </p:sp>
      <p:sp>
        <p:nvSpPr>
          <p:cNvPr id="4" name="Rectangle 2">
            <a:extLst>
              <a:ext uri="{FF2B5EF4-FFF2-40B4-BE49-F238E27FC236}">
                <a16:creationId xmlns:a16="http://schemas.microsoft.com/office/drawing/2014/main" id="{2BB6A115-9571-9666-72AD-D4086F747300}"/>
              </a:ext>
            </a:extLst>
          </p:cNvPr>
          <p:cNvSpPr txBox="1">
            <a:spLocks noChangeArrowheads="1"/>
          </p:cNvSpPr>
          <p:nvPr/>
        </p:nvSpPr>
        <p:spPr>
          <a:xfrm>
            <a:off x="782595" y="124386"/>
            <a:ext cx="10626810" cy="1400530"/>
          </a:xfrm>
          <a:prstGeom prst="rect">
            <a:avLst/>
          </a:prstGeom>
        </p:spPr>
        <p:txBody>
          <a:bodyPr>
            <a:normAutofit/>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altLang="en-US" sz="4000" b="1" dirty="0">
                <a:latin typeface="Calibri" panose="020F0502020204030204" pitchFamily="34" charset="0"/>
                <a:cs typeface="Calibri" panose="020F0502020204030204" pitchFamily="34" charset="0"/>
              </a:rPr>
              <a:t>How is MASLD diagnosed after LT?</a:t>
            </a:r>
          </a:p>
        </p:txBody>
      </p:sp>
      <p:sp>
        <p:nvSpPr>
          <p:cNvPr id="5" name="Rectangle 3">
            <a:extLst>
              <a:ext uri="{FF2B5EF4-FFF2-40B4-BE49-F238E27FC236}">
                <a16:creationId xmlns:a16="http://schemas.microsoft.com/office/drawing/2014/main" id="{2A31C6ED-3CD5-3850-D0CD-EC0E549AB3C4}"/>
              </a:ext>
            </a:extLst>
          </p:cNvPr>
          <p:cNvSpPr txBox="1">
            <a:spLocks noChangeArrowheads="1"/>
          </p:cNvSpPr>
          <p:nvPr/>
        </p:nvSpPr>
        <p:spPr>
          <a:xfrm>
            <a:off x="1088935" y="1177960"/>
            <a:ext cx="10014130" cy="4014159"/>
          </a:xfrm>
          <a:prstGeom prst="rect">
            <a:avLst/>
          </a:prstGeom>
        </p:spPr>
        <p:txBody>
          <a:bodyPr vert="horz" lIns="91440" tIns="45720" rIns="91440" bIns="45720" rtlCol="0" anchor="t">
            <a:norm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Tx/>
            </a:pPr>
            <a:r>
              <a:rPr lang="en-US" dirty="0">
                <a:latin typeface="Calibri" panose="020F0502020204030204" pitchFamily="34" charset="0"/>
                <a:cs typeface="Calibri" panose="020F0502020204030204" pitchFamily="34" charset="0"/>
              </a:rPr>
              <a:t>Elevated liver enzymes may occur</a:t>
            </a:r>
          </a:p>
          <a:p>
            <a:pPr lvl="1"/>
            <a:r>
              <a:rPr lang="en-US" sz="2800" dirty="0">
                <a:latin typeface="Calibri" panose="020F0502020204030204" pitchFamily="34" charset="0"/>
                <a:cs typeface="Calibri" panose="020F0502020204030204" pitchFamily="34" charset="0"/>
              </a:rPr>
              <a:t>Missed anti-rejection meds? Alcohol intake?  New med? Recent illness?  Weight gain? </a:t>
            </a:r>
          </a:p>
          <a:p>
            <a:pPr lvl="1">
              <a:buClrTx/>
            </a:pPr>
            <a:r>
              <a:rPr lang="en-US" sz="2800" dirty="0">
                <a:latin typeface="Calibri" panose="020F0502020204030204" pitchFamily="34" charset="0"/>
                <a:cs typeface="Calibri" panose="020F0502020204030204" pitchFamily="34" charset="0"/>
              </a:rPr>
              <a:t>Abdominal sonogram</a:t>
            </a:r>
          </a:p>
          <a:p>
            <a:pPr>
              <a:buClrTx/>
            </a:pPr>
            <a:r>
              <a:rPr lang="en-US" dirty="0" err="1">
                <a:latin typeface="Calibri" panose="020F0502020204030204" pitchFamily="34" charset="0"/>
                <a:cs typeface="Calibri" panose="020F0502020204030204" pitchFamily="34" charset="0"/>
              </a:rPr>
              <a:t>Fibroscan</a:t>
            </a:r>
            <a:r>
              <a:rPr lang="en-US" dirty="0">
                <a:latin typeface="Calibri" panose="020F0502020204030204" pitchFamily="34" charset="0"/>
                <a:cs typeface="Calibri" panose="020F0502020204030204" pitchFamily="34" charset="0"/>
              </a:rPr>
              <a:t> or other non-invasive tool </a:t>
            </a:r>
          </a:p>
          <a:p>
            <a:pPr>
              <a:buClrTx/>
            </a:pPr>
            <a:r>
              <a:rPr lang="en-US" dirty="0">
                <a:latin typeface="Calibri" panose="020F0502020204030204" pitchFamily="34" charset="0"/>
                <a:cs typeface="Calibri" panose="020F0502020204030204" pitchFamily="34" charset="0"/>
              </a:rPr>
              <a:t>Liver biopsy to check for rejection (maybe)</a:t>
            </a:r>
          </a:p>
        </p:txBody>
      </p:sp>
      <p:sp>
        <p:nvSpPr>
          <p:cNvPr id="6" name="TextBox 5">
            <a:extLst>
              <a:ext uri="{FF2B5EF4-FFF2-40B4-BE49-F238E27FC236}">
                <a16:creationId xmlns:a16="http://schemas.microsoft.com/office/drawing/2014/main" id="{EB0CC0B0-0140-B12E-538D-6B4D5D522D57}"/>
              </a:ext>
            </a:extLst>
          </p:cNvPr>
          <p:cNvSpPr txBox="1"/>
          <p:nvPr/>
        </p:nvSpPr>
        <p:spPr>
          <a:xfrm>
            <a:off x="2286001" y="5095415"/>
            <a:ext cx="7175087" cy="707886"/>
          </a:xfrm>
          <a:prstGeom prst="rect">
            <a:avLst/>
          </a:prstGeom>
          <a:solidFill>
            <a:srgbClr val="FFC000"/>
          </a:solidFill>
          <a:ln w="12700">
            <a:solidFill>
              <a:schemeClr val="tx1"/>
            </a:solidFill>
          </a:ln>
        </p:spPr>
        <p:txBody>
          <a:bodyPr wrap="square" rtlCol="0">
            <a:spAutoFit/>
          </a:bodyPr>
          <a:lstStyle/>
          <a:p>
            <a:pPr algn="ctr"/>
            <a:r>
              <a:rPr lang="en-US" sz="4000" dirty="0">
                <a:latin typeface="Calibri" panose="020F0502020204030204" pitchFamily="34" charset="0"/>
                <a:cs typeface="Calibri" panose="020F0502020204030204" pitchFamily="34" charset="0"/>
              </a:rPr>
              <a:t>MASLD is a diagnosis of exclusion</a:t>
            </a:r>
          </a:p>
        </p:txBody>
      </p:sp>
      <p:sp>
        <p:nvSpPr>
          <p:cNvPr id="8" name="AutoShape 4">
            <a:extLst>
              <a:ext uri="{FF2B5EF4-FFF2-40B4-BE49-F238E27FC236}">
                <a16:creationId xmlns:a16="http://schemas.microsoft.com/office/drawing/2014/main" id="{8982AAE4-62A5-2873-F7B3-DE192FA14437}"/>
              </a:ext>
            </a:extLst>
          </p:cNvPr>
          <p:cNvSpPr/>
          <p:nvPr/>
        </p:nvSpPr>
        <p:spPr>
          <a:xfrm rot="23839" flipV="1">
            <a:off x="1961548" y="758595"/>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0331479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BE697-1D61-564A-9CB7-647FC465E24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BB032B-4B68-104E-9484-9636360042FC}"/>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E983C4DD-2BCA-79B8-8C20-F7EF4B4F818D}"/>
              </a:ext>
            </a:extLst>
          </p:cNvPr>
          <p:cNvSpPr>
            <a:spLocks noGrp="1"/>
          </p:cNvSpPr>
          <p:nvPr>
            <p:ph type="sldNum" sz="quarter" idx="13"/>
          </p:nvPr>
        </p:nvSpPr>
        <p:spPr/>
        <p:txBody>
          <a:bodyPr/>
          <a:lstStyle/>
          <a:p>
            <a:fld id="{7BCC8D0D-EAEC-449D-9161-023DFF90F2E2}" type="slidenum">
              <a:rPr lang="en-US" smtClean="0"/>
              <a:pPr/>
              <a:t>22</a:t>
            </a:fld>
            <a:endParaRPr lang="en-US" dirty="0"/>
          </a:p>
        </p:txBody>
      </p:sp>
      <p:sp>
        <p:nvSpPr>
          <p:cNvPr id="4" name="TextBox 2">
            <a:extLst>
              <a:ext uri="{FF2B5EF4-FFF2-40B4-BE49-F238E27FC236}">
                <a16:creationId xmlns:a16="http://schemas.microsoft.com/office/drawing/2014/main" id="{166FA76D-87A6-F634-C809-95E34FB2AFBC}"/>
              </a:ext>
            </a:extLst>
          </p:cNvPr>
          <p:cNvSpPr txBox="1"/>
          <p:nvPr/>
        </p:nvSpPr>
        <p:spPr>
          <a:xfrm>
            <a:off x="1648387" y="486289"/>
            <a:ext cx="8008344" cy="576055"/>
          </a:xfrm>
          <a:prstGeom prst="rect">
            <a:avLst/>
          </a:prstGeom>
        </p:spPr>
        <p:txBody>
          <a:bodyPr wrap="square" lIns="0" tIns="0" rIns="0" bIns="0" rtlCol="0" anchor="t">
            <a:spAutoFit/>
          </a:bodyPr>
          <a:lstStyle/>
          <a:p>
            <a:pPr algn="ctr">
              <a:lnSpc>
                <a:spcPts val="4320"/>
              </a:lnSpc>
            </a:pPr>
            <a:r>
              <a:rPr lang="en-US" sz="4800" b="1" spc="22">
                <a:latin typeface="Calibri"/>
                <a:cs typeface="Calibri"/>
              </a:rPr>
              <a:t>Role of liver biopsy</a:t>
            </a:r>
            <a:endParaRPr lang="en-US" sz="4800">
              <a:cs typeface="Calibri"/>
            </a:endParaRPr>
          </a:p>
        </p:txBody>
      </p:sp>
      <p:sp>
        <p:nvSpPr>
          <p:cNvPr id="5" name="TextBox 3">
            <a:extLst>
              <a:ext uri="{FF2B5EF4-FFF2-40B4-BE49-F238E27FC236}">
                <a16:creationId xmlns:a16="http://schemas.microsoft.com/office/drawing/2014/main" id="{D452B12D-B3AB-BA51-6327-F2787943C3B5}"/>
              </a:ext>
            </a:extLst>
          </p:cNvPr>
          <p:cNvSpPr txBox="1"/>
          <p:nvPr/>
        </p:nvSpPr>
        <p:spPr>
          <a:xfrm>
            <a:off x="1512849" y="1315515"/>
            <a:ext cx="8715230" cy="3323987"/>
          </a:xfrm>
          <a:prstGeom prst="rect">
            <a:avLst/>
          </a:prstGeom>
        </p:spPr>
        <p:txBody>
          <a:bodyPr wrap="square" lIns="0" tIns="0" rIns="0" bIns="0" rtlCol="0" anchor="t">
            <a:spAutoFit/>
          </a:bodyPr>
          <a:lstStyle/>
          <a:p>
            <a:pPr marL="725805" lvl="1" indent="-571500">
              <a:buFont typeface="Arial"/>
              <a:buChar char="•"/>
            </a:pPr>
            <a:r>
              <a:rPr lang="en-US" sz="3600" spc="14" dirty="0">
                <a:latin typeface="Calibri"/>
                <a:cs typeface="Calibri"/>
              </a:rPr>
              <a:t>Best way to determine the cause of the elevated liver enzymes in transplant patients</a:t>
            </a:r>
          </a:p>
          <a:p>
            <a:pPr marL="725805" lvl="1" indent="-571500">
              <a:buFont typeface="Arial"/>
              <a:buChar char="•"/>
            </a:pPr>
            <a:r>
              <a:rPr lang="en-US" sz="3600" spc="14" dirty="0">
                <a:latin typeface="Calibri"/>
                <a:cs typeface="Calibri"/>
              </a:rPr>
              <a:t>Rule out rejection</a:t>
            </a:r>
          </a:p>
          <a:p>
            <a:pPr marL="725805" lvl="1" indent="-571500">
              <a:buFont typeface="Arial"/>
              <a:buChar char="•"/>
            </a:pPr>
            <a:r>
              <a:rPr lang="en-US" sz="3600" spc="14" dirty="0">
                <a:latin typeface="Calibri"/>
                <a:cs typeface="Calibri"/>
              </a:rPr>
              <a:t>Determine the presence of MASH and fibrosis</a:t>
            </a:r>
            <a:endParaRPr lang="en-US" sz="3600" spc="14" dirty="0">
              <a:latin typeface="Open Sans 1"/>
              <a:ea typeface="Open Sans 1"/>
              <a:cs typeface="Open Sans 1"/>
            </a:endParaRPr>
          </a:p>
        </p:txBody>
      </p:sp>
      <p:sp>
        <p:nvSpPr>
          <p:cNvPr id="7" name="Freeform 5">
            <a:extLst>
              <a:ext uri="{FF2B5EF4-FFF2-40B4-BE49-F238E27FC236}">
                <a16:creationId xmlns:a16="http://schemas.microsoft.com/office/drawing/2014/main" id="{86072A0F-332D-29BC-0EFB-0900EE087664}"/>
              </a:ext>
            </a:extLst>
          </p:cNvPr>
          <p:cNvSpPr/>
          <p:nvPr/>
        </p:nvSpPr>
        <p:spPr>
          <a:xfrm>
            <a:off x="4889618" y="4259210"/>
            <a:ext cx="2149135" cy="1758818"/>
          </a:xfrm>
          <a:custGeom>
            <a:avLst/>
            <a:gdLst/>
            <a:ahLst/>
            <a:cxnLst/>
            <a:rect l="l" t="t" r="r" b="b"/>
            <a:pathLst>
              <a:path w="3744077" h="3219906">
                <a:moveTo>
                  <a:pt x="0" y="0"/>
                </a:moveTo>
                <a:lnTo>
                  <a:pt x="3744077" y="0"/>
                </a:lnTo>
                <a:lnTo>
                  <a:pt x="3744077" y="3219906"/>
                </a:lnTo>
                <a:lnTo>
                  <a:pt x="0" y="3219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AutoShape 4">
            <a:extLst>
              <a:ext uri="{FF2B5EF4-FFF2-40B4-BE49-F238E27FC236}">
                <a16:creationId xmlns:a16="http://schemas.microsoft.com/office/drawing/2014/main" id="{B32DD897-EBF4-A029-8393-8B6CD9104C65}"/>
              </a:ext>
            </a:extLst>
          </p:cNvPr>
          <p:cNvSpPr/>
          <p:nvPr/>
        </p:nvSpPr>
        <p:spPr>
          <a:xfrm rot="23839" flipV="1">
            <a:off x="1919018" y="1098835"/>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79634392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961287-04CD-B429-C1EA-C0037DCA14F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567196-C326-CD88-0E00-8D92E8B03ABA}"/>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C0637E6A-7473-9D5F-D732-B766FD47A4D2}"/>
              </a:ext>
            </a:extLst>
          </p:cNvPr>
          <p:cNvSpPr>
            <a:spLocks noGrp="1"/>
          </p:cNvSpPr>
          <p:nvPr>
            <p:ph type="sldNum" sz="quarter" idx="13"/>
          </p:nvPr>
        </p:nvSpPr>
        <p:spPr/>
        <p:txBody>
          <a:bodyPr/>
          <a:lstStyle/>
          <a:p>
            <a:fld id="{7BCC8D0D-EAEC-449D-9161-023DFF90F2E2}" type="slidenum">
              <a:rPr lang="en-US" smtClean="0"/>
              <a:pPr/>
              <a:t>23</a:t>
            </a:fld>
            <a:endParaRPr lang="en-US" dirty="0"/>
          </a:p>
        </p:txBody>
      </p:sp>
      <p:sp>
        <p:nvSpPr>
          <p:cNvPr id="4" name="Title 1">
            <a:extLst>
              <a:ext uri="{FF2B5EF4-FFF2-40B4-BE49-F238E27FC236}">
                <a16:creationId xmlns:a16="http://schemas.microsoft.com/office/drawing/2014/main" id="{F240AF20-354C-0BDA-7506-2CE90F730724}"/>
              </a:ext>
            </a:extLst>
          </p:cNvPr>
          <p:cNvSpPr txBox="1">
            <a:spLocks/>
          </p:cNvSpPr>
          <p:nvPr/>
        </p:nvSpPr>
        <p:spPr>
          <a:xfrm>
            <a:off x="838200" y="107693"/>
            <a:ext cx="10515600" cy="132556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dirty="0">
                <a:latin typeface="Calibri" panose="020F0502020204030204" pitchFamily="34" charset="0"/>
                <a:cs typeface="Calibri" panose="020F0502020204030204" pitchFamily="34" charset="0"/>
              </a:rPr>
              <a:t>What does MASLD look like</a:t>
            </a:r>
          </a:p>
        </p:txBody>
      </p:sp>
      <p:sp>
        <p:nvSpPr>
          <p:cNvPr id="5" name="TextBox 4">
            <a:extLst>
              <a:ext uri="{FF2B5EF4-FFF2-40B4-BE49-F238E27FC236}">
                <a16:creationId xmlns:a16="http://schemas.microsoft.com/office/drawing/2014/main" id="{F6C67DBA-3B3F-B1E0-9717-FA4BA4C84666}"/>
              </a:ext>
            </a:extLst>
          </p:cNvPr>
          <p:cNvSpPr txBox="1"/>
          <p:nvPr/>
        </p:nvSpPr>
        <p:spPr>
          <a:xfrm>
            <a:off x="10794694" y="5915444"/>
            <a:ext cx="1397306"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Bhatia EHJ, 2021</a:t>
            </a:r>
          </a:p>
        </p:txBody>
      </p:sp>
      <p:sp>
        <p:nvSpPr>
          <p:cNvPr id="6" name="TextBox 5">
            <a:extLst>
              <a:ext uri="{FF2B5EF4-FFF2-40B4-BE49-F238E27FC236}">
                <a16:creationId xmlns:a16="http://schemas.microsoft.com/office/drawing/2014/main" id="{80DE15A4-7824-02EF-E3BF-CA284E47B36D}"/>
              </a:ext>
            </a:extLst>
          </p:cNvPr>
          <p:cNvSpPr txBox="1"/>
          <p:nvPr/>
        </p:nvSpPr>
        <p:spPr>
          <a:xfrm>
            <a:off x="2323214" y="5458299"/>
            <a:ext cx="1910047" cy="461665"/>
          </a:xfrm>
          <a:prstGeom prst="rect">
            <a:avLst/>
          </a:prstGeom>
          <a:noFill/>
        </p:spPr>
        <p:txBody>
          <a:bodyPr wrap="square" rtlCol="0">
            <a:spAutoFit/>
          </a:bodyPr>
          <a:lstStyle/>
          <a:p>
            <a:r>
              <a:rPr lang="en-US" b="1">
                <a:latin typeface="Calibri" panose="020F0502020204030204" pitchFamily="34" charset="0"/>
                <a:cs typeface="Calibri" panose="020F0502020204030204" pitchFamily="34" charset="0"/>
              </a:rPr>
              <a:t>Normal liver</a:t>
            </a:r>
          </a:p>
        </p:txBody>
      </p:sp>
      <p:sp>
        <p:nvSpPr>
          <p:cNvPr id="7" name="TextBox 6">
            <a:extLst>
              <a:ext uri="{FF2B5EF4-FFF2-40B4-BE49-F238E27FC236}">
                <a16:creationId xmlns:a16="http://schemas.microsoft.com/office/drawing/2014/main" id="{295410F5-5147-BCB3-74E5-CF4392844EC2}"/>
              </a:ext>
            </a:extLst>
          </p:cNvPr>
          <p:cNvSpPr txBox="1"/>
          <p:nvPr/>
        </p:nvSpPr>
        <p:spPr>
          <a:xfrm>
            <a:off x="4761614" y="5392224"/>
            <a:ext cx="2674065" cy="830997"/>
          </a:xfrm>
          <a:prstGeom prst="rect">
            <a:avLst/>
          </a:prstGeom>
          <a:noFill/>
        </p:spPr>
        <p:txBody>
          <a:bodyPr wrap="square" rtlCol="0">
            <a:spAutoFit/>
          </a:bodyPr>
          <a:lstStyle/>
          <a:p>
            <a:r>
              <a:rPr lang="en-US" b="1">
                <a:latin typeface="Calibri" panose="020F0502020204030204" pitchFamily="34" charset="0"/>
                <a:cs typeface="Calibri" panose="020F0502020204030204" pitchFamily="34" charset="0"/>
              </a:rPr>
              <a:t>Steatosis </a:t>
            </a:r>
          </a:p>
          <a:p>
            <a:r>
              <a:rPr lang="en-US" b="1">
                <a:latin typeface="Calibri" panose="020F0502020204030204" pitchFamily="34" charset="0"/>
                <a:cs typeface="Calibri" panose="020F0502020204030204" pitchFamily="34" charset="0"/>
              </a:rPr>
              <a:t>(simple fatty liver)</a:t>
            </a:r>
          </a:p>
        </p:txBody>
      </p:sp>
      <p:pic>
        <p:nvPicPr>
          <p:cNvPr id="8" name="New picture">
            <a:extLst>
              <a:ext uri="{FF2B5EF4-FFF2-40B4-BE49-F238E27FC236}">
                <a16:creationId xmlns:a16="http://schemas.microsoft.com/office/drawing/2014/main" id="{56D47B0E-3B00-AE26-7C4B-B29ADDC27143}"/>
              </a:ext>
            </a:extLst>
          </p:cNvPr>
          <p:cNvPicPr/>
          <p:nvPr/>
        </p:nvPicPr>
        <p:blipFill>
          <a:blip r:embed="rId3"/>
          <a:stretch>
            <a:fillRect/>
          </a:stretch>
        </p:blipFill>
        <p:spPr>
          <a:xfrm>
            <a:off x="1713614" y="920677"/>
            <a:ext cx="5042523" cy="4372568"/>
          </a:xfrm>
          <a:prstGeom prst="rect">
            <a:avLst/>
          </a:prstGeom>
        </p:spPr>
      </p:pic>
      <p:grpSp>
        <p:nvGrpSpPr>
          <p:cNvPr id="9" name="Group 8">
            <a:extLst>
              <a:ext uri="{FF2B5EF4-FFF2-40B4-BE49-F238E27FC236}">
                <a16:creationId xmlns:a16="http://schemas.microsoft.com/office/drawing/2014/main" id="{625CA260-3193-374C-339A-051FC60E20A6}"/>
              </a:ext>
            </a:extLst>
          </p:cNvPr>
          <p:cNvGrpSpPr/>
          <p:nvPr/>
        </p:nvGrpSpPr>
        <p:grpSpPr>
          <a:xfrm>
            <a:off x="6685258" y="1786270"/>
            <a:ext cx="4668542" cy="3887103"/>
            <a:chOff x="6470371" y="3111190"/>
            <a:chExt cx="3195436" cy="3136199"/>
          </a:xfrm>
        </p:grpSpPr>
        <p:sp>
          <p:nvSpPr>
            <p:cNvPr id="10" name="TextBox 9">
              <a:extLst>
                <a:ext uri="{FF2B5EF4-FFF2-40B4-BE49-F238E27FC236}">
                  <a16:creationId xmlns:a16="http://schemas.microsoft.com/office/drawing/2014/main" id="{C5D9A78A-8538-CE0F-9445-158678DFE30A}"/>
                </a:ext>
              </a:extLst>
            </p:cNvPr>
            <p:cNvSpPr txBox="1"/>
            <p:nvPr/>
          </p:nvSpPr>
          <p:spPr>
            <a:xfrm>
              <a:off x="6614460" y="3524343"/>
              <a:ext cx="3051347" cy="670466"/>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NASH</a:t>
              </a:r>
            </a:p>
            <a:p>
              <a:r>
                <a:rPr lang="en-US" b="1" dirty="0">
                  <a:latin typeface="Calibri" panose="020F0502020204030204" pitchFamily="34" charset="0"/>
                  <a:cs typeface="Calibri" panose="020F0502020204030204" pitchFamily="34" charset="0"/>
                </a:rPr>
                <a:t>Non-Alcoholic Steatohepatitis</a:t>
              </a:r>
            </a:p>
          </p:txBody>
        </p:sp>
        <p:sp>
          <p:nvSpPr>
            <p:cNvPr id="11" name="Graphic 13" descr="Arrow: Rotate right with solid fill">
              <a:extLst>
                <a:ext uri="{FF2B5EF4-FFF2-40B4-BE49-F238E27FC236}">
                  <a16:creationId xmlns:a16="http://schemas.microsoft.com/office/drawing/2014/main" id="{D6554F21-6E49-B6CB-603B-A827DB1C6930}"/>
                </a:ext>
              </a:extLst>
            </p:cNvPr>
            <p:cNvSpPr/>
            <p:nvPr/>
          </p:nvSpPr>
          <p:spPr>
            <a:xfrm>
              <a:off x="6470371" y="3111190"/>
              <a:ext cx="667028" cy="381000"/>
            </a:xfrm>
            <a:custGeom>
              <a:avLst/>
              <a:gdLst>
                <a:gd name="connsiteX0" fmla="*/ 893867 w 1048804"/>
                <a:gd name="connsiteY0" fmla="*/ 425523 h 659691"/>
                <a:gd name="connsiteX1" fmla="*/ 834276 w 1048804"/>
                <a:gd name="connsiteY1" fmla="*/ 171841 h 659691"/>
                <a:gd name="connsiteX2" fmla="*/ 532745 w 1048804"/>
                <a:gd name="connsiteY2" fmla="*/ 3044 h 659691"/>
                <a:gd name="connsiteX3" fmla="*/ 168047 w 1048804"/>
                <a:gd name="connsiteY3" fmla="*/ 78173 h 659691"/>
                <a:gd name="connsiteX4" fmla="*/ 0 w 1048804"/>
                <a:gd name="connsiteY4" fmla="*/ 326002 h 659691"/>
                <a:gd name="connsiteX5" fmla="*/ 139443 w 1048804"/>
                <a:gd name="connsiteY5" fmla="*/ 148424 h 659691"/>
                <a:gd name="connsiteX6" fmla="*/ 393302 w 1048804"/>
                <a:gd name="connsiteY6" fmla="*/ 112323 h 659691"/>
                <a:gd name="connsiteX7" fmla="*/ 588761 w 1048804"/>
                <a:gd name="connsiteY7" fmla="*/ 237213 h 659691"/>
                <a:gd name="connsiteX8" fmla="*/ 631666 w 1048804"/>
                <a:gd name="connsiteY8" fmla="*/ 425523 h 659691"/>
                <a:gd name="connsiteX9" fmla="*/ 476729 w 1048804"/>
                <a:gd name="connsiteY9" fmla="*/ 425523 h 659691"/>
                <a:gd name="connsiteX10" fmla="*/ 762767 w 1048804"/>
                <a:gd name="connsiteY10" fmla="*/ 659692 h 659691"/>
                <a:gd name="connsiteX11" fmla="*/ 1048804 w 1048804"/>
                <a:gd name="connsiteY11" fmla="*/ 425523 h 659691"/>
                <a:gd name="connsiteX12" fmla="*/ 893867 w 1048804"/>
                <a:gd name="connsiteY12" fmla="*/ 425523 h 65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804" h="659691">
                  <a:moveTo>
                    <a:pt x="893867" y="425523"/>
                  </a:moveTo>
                  <a:cubicBezTo>
                    <a:pt x="897443" y="334783"/>
                    <a:pt x="893867" y="251848"/>
                    <a:pt x="834276" y="171841"/>
                  </a:cubicBezTo>
                  <a:cubicBezTo>
                    <a:pt x="767534" y="82076"/>
                    <a:pt x="661462" y="15728"/>
                    <a:pt x="532745" y="3044"/>
                  </a:cubicBezTo>
                  <a:cubicBezTo>
                    <a:pt x="404028" y="-9640"/>
                    <a:pt x="274119" y="17680"/>
                    <a:pt x="168047" y="78173"/>
                  </a:cubicBezTo>
                  <a:cubicBezTo>
                    <a:pt x="77468" y="132813"/>
                    <a:pt x="0" y="231358"/>
                    <a:pt x="0" y="326002"/>
                  </a:cubicBezTo>
                  <a:cubicBezTo>
                    <a:pt x="14302" y="253800"/>
                    <a:pt x="64358" y="189403"/>
                    <a:pt x="139443" y="148424"/>
                  </a:cubicBezTo>
                  <a:cubicBezTo>
                    <a:pt x="214528" y="107444"/>
                    <a:pt x="306299" y="94760"/>
                    <a:pt x="393302" y="112323"/>
                  </a:cubicBezTo>
                  <a:cubicBezTo>
                    <a:pt x="475537" y="127934"/>
                    <a:pt x="543471" y="179646"/>
                    <a:pt x="588761" y="237213"/>
                  </a:cubicBezTo>
                  <a:cubicBezTo>
                    <a:pt x="634050" y="294779"/>
                    <a:pt x="631666" y="359175"/>
                    <a:pt x="631666" y="425523"/>
                  </a:cubicBezTo>
                  <a:lnTo>
                    <a:pt x="476729" y="425523"/>
                  </a:lnTo>
                  <a:lnTo>
                    <a:pt x="762767" y="659692"/>
                  </a:lnTo>
                  <a:cubicBezTo>
                    <a:pt x="762767" y="659692"/>
                    <a:pt x="999939" y="465527"/>
                    <a:pt x="1048804" y="425523"/>
                  </a:cubicBezTo>
                  <a:lnTo>
                    <a:pt x="893867" y="425523"/>
                  </a:lnTo>
                  <a:close/>
                </a:path>
              </a:pathLst>
            </a:custGeom>
            <a:solidFill>
              <a:srgbClr val="000000"/>
            </a:solidFill>
            <a:ln w="11906"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9E0FC16-AE7B-8080-77CE-4FF5322362CD}"/>
                </a:ext>
              </a:extLst>
            </p:cNvPr>
            <p:cNvPicPr>
              <a:picLocks noChangeAspect="1"/>
            </p:cNvPicPr>
            <p:nvPr/>
          </p:nvPicPr>
          <p:blipFill>
            <a:blip r:embed="rId4"/>
            <a:stretch>
              <a:fillRect/>
            </a:stretch>
          </p:blipFill>
          <p:spPr>
            <a:xfrm>
              <a:off x="6518885" y="4215066"/>
              <a:ext cx="2405528" cy="2032323"/>
            </a:xfrm>
            <a:prstGeom prst="rect">
              <a:avLst/>
            </a:prstGeom>
          </p:spPr>
        </p:pic>
      </p:grpSp>
      <p:sp>
        <p:nvSpPr>
          <p:cNvPr id="13" name="AutoShape 4">
            <a:extLst>
              <a:ext uri="{FF2B5EF4-FFF2-40B4-BE49-F238E27FC236}">
                <a16:creationId xmlns:a16="http://schemas.microsoft.com/office/drawing/2014/main" id="{C0717468-10B3-9339-B7CE-AC07265E3813}"/>
              </a:ext>
            </a:extLst>
          </p:cNvPr>
          <p:cNvSpPr/>
          <p:nvPr/>
        </p:nvSpPr>
        <p:spPr>
          <a:xfrm rot="23839" flipV="1">
            <a:off x="1919018" y="792075"/>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863185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1C973-85F5-0C4C-0651-B28EBCAEB90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3BC6B0-6FAE-170E-BE97-22EBFDE4FD73}"/>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FE817516-9669-71DC-0B8E-351D80327DD5}"/>
              </a:ext>
            </a:extLst>
          </p:cNvPr>
          <p:cNvSpPr>
            <a:spLocks noGrp="1"/>
          </p:cNvSpPr>
          <p:nvPr>
            <p:ph type="sldNum" sz="quarter" idx="13"/>
          </p:nvPr>
        </p:nvSpPr>
        <p:spPr/>
        <p:txBody>
          <a:bodyPr/>
          <a:lstStyle/>
          <a:p>
            <a:fld id="{7BCC8D0D-EAEC-449D-9161-023DFF90F2E2}" type="slidenum">
              <a:rPr lang="en-US" smtClean="0"/>
              <a:pPr/>
              <a:t>24</a:t>
            </a:fld>
            <a:endParaRPr lang="en-US" dirty="0"/>
          </a:p>
        </p:txBody>
      </p:sp>
      <p:sp>
        <p:nvSpPr>
          <p:cNvPr id="4" name="TextBox 2">
            <a:extLst>
              <a:ext uri="{FF2B5EF4-FFF2-40B4-BE49-F238E27FC236}">
                <a16:creationId xmlns:a16="http://schemas.microsoft.com/office/drawing/2014/main" id="{08CB1C7E-3AA4-3951-8761-68D4FC0C3CC9}"/>
              </a:ext>
            </a:extLst>
          </p:cNvPr>
          <p:cNvSpPr txBox="1"/>
          <p:nvPr/>
        </p:nvSpPr>
        <p:spPr>
          <a:xfrm>
            <a:off x="538162" y="249261"/>
            <a:ext cx="11115675" cy="551433"/>
          </a:xfrm>
          <a:prstGeom prst="rect">
            <a:avLst/>
          </a:prstGeom>
        </p:spPr>
        <p:txBody>
          <a:bodyPr wrap="square" lIns="0" tIns="0" rIns="0" bIns="0" rtlCol="0" anchor="t">
            <a:spAutoFit/>
          </a:bodyPr>
          <a:lstStyle/>
          <a:p>
            <a:pPr algn="ctr">
              <a:lnSpc>
                <a:spcPts val="4320"/>
              </a:lnSpc>
            </a:pPr>
            <a:r>
              <a:rPr lang="en-US" sz="4000" b="1" spc="22" dirty="0">
                <a:solidFill>
                  <a:srgbClr val="323232"/>
                </a:solidFill>
                <a:latin typeface="Open Sans 1 Bold"/>
              </a:rPr>
              <a:t>Transient Elastography: </a:t>
            </a:r>
            <a:r>
              <a:rPr lang="en-US" sz="4000" b="1" spc="22" dirty="0" err="1">
                <a:solidFill>
                  <a:srgbClr val="323232"/>
                </a:solidFill>
                <a:latin typeface="Open Sans 1 Bold"/>
              </a:rPr>
              <a:t>Fibroscan</a:t>
            </a:r>
            <a:endParaRPr lang="en-US" sz="4000" b="1" spc="22" dirty="0">
              <a:solidFill>
                <a:srgbClr val="323232"/>
              </a:solidFill>
              <a:latin typeface="Open Sans 1 Bold"/>
            </a:endParaRPr>
          </a:p>
        </p:txBody>
      </p:sp>
      <p:sp>
        <p:nvSpPr>
          <p:cNvPr id="5" name="Freeform 3">
            <a:extLst>
              <a:ext uri="{FF2B5EF4-FFF2-40B4-BE49-F238E27FC236}">
                <a16:creationId xmlns:a16="http://schemas.microsoft.com/office/drawing/2014/main" id="{F1B68B63-DE96-8E2E-480B-79DCB86C2BB0}"/>
              </a:ext>
            </a:extLst>
          </p:cNvPr>
          <p:cNvSpPr/>
          <p:nvPr/>
        </p:nvSpPr>
        <p:spPr>
          <a:xfrm>
            <a:off x="980510" y="1319131"/>
            <a:ext cx="3733799" cy="2209800"/>
          </a:xfrm>
          <a:custGeom>
            <a:avLst/>
            <a:gdLst/>
            <a:ahLst/>
            <a:cxnLst/>
            <a:rect l="l" t="t" r="r" b="b"/>
            <a:pathLst>
              <a:path w="3982719" h="2357120">
                <a:moveTo>
                  <a:pt x="0" y="0"/>
                </a:moveTo>
                <a:lnTo>
                  <a:pt x="3982719" y="0"/>
                </a:lnTo>
                <a:lnTo>
                  <a:pt x="3982719" y="2357120"/>
                </a:lnTo>
                <a:lnTo>
                  <a:pt x="0" y="2357120"/>
                </a:lnTo>
                <a:lnTo>
                  <a:pt x="0" y="0"/>
                </a:lnTo>
                <a:close/>
              </a:path>
            </a:pathLst>
          </a:custGeom>
          <a:blipFill>
            <a:blip r:embed="rId3"/>
            <a:stretch>
              <a:fillRect l="-23274" b="-99"/>
            </a:stretch>
          </a:blipFill>
        </p:spPr>
        <p:txBody>
          <a:bodyPr/>
          <a:lstStyle/>
          <a:p>
            <a:endParaRPr lang="en-US" dirty="0"/>
          </a:p>
        </p:txBody>
      </p:sp>
      <p:sp>
        <p:nvSpPr>
          <p:cNvPr id="6" name="Freeform 4">
            <a:extLst>
              <a:ext uri="{FF2B5EF4-FFF2-40B4-BE49-F238E27FC236}">
                <a16:creationId xmlns:a16="http://schemas.microsoft.com/office/drawing/2014/main" id="{AE4AC711-2805-1071-2132-5165E6CD7062}"/>
              </a:ext>
            </a:extLst>
          </p:cNvPr>
          <p:cNvSpPr/>
          <p:nvPr/>
        </p:nvSpPr>
        <p:spPr>
          <a:xfrm>
            <a:off x="980510" y="3894630"/>
            <a:ext cx="3731666" cy="2209801"/>
          </a:xfrm>
          <a:custGeom>
            <a:avLst/>
            <a:gdLst/>
            <a:ahLst/>
            <a:cxnLst/>
            <a:rect l="l" t="t" r="r" b="b"/>
            <a:pathLst>
              <a:path w="3980444" h="2357121">
                <a:moveTo>
                  <a:pt x="0" y="0"/>
                </a:moveTo>
                <a:lnTo>
                  <a:pt x="3980444" y="0"/>
                </a:lnTo>
                <a:lnTo>
                  <a:pt x="3980444" y="2357121"/>
                </a:lnTo>
                <a:lnTo>
                  <a:pt x="0" y="2357121"/>
                </a:lnTo>
                <a:lnTo>
                  <a:pt x="0" y="0"/>
                </a:lnTo>
                <a:close/>
              </a:path>
            </a:pathLst>
          </a:custGeom>
          <a:blipFill>
            <a:blip r:embed="rId4"/>
            <a:stretch>
              <a:fillRect t="-18181" r="-7667" b="-18181"/>
            </a:stretch>
          </a:blipFill>
        </p:spPr>
        <p:txBody>
          <a:bodyPr/>
          <a:lstStyle/>
          <a:p>
            <a:endParaRPr lang="en-US"/>
          </a:p>
        </p:txBody>
      </p:sp>
      <p:sp>
        <p:nvSpPr>
          <p:cNvPr id="7" name="TextBox 6">
            <a:extLst>
              <a:ext uri="{FF2B5EF4-FFF2-40B4-BE49-F238E27FC236}">
                <a16:creationId xmlns:a16="http://schemas.microsoft.com/office/drawing/2014/main" id="{79AD9480-85B6-2707-C947-41D1B165D5A1}"/>
              </a:ext>
            </a:extLst>
          </p:cNvPr>
          <p:cNvSpPr txBox="1"/>
          <p:nvPr/>
        </p:nvSpPr>
        <p:spPr>
          <a:xfrm>
            <a:off x="5036949" y="1667665"/>
            <a:ext cx="6757261" cy="4154984"/>
          </a:xfrm>
          <a:prstGeom prst="rect">
            <a:avLst/>
          </a:prstGeom>
        </p:spPr>
        <p:txBody>
          <a:bodyPr wrap="square" lIns="0" tIns="0" rIns="0" bIns="0" rtlCol="0" anchor="t">
            <a:spAutoFit/>
          </a:bodyPr>
          <a:lstStyle/>
          <a:p>
            <a:pPr marL="725805" lvl="1" indent="-571500">
              <a:buFont typeface="Arial"/>
              <a:buChar char="•"/>
            </a:pPr>
            <a:r>
              <a:rPr lang="en-US" sz="3500" b="1" spc="14" dirty="0">
                <a:solidFill>
                  <a:srgbClr val="000000"/>
                </a:solidFill>
                <a:latin typeface="Calibri"/>
                <a:cs typeface="Calibri"/>
              </a:rPr>
              <a:t>Liver stiffness measurement (LSM) </a:t>
            </a:r>
          </a:p>
          <a:p>
            <a:pPr marL="1335390" lvl="2" indent="-571500">
              <a:buFont typeface="Arial"/>
              <a:buChar char="•"/>
            </a:pPr>
            <a:r>
              <a:rPr lang="en-US" sz="3000" spc="14" dirty="0">
                <a:solidFill>
                  <a:srgbClr val="000000"/>
                </a:solidFill>
                <a:latin typeface="Calibri"/>
                <a:cs typeface="Calibri"/>
              </a:rPr>
              <a:t>Estimates liver scar (fibrosis) stage</a:t>
            </a:r>
          </a:p>
          <a:p>
            <a:pPr marL="1335390" lvl="2" indent="-571500">
              <a:buFont typeface="Arial"/>
              <a:buChar char="•"/>
            </a:pPr>
            <a:endParaRPr lang="en-US" sz="3500" dirty="0">
              <a:cs typeface="Calibri" panose="020F0502020204030204"/>
            </a:endParaRPr>
          </a:p>
          <a:p>
            <a:pPr marL="763890" lvl="2"/>
            <a:endParaRPr lang="en-US" sz="3500" dirty="0">
              <a:cs typeface="Calibri" panose="020F0502020204030204"/>
            </a:endParaRPr>
          </a:p>
          <a:p>
            <a:pPr marL="725805" lvl="1" indent="-571500" algn="l">
              <a:buFont typeface="Arial"/>
              <a:buChar char="•"/>
            </a:pPr>
            <a:r>
              <a:rPr lang="en-US" sz="3500" b="1" spc="14" dirty="0">
                <a:solidFill>
                  <a:srgbClr val="000000"/>
                </a:solidFill>
                <a:latin typeface="Calibri"/>
                <a:cs typeface="Calibri"/>
              </a:rPr>
              <a:t>Controlled attenuation parameter (CAP)</a:t>
            </a:r>
          </a:p>
          <a:p>
            <a:pPr marL="1335390" lvl="2" indent="-571500">
              <a:buFont typeface="Arial"/>
              <a:buChar char="•"/>
            </a:pPr>
            <a:r>
              <a:rPr lang="en-US" sz="3000" spc="14" dirty="0">
                <a:solidFill>
                  <a:srgbClr val="000000"/>
                </a:solidFill>
                <a:latin typeface="Calibri"/>
                <a:cs typeface="Calibri"/>
              </a:rPr>
              <a:t>Estimates liver fat severity</a:t>
            </a:r>
          </a:p>
        </p:txBody>
      </p:sp>
      <p:sp>
        <p:nvSpPr>
          <p:cNvPr id="8" name="AutoShape 4">
            <a:extLst>
              <a:ext uri="{FF2B5EF4-FFF2-40B4-BE49-F238E27FC236}">
                <a16:creationId xmlns:a16="http://schemas.microsoft.com/office/drawing/2014/main" id="{29D57ACA-69BF-508E-0A95-0FC1B42E71B0}"/>
              </a:ext>
            </a:extLst>
          </p:cNvPr>
          <p:cNvSpPr/>
          <p:nvPr/>
        </p:nvSpPr>
        <p:spPr>
          <a:xfrm rot="23839" flipV="1">
            <a:off x="1961547" y="895899"/>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414845238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D4133-FC4D-2EB7-F058-3059178C2F3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1D3B07-64F3-B8CD-2E1E-CAC2469451AF}"/>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82E7C19E-1632-6117-E24E-84F7B9786791}"/>
              </a:ext>
            </a:extLst>
          </p:cNvPr>
          <p:cNvSpPr>
            <a:spLocks noGrp="1"/>
          </p:cNvSpPr>
          <p:nvPr>
            <p:ph type="sldNum" sz="quarter" idx="13"/>
          </p:nvPr>
        </p:nvSpPr>
        <p:spPr/>
        <p:txBody>
          <a:bodyPr/>
          <a:lstStyle/>
          <a:p>
            <a:fld id="{7BCC8D0D-EAEC-449D-9161-023DFF90F2E2}" type="slidenum">
              <a:rPr lang="en-US" smtClean="0"/>
              <a:pPr/>
              <a:t>25</a:t>
            </a:fld>
            <a:endParaRPr lang="en-US" dirty="0"/>
          </a:p>
        </p:txBody>
      </p:sp>
      <p:sp>
        <p:nvSpPr>
          <p:cNvPr id="4" name="TextBox 4">
            <a:extLst>
              <a:ext uri="{FF2B5EF4-FFF2-40B4-BE49-F238E27FC236}">
                <a16:creationId xmlns:a16="http://schemas.microsoft.com/office/drawing/2014/main" id="{2043E698-CB84-7FBB-5FE1-53E26262FAA3}"/>
              </a:ext>
            </a:extLst>
          </p:cNvPr>
          <p:cNvSpPr txBox="1"/>
          <p:nvPr/>
        </p:nvSpPr>
        <p:spPr>
          <a:xfrm>
            <a:off x="1951294" y="1473161"/>
            <a:ext cx="8056291" cy="1661993"/>
          </a:xfrm>
          <a:prstGeom prst="rect">
            <a:avLst/>
          </a:prstGeom>
        </p:spPr>
        <p:txBody>
          <a:bodyPr wrap="square" lIns="0" tIns="0" rIns="0" bIns="0" rtlCol="0" anchor="t">
            <a:spAutoFit/>
          </a:bodyPr>
          <a:lstStyle/>
          <a:p>
            <a:pPr marL="725805" lvl="1" indent="-571500" algn="l">
              <a:buFont typeface="Arial"/>
              <a:buChar char="•"/>
            </a:pPr>
            <a:r>
              <a:rPr lang="en-US" sz="3600" spc="14">
                <a:solidFill>
                  <a:srgbClr val="000000"/>
                </a:solidFill>
                <a:latin typeface="Calibri"/>
                <a:cs typeface="Calibri"/>
              </a:rPr>
              <a:t>Non-invasive imaging tools estimate liver scar (fibrosis)</a:t>
            </a:r>
            <a:endParaRPr lang="en-US">
              <a:cs typeface="Calibri" panose="020F0502020204030204"/>
            </a:endParaRPr>
          </a:p>
          <a:p>
            <a:pPr marL="725805" lvl="1" indent="-571500" algn="l">
              <a:buFont typeface="Arial"/>
              <a:buChar char="•"/>
            </a:pPr>
            <a:r>
              <a:rPr lang="en-US" sz="3600" spc="14">
                <a:solidFill>
                  <a:srgbClr val="000000"/>
                </a:solidFill>
                <a:latin typeface="Calibri"/>
                <a:cs typeface="Calibri"/>
              </a:rPr>
              <a:t>Calculates liver fat content</a:t>
            </a:r>
          </a:p>
        </p:txBody>
      </p:sp>
      <p:sp>
        <p:nvSpPr>
          <p:cNvPr id="5" name="Freeform 6">
            <a:extLst>
              <a:ext uri="{FF2B5EF4-FFF2-40B4-BE49-F238E27FC236}">
                <a16:creationId xmlns:a16="http://schemas.microsoft.com/office/drawing/2014/main" id="{775C9149-8CAF-C77F-A6D5-C715EDAB85CE}"/>
              </a:ext>
            </a:extLst>
          </p:cNvPr>
          <p:cNvSpPr/>
          <p:nvPr/>
        </p:nvSpPr>
        <p:spPr>
          <a:xfrm>
            <a:off x="4662877" y="3367668"/>
            <a:ext cx="2866245" cy="2728332"/>
          </a:xfrm>
          <a:custGeom>
            <a:avLst/>
            <a:gdLst/>
            <a:ahLst/>
            <a:cxnLst/>
            <a:rect l="l" t="t" r="r" b="b"/>
            <a:pathLst>
              <a:path w="3926806" h="3926806">
                <a:moveTo>
                  <a:pt x="0" y="0"/>
                </a:moveTo>
                <a:lnTo>
                  <a:pt x="3926805" y="0"/>
                </a:lnTo>
                <a:lnTo>
                  <a:pt x="3926805" y="3926806"/>
                </a:lnTo>
                <a:lnTo>
                  <a:pt x="0" y="3926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7">
            <a:extLst>
              <a:ext uri="{FF2B5EF4-FFF2-40B4-BE49-F238E27FC236}">
                <a16:creationId xmlns:a16="http://schemas.microsoft.com/office/drawing/2014/main" id="{4B9B39FD-AF54-6619-3470-7219D270A073}"/>
              </a:ext>
            </a:extLst>
          </p:cNvPr>
          <p:cNvSpPr txBox="1"/>
          <p:nvPr/>
        </p:nvSpPr>
        <p:spPr>
          <a:xfrm>
            <a:off x="1557338" y="251511"/>
            <a:ext cx="8943975" cy="551433"/>
          </a:xfrm>
          <a:prstGeom prst="rect">
            <a:avLst/>
          </a:prstGeom>
        </p:spPr>
        <p:txBody>
          <a:bodyPr wrap="square" lIns="0" tIns="0" rIns="0" bIns="0" rtlCol="0" anchor="t">
            <a:spAutoFit/>
          </a:bodyPr>
          <a:lstStyle/>
          <a:p>
            <a:pPr algn="ctr">
              <a:lnSpc>
                <a:spcPts val="4320"/>
              </a:lnSpc>
            </a:pPr>
            <a:r>
              <a:rPr lang="en-US" sz="3600" b="1" spc="22" dirty="0">
                <a:latin typeface="Open Sans 1 Bold"/>
              </a:rPr>
              <a:t>MRI or Ultrasound Elastography</a:t>
            </a:r>
            <a:endParaRPr lang="en-US" sz="3600" b="1" spc="22" dirty="0">
              <a:latin typeface="Open Sans 1 Bold"/>
              <a:ea typeface="Open Sans 1 Bold"/>
              <a:cs typeface="Open Sans 1 Bold"/>
            </a:endParaRPr>
          </a:p>
        </p:txBody>
      </p:sp>
      <p:sp>
        <p:nvSpPr>
          <p:cNvPr id="8" name="AutoShape 4">
            <a:extLst>
              <a:ext uri="{FF2B5EF4-FFF2-40B4-BE49-F238E27FC236}">
                <a16:creationId xmlns:a16="http://schemas.microsoft.com/office/drawing/2014/main" id="{C3AEF7AB-4BD7-9987-5D0F-B7AAD900AA2C}"/>
              </a:ext>
            </a:extLst>
          </p:cNvPr>
          <p:cNvSpPr/>
          <p:nvPr/>
        </p:nvSpPr>
        <p:spPr>
          <a:xfrm rot="23839" flipV="1">
            <a:off x="1951441" y="883790"/>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15058417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915109-045E-F343-4A11-BCD26AE4F68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110FA1-B0A6-631F-4501-FD7078C29E74}"/>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37A1504C-5ABA-2323-5A86-90677C2AD8E3}"/>
              </a:ext>
            </a:extLst>
          </p:cNvPr>
          <p:cNvSpPr>
            <a:spLocks noGrp="1"/>
          </p:cNvSpPr>
          <p:nvPr>
            <p:ph type="sldNum" sz="quarter" idx="13"/>
          </p:nvPr>
        </p:nvSpPr>
        <p:spPr/>
        <p:txBody>
          <a:bodyPr/>
          <a:lstStyle/>
          <a:p>
            <a:fld id="{7BCC8D0D-EAEC-449D-9161-023DFF90F2E2}" type="slidenum">
              <a:rPr lang="en-US" smtClean="0"/>
              <a:pPr/>
              <a:t>26</a:t>
            </a:fld>
            <a:endParaRPr lang="en-US" dirty="0"/>
          </a:p>
        </p:txBody>
      </p:sp>
      <p:sp>
        <p:nvSpPr>
          <p:cNvPr id="4" name="Title 1">
            <a:extLst>
              <a:ext uri="{FF2B5EF4-FFF2-40B4-BE49-F238E27FC236}">
                <a16:creationId xmlns:a16="http://schemas.microsoft.com/office/drawing/2014/main" id="{AA5D17ED-0C62-FAB0-D401-EDB05C8DD3E1}"/>
              </a:ext>
            </a:extLst>
          </p:cNvPr>
          <p:cNvSpPr txBox="1">
            <a:spLocks/>
          </p:cNvSpPr>
          <p:nvPr/>
        </p:nvSpPr>
        <p:spPr>
          <a:xfrm>
            <a:off x="984773" y="0"/>
            <a:ext cx="10457133" cy="1400530"/>
          </a:xfrm>
          <a:prstGeom prst="rect">
            <a:avLst/>
          </a:prstGeom>
        </p:spPr>
        <p:txBody>
          <a:bodyPr>
            <a:normAutofit/>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a:latin typeface="Calibri" panose="020F0502020204030204" pitchFamily="34" charset="0"/>
                <a:cs typeface="Calibri" panose="020F0502020204030204" pitchFamily="34" charset="0"/>
              </a:rPr>
              <a:t>NAFLD after LT is common</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Advanced fibrosis is not common</a:t>
            </a:r>
          </a:p>
        </p:txBody>
      </p:sp>
      <p:graphicFrame>
        <p:nvGraphicFramePr>
          <p:cNvPr id="5" name="Table 7">
            <a:extLst>
              <a:ext uri="{FF2B5EF4-FFF2-40B4-BE49-F238E27FC236}">
                <a16:creationId xmlns:a16="http://schemas.microsoft.com/office/drawing/2014/main" id="{816E761E-2760-0DB1-F1BC-F7FF9270236D}"/>
              </a:ext>
            </a:extLst>
          </p:cNvPr>
          <p:cNvGraphicFramePr>
            <a:graphicFrameLocks/>
          </p:cNvGraphicFramePr>
          <p:nvPr>
            <p:extLst>
              <p:ext uri="{D42A27DB-BD31-4B8C-83A1-F6EECF244321}">
                <p14:modId xmlns:p14="http://schemas.microsoft.com/office/powerpoint/2010/main" val="634061995"/>
              </p:ext>
            </p:extLst>
          </p:nvPr>
        </p:nvGraphicFramePr>
        <p:xfrm>
          <a:off x="1269207" y="1508163"/>
          <a:ext cx="9346436" cy="2964544"/>
        </p:xfrm>
        <a:graphic>
          <a:graphicData uri="http://schemas.openxmlformats.org/drawingml/2006/table">
            <a:tbl>
              <a:tblPr firstRow="1" bandRow="1">
                <a:effectLst>
                  <a:innerShdw blurRad="114300">
                    <a:prstClr val="black"/>
                  </a:innerShdw>
                </a:effectLst>
                <a:tableStyleId>{125E5076-3810-47DD-B79F-674D7AD40C01}</a:tableStyleId>
              </a:tblPr>
              <a:tblGrid>
                <a:gridCol w="4628711">
                  <a:extLst>
                    <a:ext uri="{9D8B030D-6E8A-4147-A177-3AD203B41FA5}">
                      <a16:colId xmlns:a16="http://schemas.microsoft.com/office/drawing/2014/main" val="344954100"/>
                    </a:ext>
                  </a:extLst>
                </a:gridCol>
                <a:gridCol w="4717725">
                  <a:extLst>
                    <a:ext uri="{9D8B030D-6E8A-4147-A177-3AD203B41FA5}">
                      <a16:colId xmlns:a16="http://schemas.microsoft.com/office/drawing/2014/main" val="2002722752"/>
                    </a:ext>
                  </a:extLst>
                </a:gridCol>
              </a:tblGrid>
              <a:tr h="741136">
                <a:tc>
                  <a:txBody>
                    <a:bodyPr/>
                    <a:lstStyle/>
                    <a:p>
                      <a:endParaRPr lang="en-US" sz="3200">
                        <a:latin typeface="Calibri" panose="020F0502020204030204" pitchFamily="34" charset="0"/>
                        <a:cs typeface="Calibri" panose="020F0502020204030204" pitchFamily="34" charset="0"/>
                      </a:endParaRPr>
                    </a:p>
                  </a:txBody>
                  <a:tcPr>
                    <a:solidFill>
                      <a:srgbClr val="0070C0"/>
                    </a:solidFill>
                  </a:tcPr>
                </a:tc>
                <a:tc>
                  <a:txBody>
                    <a:bodyPr/>
                    <a:lstStyle/>
                    <a:p>
                      <a:pPr algn="ctr"/>
                      <a:r>
                        <a:rPr lang="en-US" sz="3200">
                          <a:latin typeface="Calibri" panose="020F0502020204030204" pitchFamily="34" charset="0"/>
                          <a:cs typeface="Calibri" panose="020F0502020204030204" pitchFamily="34" charset="0"/>
                        </a:rPr>
                        <a:t>Incidence after LT</a:t>
                      </a:r>
                    </a:p>
                  </a:txBody>
                  <a:tcPr>
                    <a:solidFill>
                      <a:srgbClr val="0070C0"/>
                    </a:solidFill>
                  </a:tcPr>
                </a:tc>
                <a:extLst>
                  <a:ext uri="{0D108BD9-81ED-4DB2-BD59-A6C34878D82A}">
                    <a16:rowId xmlns:a16="http://schemas.microsoft.com/office/drawing/2014/main" val="3278291202"/>
                  </a:ext>
                </a:extLst>
              </a:tr>
              <a:tr h="741136">
                <a:tc>
                  <a:txBody>
                    <a:bodyPr/>
                    <a:lstStyle/>
                    <a:p>
                      <a:r>
                        <a:rPr lang="en-US" sz="3200">
                          <a:latin typeface="Calibri" panose="020F0502020204030204" pitchFamily="34" charset="0"/>
                          <a:cs typeface="Calibri" panose="020F0502020204030204" pitchFamily="34" charset="0"/>
                        </a:rPr>
                        <a:t>NAFLD</a:t>
                      </a:r>
                    </a:p>
                  </a:txBody>
                  <a:tcPr>
                    <a:solidFill>
                      <a:srgbClr val="00B0F0"/>
                    </a:solidFill>
                  </a:tcPr>
                </a:tc>
                <a:tc>
                  <a:txBody>
                    <a:bodyPr/>
                    <a:lstStyle/>
                    <a:p>
                      <a:pPr algn="ctr"/>
                      <a:r>
                        <a:rPr lang="en-US" sz="3200">
                          <a:latin typeface="Calibri" panose="020F0502020204030204" pitchFamily="34" charset="0"/>
                          <a:cs typeface="Calibri" panose="020F0502020204030204" pitchFamily="34" charset="0"/>
                        </a:rPr>
                        <a:t>20-100%</a:t>
                      </a:r>
                    </a:p>
                  </a:txBody>
                  <a:tcPr>
                    <a:solidFill>
                      <a:srgbClr val="00B0F0"/>
                    </a:solidFill>
                  </a:tcPr>
                </a:tc>
                <a:extLst>
                  <a:ext uri="{0D108BD9-81ED-4DB2-BD59-A6C34878D82A}">
                    <a16:rowId xmlns:a16="http://schemas.microsoft.com/office/drawing/2014/main" val="2384661275"/>
                  </a:ext>
                </a:extLst>
              </a:tr>
              <a:tr h="741136">
                <a:tc>
                  <a:txBody>
                    <a:bodyPr/>
                    <a:lstStyle/>
                    <a:p>
                      <a:r>
                        <a:rPr lang="en-US" sz="3200" dirty="0">
                          <a:latin typeface="Calibri" panose="020F0502020204030204" pitchFamily="34" charset="0"/>
                          <a:cs typeface="Calibri" panose="020F0502020204030204" pitchFamily="34" charset="0"/>
                        </a:rPr>
                        <a:t>NASH</a:t>
                      </a:r>
                    </a:p>
                  </a:txBody>
                  <a:tcPr>
                    <a:solidFill>
                      <a:srgbClr val="0070C0"/>
                    </a:solidFill>
                  </a:tcPr>
                </a:tc>
                <a:tc>
                  <a:txBody>
                    <a:bodyPr/>
                    <a:lstStyle/>
                    <a:p>
                      <a:pPr algn="ctr"/>
                      <a:r>
                        <a:rPr lang="en-US" sz="3200">
                          <a:latin typeface="Calibri" panose="020F0502020204030204" pitchFamily="34" charset="0"/>
                          <a:cs typeface="Calibri" panose="020F0502020204030204" pitchFamily="34" charset="0"/>
                        </a:rPr>
                        <a:t>5-52%</a:t>
                      </a:r>
                    </a:p>
                  </a:txBody>
                  <a:tcPr>
                    <a:solidFill>
                      <a:srgbClr val="0070C0"/>
                    </a:solidFill>
                  </a:tcPr>
                </a:tc>
                <a:extLst>
                  <a:ext uri="{0D108BD9-81ED-4DB2-BD59-A6C34878D82A}">
                    <a16:rowId xmlns:a16="http://schemas.microsoft.com/office/drawing/2014/main" val="2712908213"/>
                  </a:ext>
                </a:extLst>
              </a:tr>
              <a:tr h="741136">
                <a:tc>
                  <a:txBody>
                    <a:bodyPr/>
                    <a:lstStyle/>
                    <a:p>
                      <a:r>
                        <a:rPr lang="en-US" sz="3200">
                          <a:latin typeface="Calibri" panose="020F0502020204030204" pitchFamily="34" charset="0"/>
                          <a:cs typeface="Calibri" panose="020F0502020204030204" pitchFamily="34" charset="0"/>
                        </a:rPr>
                        <a:t>Advanced fibrosis</a:t>
                      </a:r>
                    </a:p>
                  </a:txBody>
                  <a:tcPr>
                    <a:solidFill>
                      <a:srgbClr val="00B0F0"/>
                    </a:solidFill>
                  </a:tcPr>
                </a:tc>
                <a:tc>
                  <a:txBody>
                    <a:bodyPr/>
                    <a:lstStyle/>
                    <a:p>
                      <a:pPr algn="ctr"/>
                      <a:r>
                        <a:rPr lang="en-US" sz="3200" dirty="0">
                          <a:latin typeface="Calibri" panose="020F0502020204030204" pitchFamily="34" charset="0"/>
                          <a:cs typeface="Calibri" panose="020F0502020204030204" pitchFamily="34" charset="0"/>
                        </a:rPr>
                        <a:t>2-74%</a:t>
                      </a:r>
                    </a:p>
                  </a:txBody>
                  <a:tcPr>
                    <a:solidFill>
                      <a:srgbClr val="00B0F0"/>
                    </a:solidFill>
                  </a:tcPr>
                </a:tc>
                <a:extLst>
                  <a:ext uri="{0D108BD9-81ED-4DB2-BD59-A6C34878D82A}">
                    <a16:rowId xmlns:a16="http://schemas.microsoft.com/office/drawing/2014/main" val="3274329130"/>
                  </a:ext>
                </a:extLst>
              </a:tr>
            </a:tbl>
          </a:graphicData>
        </a:graphic>
      </p:graphicFrame>
      <p:sp>
        <p:nvSpPr>
          <p:cNvPr id="6" name="TextBox 5">
            <a:extLst>
              <a:ext uri="{FF2B5EF4-FFF2-40B4-BE49-F238E27FC236}">
                <a16:creationId xmlns:a16="http://schemas.microsoft.com/office/drawing/2014/main" id="{3C9F9EDA-284D-B2F8-448C-C56C379FD68F}"/>
              </a:ext>
            </a:extLst>
          </p:cNvPr>
          <p:cNvSpPr txBox="1"/>
          <p:nvPr/>
        </p:nvSpPr>
        <p:spPr>
          <a:xfrm>
            <a:off x="1269207" y="4591387"/>
            <a:ext cx="9603580" cy="1200329"/>
          </a:xfrm>
          <a:prstGeom prst="rect">
            <a:avLst/>
          </a:prstGeom>
          <a:noFill/>
        </p:spPr>
        <p:txBody>
          <a:bodyPr wrap="square" lIns="91440" tIns="45720" rIns="91440" bIns="45720" anchor="t">
            <a:spAutoFit/>
          </a:bodyPr>
          <a:lstStyle/>
          <a:p>
            <a:pPr marL="342900" indent="-342900">
              <a:buSzPct val="900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Some may rapidly progress to NASH cirrhosis (~12%) </a:t>
            </a:r>
          </a:p>
          <a:p>
            <a:pPr marL="342900" indent="-342900">
              <a:buSzPct val="900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The number of metabolic factors may influence risk for rapid fibrosis progression</a:t>
            </a:r>
          </a:p>
        </p:txBody>
      </p:sp>
      <p:sp>
        <p:nvSpPr>
          <p:cNvPr id="8" name="Text Box 6">
            <a:extLst>
              <a:ext uri="{FF2B5EF4-FFF2-40B4-BE49-F238E27FC236}">
                <a16:creationId xmlns:a16="http://schemas.microsoft.com/office/drawing/2014/main" id="{10878799-0973-5B83-5A49-6293A8FBBE33}"/>
              </a:ext>
            </a:extLst>
          </p:cNvPr>
          <p:cNvSpPr txBox="1">
            <a:spLocks noChangeArrowheads="1"/>
          </p:cNvSpPr>
          <p:nvPr/>
        </p:nvSpPr>
        <p:spPr bwMode="auto">
          <a:xfrm>
            <a:off x="7441223" y="5910396"/>
            <a:ext cx="600201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1400" dirty="0" err="1">
                <a:latin typeface="Calibri" panose="020F0502020204030204" pitchFamily="34" charset="0"/>
                <a:cs typeface="Calibri" panose="020F0502020204030204" pitchFamily="34" charset="0"/>
              </a:rPr>
              <a:t>Spiritos</a:t>
            </a:r>
            <a:r>
              <a:rPr lang="en-US" altLang="en-US" sz="1400" dirty="0">
                <a:latin typeface="Calibri" panose="020F0502020204030204" pitchFamily="34" charset="0"/>
                <a:cs typeface="Calibri" panose="020F0502020204030204" pitchFamily="34" charset="0"/>
              </a:rPr>
              <a:t> Z &amp;</a:t>
            </a:r>
            <a:r>
              <a:rPr lang="en-US" altLang="en-US" sz="1400" dirty="0" err="1">
                <a:latin typeface="Calibri" panose="020F0502020204030204" pitchFamily="34" charset="0"/>
                <a:cs typeface="Calibri" panose="020F0502020204030204" pitchFamily="34" charset="0"/>
              </a:rPr>
              <a:t>Abdelmalekb</a:t>
            </a:r>
            <a:r>
              <a:rPr lang="en-US" altLang="en-US" sz="1400" dirty="0">
                <a:latin typeface="Calibri" panose="020F0502020204030204" pitchFamily="34" charset="0"/>
                <a:cs typeface="Calibri" panose="020F0502020204030204" pitchFamily="34" charset="0"/>
              </a:rPr>
              <a:t> M. </a:t>
            </a:r>
            <a:r>
              <a:rPr lang="en-US" altLang="en-US" sz="1400" dirty="0" err="1">
                <a:latin typeface="Calibri" panose="020F0502020204030204" pitchFamily="34" charset="0"/>
                <a:cs typeface="Calibri" panose="020F0502020204030204" pitchFamily="34" charset="0"/>
              </a:rPr>
              <a:t>Transl</a:t>
            </a:r>
            <a:r>
              <a:rPr lang="en-US" altLang="en-US" sz="1400" dirty="0">
                <a:latin typeface="Calibri" panose="020F0502020204030204" pitchFamily="34" charset="0"/>
                <a:cs typeface="Calibri" panose="020F0502020204030204" pitchFamily="34" charset="0"/>
              </a:rPr>
              <a:t> Gastroenterol Hepatol 2021 </a:t>
            </a:r>
          </a:p>
        </p:txBody>
      </p:sp>
      <p:sp>
        <p:nvSpPr>
          <p:cNvPr id="11" name="AutoShape 4">
            <a:extLst>
              <a:ext uri="{FF2B5EF4-FFF2-40B4-BE49-F238E27FC236}">
                <a16:creationId xmlns:a16="http://schemas.microsoft.com/office/drawing/2014/main" id="{C683C6FC-91F1-F8E4-F0CA-088ADCFE4816}"/>
              </a:ext>
            </a:extLst>
          </p:cNvPr>
          <p:cNvSpPr/>
          <p:nvPr/>
        </p:nvSpPr>
        <p:spPr>
          <a:xfrm rot="23839" flipV="1">
            <a:off x="1951441" y="1224030"/>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0732428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C234-8B61-2776-27B6-2DA8B528E8E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7C7C2E-8B48-825D-2660-20401C7B7198}"/>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2854F411-C864-FC99-349E-C1F0AE3380F4}"/>
              </a:ext>
            </a:extLst>
          </p:cNvPr>
          <p:cNvSpPr>
            <a:spLocks noGrp="1"/>
          </p:cNvSpPr>
          <p:nvPr>
            <p:ph type="sldNum" sz="quarter" idx="13"/>
          </p:nvPr>
        </p:nvSpPr>
        <p:spPr/>
        <p:txBody>
          <a:bodyPr/>
          <a:lstStyle/>
          <a:p>
            <a:fld id="{7BCC8D0D-EAEC-449D-9161-023DFF90F2E2}" type="slidenum">
              <a:rPr lang="en-US" smtClean="0"/>
              <a:pPr/>
              <a:t>27</a:t>
            </a:fld>
            <a:endParaRPr lang="en-US" dirty="0"/>
          </a:p>
        </p:txBody>
      </p:sp>
      <p:sp>
        <p:nvSpPr>
          <p:cNvPr id="4" name="Title 1">
            <a:extLst>
              <a:ext uri="{FF2B5EF4-FFF2-40B4-BE49-F238E27FC236}">
                <a16:creationId xmlns:a16="http://schemas.microsoft.com/office/drawing/2014/main" id="{E12FB55A-EC64-DF2F-D076-4A33639990FD}"/>
              </a:ext>
            </a:extLst>
          </p:cNvPr>
          <p:cNvSpPr txBox="1">
            <a:spLocks/>
          </p:cNvSpPr>
          <p:nvPr/>
        </p:nvSpPr>
        <p:spPr>
          <a:xfrm>
            <a:off x="0" y="249261"/>
            <a:ext cx="12192000" cy="140053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sz="4000" b="1" dirty="0">
                <a:latin typeface="Calibri" panose="020F0502020204030204" pitchFamily="34" charset="0"/>
                <a:cs typeface="Calibri" panose="020F0502020204030204" pitchFamily="34" charset="0"/>
              </a:rPr>
              <a:t>No difference in survival after transplant with MASLD</a:t>
            </a:r>
          </a:p>
        </p:txBody>
      </p:sp>
      <p:graphicFrame>
        <p:nvGraphicFramePr>
          <p:cNvPr id="5" name="Content Placeholder 7">
            <a:extLst>
              <a:ext uri="{FF2B5EF4-FFF2-40B4-BE49-F238E27FC236}">
                <a16:creationId xmlns:a16="http://schemas.microsoft.com/office/drawing/2014/main" id="{BC88FA83-2265-24DD-80F9-D5CF1439AF4A}"/>
              </a:ext>
            </a:extLst>
          </p:cNvPr>
          <p:cNvGraphicFramePr>
            <a:graphicFrameLocks/>
          </p:cNvGraphicFramePr>
          <p:nvPr>
            <p:extLst>
              <p:ext uri="{D42A27DB-BD31-4B8C-83A1-F6EECF244321}">
                <p14:modId xmlns:p14="http://schemas.microsoft.com/office/powerpoint/2010/main" val="2817486706"/>
              </p:ext>
            </p:extLst>
          </p:nvPr>
        </p:nvGraphicFramePr>
        <p:xfrm>
          <a:off x="1659206" y="1115732"/>
          <a:ext cx="8873588" cy="480507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5E9E91B-4195-7815-74DC-3D745C192343}"/>
              </a:ext>
            </a:extLst>
          </p:cNvPr>
          <p:cNvSpPr txBox="1">
            <a:spLocks noChangeArrowheads="1"/>
          </p:cNvSpPr>
          <p:nvPr/>
        </p:nvSpPr>
        <p:spPr bwMode="auto">
          <a:xfrm>
            <a:off x="9034696" y="5739175"/>
            <a:ext cx="4442753" cy="523220"/>
          </a:xfrm>
          <a:prstGeom prst="rect">
            <a:avLst/>
          </a:prstGeom>
          <a:noFill/>
          <a:ln w="9525">
            <a:noFill/>
            <a:miter lim="800000"/>
            <a:headEnd/>
            <a:tailEnd/>
          </a:ln>
        </p:spPr>
        <p:txBody>
          <a:bodyPr wrap="square">
            <a:prstTxWarp prst="textNoShape">
              <a:avLst/>
            </a:prstTxWarp>
            <a:spAutoFit/>
          </a:bodyPr>
          <a:lstStyle/>
          <a:p>
            <a:r>
              <a:rPr lang="en-US" sz="1400" dirty="0">
                <a:latin typeface="Calibri" panose="020F0502020204030204" pitchFamily="34" charset="0"/>
                <a:cs typeface="Calibri" panose="020F0502020204030204" pitchFamily="34" charset="0"/>
              </a:rPr>
              <a:t>Narayanan P et al. Transplantation 2019 </a:t>
            </a:r>
          </a:p>
          <a:p>
            <a:r>
              <a:rPr lang="en-US" sz="1400" dirty="0">
                <a:latin typeface="Calibri" panose="020F0502020204030204" pitchFamily="34" charset="0"/>
                <a:cs typeface="Calibri" panose="020F0502020204030204" pitchFamily="34" charset="0"/>
              </a:rPr>
              <a:t>Galvin Z et al.  Liver Transplantation 2019</a:t>
            </a:r>
          </a:p>
        </p:txBody>
      </p:sp>
      <p:sp>
        <p:nvSpPr>
          <p:cNvPr id="9" name="AutoShape 4">
            <a:extLst>
              <a:ext uri="{FF2B5EF4-FFF2-40B4-BE49-F238E27FC236}">
                <a16:creationId xmlns:a16="http://schemas.microsoft.com/office/drawing/2014/main" id="{45BC9240-60E1-9F04-88EF-5A4A3C44AD52}"/>
              </a:ext>
            </a:extLst>
          </p:cNvPr>
          <p:cNvSpPr/>
          <p:nvPr/>
        </p:nvSpPr>
        <p:spPr>
          <a:xfrm rot="23839" flipV="1">
            <a:off x="1951441" y="883790"/>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46166006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F908F5-73A5-F46A-A5A2-0F6F1FB0A6E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8A70EA-BD6A-85B2-0F45-7FA2328ECD88}"/>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C5A487C7-D1A9-251A-5794-7179C942F057}"/>
              </a:ext>
            </a:extLst>
          </p:cNvPr>
          <p:cNvSpPr>
            <a:spLocks noGrp="1"/>
          </p:cNvSpPr>
          <p:nvPr>
            <p:ph type="sldNum" sz="quarter" idx="13"/>
          </p:nvPr>
        </p:nvSpPr>
        <p:spPr/>
        <p:txBody>
          <a:bodyPr/>
          <a:lstStyle/>
          <a:p>
            <a:fld id="{7BCC8D0D-EAEC-449D-9161-023DFF90F2E2}" type="slidenum">
              <a:rPr lang="en-US" smtClean="0"/>
              <a:pPr/>
              <a:t>28</a:t>
            </a:fld>
            <a:endParaRPr lang="en-US" dirty="0"/>
          </a:p>
        </p:txBody>
      </p:sp>
      <p:sp>
        <p:nvSpPr>
          <p:cNvPr id="7" name="AutoShape 4">
            <a:extLst>
              <a:ext uri="{FF2B5EF4-FFF2-40B4-BE49-F238E27FC236}">
                <a16:creationId xmlns:a16="http://schemas.microsoft.com/office/drawing/2014/main" id="{6D2F9FC1-842C-9349-7845-68B3EBCE2BF1}"/>
              </a:ext>
            </a:extLst>
          </p:cNvPr>
          <p:cNvSpPr/>
          <p:nvPr/>
        </p:nvSpPr>
        <p:spPr>
          <a:xfrm rot="23839" flipV="1">
            <a:off x="1961548" y="1098835"/>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4" name="Title 1">
            <a:extLst>
              <a:ext uri="{FF2B5EF4-FFF2-40B4-BE49-F238E27FC236}">
                <a16:creationId xmlns:a16="http://schemas.microsoft.com/office/drawing/2014/main" id="{129EC608-E915-FD62-F8B6-E5EEB9DC218D}"/>
              </a:ext>
            </a:extLst>
          </p:cNvPr>
          <p:cNvSpPr txBox="1">
            <a:spLocks/>
          </p:cNvSpPr>
          <p:nvPr/>
        </p:nvSpPr>
        <p:spPr>
          <a:xfrm>
            <a:off x="690891" y="294974"/>
            <a:ext cx="11239498" cy="177752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4000" b="1" dirty="0"/>
              <a:t>MASLD affects diabetes, the kidneys and the heart</a:t>
            </a:r>
          </a:p>
        </p:txBody>
      </p:sp>
      <p:sp>
        <p:nvSpPr>
          <p:cNvPr id="5" name="Content Placeholder 2">
            <a:extLst>
              <a:ext uri="{FF2B5EF4-FFF2-40B4-BE49-F238E27FC236}">
                <a16:creationId xmlns:a16="http://schemas.microsoft.com/office/drawing/2014/main" id="{328D1E00-9A77-7CE7-DB54-0EC1180C7127}"/>
              </a:ext>
            </a:extLst>
          </p:cNvPr>
          <p:cNvSpPr txBox="1">
            <a:spLocks/>
          </p:cNvSpPr>
          <p:nvPr/>
        </p:nvSpPr>
        <p:spPr>
          <a:xfrm>
            <a:off x="1051322" y="1392676"/>
            <a:ext cx="10089355" cy="4395159"/>
          </a:xfrm>
          <a:prstGeom prst="rect">
            <a:avLst/>
          </a:prstGeom>
        </p:spPr>
        <p:txBody>
          <a:bodyPr vert="horz" lIns="91440" tIns="45720" rIns="91440" bIns="45720" rtlCol="0" anchor="t">
            <a:normAutofit lnSpcReduction="10000"/>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buFont typeface="Wingdings" panose="05000000000000000000" pitchFamily="2" charset="2"/>
              <a:buChar char="Ø"/>
            </a:pPr>
            <a:r>
              <a:rPr lang="en-US" dirty="0"/>
              <a:t>While diabetes can contribute to liver steatosis, having liver steatosis also increases risk of diabetes </a:t>
            </a:r>
          </a:p>
          <a:p>
            <a:pPr marL="342900" indent="-342900">
              <a:buFont typeface="Wingdings" panose="05000000000000000000" pitchFamily="2" charset="2"/>
              <a:buChar char="Ø"/>
            </a:pPr>
            <a:r>
              <a:rPr lang="en-US" dirty="0"/>
              <a:t>Chronic kidney problems</a:t>
            </a:r>
          </a:p>
          <a:p>
            <a:pPr marL="742950" lvl="1" indent="-285750">
              <a:buFont typeface="Wingdings" panose="05000000000000000000" pitchFamily="2" charset="2"/>
              <a:buChar char="Ø"/>
            </a:pPr>
            <a:r>
              <a:rPr lang="en-US" sz="2800" dirty="0"/>
              <a:t>MASH is associated with 3-4 times higher risk of developing chronic kidney disease</a:t>
            </a:r>
          </a:p>
          <a:p>
            <a:pPr marL="342900" indent="-342900">
              <a:buFont typeface="Wingdings" panose="05000000000000000000" pitchFamily="2" charset="2"/>
              <a:buChar char="Ø"/>
            </a:pPr>
            <a:r>
              <a:rPr lang="en-US" dirty="0"/>
              <a:t>Cardiovascular Disease (disease of heart or vessels of heart)</a:t>
            </a:r>
          </a:p>
          <a:p>
            <a:pPr marL="742950" lvl="1" indent="-285750">
              <a:buFont typeface="Wingdings" panose="05000000000000000000" pitchFamily="2" charset="2"/>
              <a:buChar char="Ø"/>
            </a:pPr>
            <a:r>
              <a:rPr lang="en-US" sz="2800" dirty="0"/>
              <a:t> </a:t>
            </a:r>
            <a:r>
              <a:rPr lang="en-US" sz="2800" b="1" dirty="0"/>
              <a:t>CV disease is most common cause of death outside of liver graft failure or infections.</a:t>
            </a:r>
          </a:p>
        </p:txBody>
      </p:sp>
      <p:sp>
        <p:nvSpPr>
          <p:cNvPr id="8" name="TextBox 7">
            <a:extLst>
              <a:ext uri="{FF2B5EF4-FFF2-40B4-BE49-F238E27FC236}">
                <a16:creationId xmlns:a16="http://schemas.microsoft.com/office/drawing/2014/main" id="{7B319304-2DD9-DF02-41C0-638F7E591536}"/>
              </a:ext>
            </a:extLst>
          </p:cNvPr>
          <p:cNvSpPr txBox="1"/>
          <p:nvPr/>
        </p:nvSpPr>
        <p:spPr>
          <a:xfrm>
            <a:off x="3417593" y="5930286"/>
            <a:ext cx="10290343" cy="523220"/>
          </a:xfrm>
          <a:prstGeom prst="rect">
            <a:avLst/>
          </a:prstGeom>
          <a:noFill/>
        </p:spPr>
        <p:txBody>
          <a:bodyPr wrap="square" lIns="91440" tIns="45720" rIns="91440" bIns="45720" rtlCol="0" anchor="t">
            <a:spAutoFit/>
          </a:bodyPr>
          <a:lstStyle/>
          <a:p>
            <a:r>
              <a:rPr lang="en-US" sz="1400" err="1"/>
              <a:t>Maliakkal</a:t>
            </a:r>
            <a:r>
              <a:rPr lang="en-US" sz="1400"/>
              <a:t> B </a:t>
            </a:r>
            <a:r>
              <a:rPr lang="en-US" sz="1400" err="1"/>
              <a:t>Transl</a:t>
            </a:r>
            <a:r>
              <a:rPr lang="en-US" sz="1400"/>
              <a:t> Gastroenterol Hepatol 2020;  </a:t>
            </a:r>
            <a:r>
              <a:rPr lang="en-US" sz="1400" err="1"/>
              <a:t>D’Avola</a:t>
            </a:r>
            <a:r>
              <a:rPr lang="en-US" sz="1400"/>
              <a:t> et al. Liver Transplantation 2017; Houlihan. Liver Transplant 2011</a:t>
            </a:r>
            <a:endParaRPr lang="en-US"/>
          </a:p>
          <a:p>
            <a:endParaRPr lang="en-US" sz="1400"/>
          </a:p>
        </p:txBody>
      </p:sp>
    </p:spTree>
    <p:extLst>
      <p:ext uri="{BB962C8B-B14F-4D97-AF65-F5344CB8AC3E}">
        <p14:creationId xmlns:p14="http://schemas.microsoft.com/office/powerpoint/2010/main" val="14217664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18A1-0061-5963-DF17-21F0F15A751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637B49-4DA2-2E86-CB1A-FFA45AECDA0E}"/>
              </a:ext>
            </a:extLst>
          </p:cNvPr>
          <p:cNvSpPr>
            <a:spLocks noGrp="1"/>
          </p:cNvSpPr>
          <p:nvPr>
            <p:ph type="ftr" sz="quarter" idx="12"/>
          </p:nvPr>
        </p:nvSpPr>
        <p:spPr>
          <a:xfrm>
            <a:off x="730870" y="6491395"/>
            <a:ext cx="5747876" cy="137980"/>
          </a:xfrm>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9F7684D7-FDDF-82EB-7FE4-8461A9BBC7EC}"/>
              </a:ext>
            </a:extLst>
          </p:cNvPr>
          <p:cNvSpPr>
            <a:spLocks noGrp="1"/>
          </p:cNvSpPr>
          <p:nvPr>
            <p:ph type="sldNum" sz="quarter" idx="13"/>
          </p:nvPr>
        </p:nvSpPr>
        <p:spPr>
          <a:xfrm>
            <a:off x="362810" y="6474771"/>
            <a:ext cx="328081" cy="155233"/>
          </a:xfrm>
        </p:spPr>
        <p:txBody>
          <a:bodyPr/>
          <a:lstStyle/>
          <a:p>
            <a:fld id="{7BCC8D0D-EAEC-449D-9161-023DFF90F2E2}" type="slidenum">
              <a:rPr lang="en-US" smtClean="0"/>
              <a:pPr/>
              <a:t>29</a:t>
            </a:fld>
            <a:endParaRPr lang="en-US" dirty="0"/>
          </a:p>
        </p:txBody>
      </p:sp>
      <p:sp>
        <p:nvSpPr>
          <p:cNvPr id="7" name="AutoShape 4">
            <a:extLst>
              <a:ext uri="{FF2B5EF4-FFF2-40B4-BE49-F238E27FC236}">
                <a16:creationId xmlns:a16="http://schemas.microsoft.com/office/drawing/2014/main" id="{DA535C9A-09F3-485A-27A7-0115B2A1CB3F}"/>
              </a:ext>
            </a:extLst>
          </p:cNvPr>
          <p:cNvSpPr/>
          <p:nvPr/>
        </p:nvSpPr>
        <p:spPr>
          <a:xfrm rot="23839" flipV="1">
            <a:off x="1961548" y="1141365"/>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4" name="Title 1">
            <a:extLst>
              <a:ext uri="{FF2B5EF4-FFF2-40B4-BE49-F238E27FC236}">
                <a16:creationId xmlns:a16="http://schemas.microsoft.com/office/drawing/2014/main" id="{07CAD007-AEC1-4482-4874-B927375756AD}"/>
              </a:ext>
            </a:extLst>
          </p:cNvPr>
          <p:cNvSpPr txBox="1">
            <a:spLocks/>
          </p:cNvSpPr>
          <p:nvPr/>
        </p:nvSpPr>
        <p:spPr>
          <a:xfrm>
            <a:off x="784834" y="116817"/>
            <a:ext cx="10645165" cy="1751094"/>
          </a:xfrm>
          <a:prstGeom prst="rect">
            <a:avLst/>
          </a:prstGeom>
        </p:spPr>
        <p:txBody>
          <a:bodyPr>
            <a:normAutofit/>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sz="4000" b="1" dirty="0">
                <a:latin typeface="Calibri" panose="020F0502020204030204" pitchFamily="34" charset="0"/>
                <a:cs typeface="Calibri" panose="020F0502020204030204" pitchFamily="34" charset="0"/>
              </a:rPr>
              <a:t>Cardiovascular Disease poses highest health risk in MASLD</a:t>
            </a:r>
          </a:p>
        </p:txBody>
      </p:sp>
      <p:sp>
        <p:nvSpPr>
          <p:cNvPr id="5" name="Footer Placeholder 3">
            <a:extLst>
              <a:ext uri="{FF2B5EF4-FFF2-40B4-BE49-F238E27FC236}">
                <a16:creationId xmlns:a16="http://schemas.microsoft.com/office/drawing/2014/main" id="{CC563B86-873C-729E-C9A3-17A46EE2183F}"/>
              </a:ext>
            </a:extLst>
          </p:cNvPr>
          <p:cNvSpPr txBox="1">
            <a:spLocks/>
          </p:cNvSpPr>
          <p:nvPr/>
        </p:nvSpPr>
        <p:spPr>
          <a:xfrm>
            <a:off x="7898136" y="5811103"/>
            <a:ext cx="6629400" cy="647199"/>
          </a:xfrm>
          <a:prstGeom prst="rect">
            <a:avLst/>
          </a:prstGeom>
          <a:noFill/>
          <a:ln>
            <a:noFill/>
            <a:miter lim="800000"/>
          </a:ln>
        </p:spPr>
        <p:txBody>
          <a:bodyPr vert="horz" wrap="square" lIns="135000" tIns="0" rIns="135000" bIns="0" rtlCol="0" anchor="ctr" anchorCtr="0">
            <a:noAutofit/>
          </a:bodyPr>
          <a:lstStyle>
            <a:defPPr>
              <a:defRPr lang="en-US"/>
            </a:defPPr>
            <a:lvl1pPr marL="257175" indent="-257175"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7213" indent="-214313"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1050" b="0" i="0" u="none" kern="1200" baseline="0">
                <a:solidFill>
                  <a:schemeClr val="tx1"/>
                </a:solidFill>
                <a:latin typeface="+mn-lt"/>
                <a:ea typeface="+mn-ea"/>
                <a:cs typeface="+mn-cs"/>
              </a:defRPr>
            </a:lvl2pPr>
            <a:lvl3pPr marL="8572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2001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43050" indent="-171450" algn="l" defTabSz="685800" rtl="0" eaLnBrk="0" fontAlgn="base" latinLnBrk="0" hangingPunct="0">
              <a:lnSpc>
                <a:spcPct val="100000"/>
              </a:lnSpc>
              <a:spcBef>
                <a:spcPct val="20000"/>
              </a:spcBef>
              <a:spcAft>
                <a:spcPct val="0"/>
              </a:spcAft>
              <a:buClrTx/>
              <a:buSzTx/>
              <a:buFont typeface="Arial" pitchFamily="34" charset="0"/>
              <a:buChar char="»"/>
              <a:defRPr kumimoji="0" lang="en-US" altLang="en-US" sz="825"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9pPr>
          </a:lstStyle>
          <a:p>
            <a:pPr marL="0" indent="0" eaLnBrk="1" hangingPunct="1">
              <a:spcBef>
                <a:spcPct val="0"/>
              </a:spcBef>
              <a:spcAft>
                <a:spcPts val="450"/>
              </a:spcAft>
              <a:buFont typeface="Arial" pitchFamily="34" charset="0"/>
              <a:buNone/>
            </a:pPr>
            <a:r>
              <a:rPr lang="en-US" dirty="0">
                <a:solidFill>
                  <a:srgbClr val="333333"/>
                </a:solidFill>
                <a:latin typeface="Calibri" panose="020F0502020204030204" pitchFamily="34" charset="0"/>
                <a:cs typeface="Calibri" panose="020F0502020204030204" pitchFamily="34" charset="0"/>
              </a:rPr>
              <a:t>Sarif A. Am J Transplant 2010; </a:t>
            </a:r>
            <a:r>
              <a:rPr lang="en-US" dirty="0" err="1">
                <a:solidFill>
                  <a:srgbClr val="333333"/>
                </a:solidFill>
                <a:latin typeface="Calibri" panose="020F0502020204030204" pitchFamily="34" charset="0"/>
                <a:cs typeface="Calibri" panose="020F0502020204030204" pitchFamily="34" charset="0"/>
              </a:rPr>
              <a:t>Azhie</a:t>
            </a:r>
            <a:r>
              <a:rPr lang="en-US" dirty="0">
                <a:solidFill>
                  <a:srgbClr val="333333"/>
                </a:solidFill>
                <a:latin typeface="Calibri" panose="020F0502020204030204" pitchFamily="34" charset="0"/>
                <a:cs typeface="Calibri" panose="020F0502020204030204" pitchFamily="34" charset="0"/>
              </a:rPr>
              <a:t> A. Liver Transplantation, 2021 </a:t>
            </a:r>
          </a:p>
        </p:txBody>
      </p:sp>
      <p:sp>
        <p:nvSpPr>
          <p:cNvPr id="6" name="Oval 5">
            <a:extLst>
              <a:ext uri="{FF2B5EF4-FFF2-40B4-BE49-F238E27FC236}">
                <a16:creationId xmlns:a16="http://schemas.microsoft.com/office/drawing/2014/main" id="{11559B0F-3E86-D6CE-F229-B59319CA2416}"/>
              </a:ext>
            </a:extLst>
          </p:cNvPr>
          <p:cNvSpPr/>
          <p:nvPr/>
        </p:nvSpPr>
        <p:spPr>
          <a:xfrm>
            <a:off x="1173956" y="3118285"/>
            <a:ext cx="3657600" cy="153169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Calibri" panose="020F0502020204030204" pitchFamily="34" charset="0"/>
                <a:cs typeface="Calibri" panose="020F0502020204030204" pitchFamily="34" charset="0"/>
              </a:rPr>
              <a:t>PTMS and MASLD</a:t>
            </a:r>
          </a:p>
        </p:txBody>
      </p:sp>
      <p:grpSp>
        <p:nvGrpSpPr>
          <p:cNvPr id="8" name="Group 7">
            <a:extLst>
              <a:ext uri="{FF2B5EF4-FFF2-40B4-BE49-F238E27FC236}">
                <a16:creationId xmlns:a16="http://schemas.microsoft.com/office/drawing/2014/main" id="{E773D49E-BB4B-7FE2-9EF5-C2062D77FDE8}"/>
              </a:ext>
            </a:extLst>
          </p:cNvPr>
          <p:cNvGrpSpPr/>
          <p:nvPr/>
        </p:nvGrpSpPr>
        <p:grpSpPr>
          <a:xfrm>
            <a:off x="2996159" y="1322775"/>
            <a:ext cx="6072586" cy="3919025"/>
            <a:chOff x="2489408" y="1894114"/>
            <a:chExt cx="7222662" cy="4340100"/>
          </a:xfrm>
        </p:grpSpPr>
        <p:sp>
          <p:nvSpPr>
            <p:cNvPr id="9" name="Heart 8">
              <a:extLst>
                <a:ext uri="{FF2B5EF4-FFF2-40B4-BE49-F238E27FC236}">
                  <a16:creationId xmlns:a16="http://schemas.microsoft.com/office/drawing/2014/main" id="{0927D5F7-D8E2-A0D2-0BCD-81CD6ECC1241}"/>
                </a:ext>
              </a:extLst>
            </p:cNvPr>
            <p:cNvSpPr/>
            <p:nvPr/>
          </p:nvSpPr>
          <p:spPr>
            <a:xfrm>
              <a:off x="4747665" y="3282380"/>
              <a:ext cx="3678192" cy="2951834"/>
            </a:xfrm>
            <a:prstGeom prst="heart">
              <a:avLst/>
            </a:prstGeom>
            <a:solidFill>
              <a:srgbClr val="E072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a:p>
              <a:pPr algn="ctr"/>
              <a:r>
                <a:rPr lang="en-US" sz="2400" b="1">
                  <a:latin typeface="Calibri" panose="020F0502020204030204" pitchFamily="34" charset="0"/>
                  <a:cs typeface="Calibri" panose="020F0502020204030204" pitchFamily="34" charset="0"/>
                </a:rPr>
                <a:t>CV problems</a:t>
              </a:r>
            </a:p>
            <a:p>
              <a:pPr algn="ctr"/>
              <a:r>
                <a:rPr lang="en-US" sz="2400" b="1">
                  <a:latin typeface="Calibri" panose="020F0502020204030204" pitchFamily="34" charset="0"/>
                  <a:cs typeface="Calibri" panose="020F0502020204030204" pitchFamily="34" charset="0"/>
                </a:rPr>
                <a:t>(disease of heart and blood vessels)</a:t>
              </a:r>
            </a:p>
          </p:txBody>
        </p:sp>
        <p:sp>
          <p:nvSpPr>
            <p:cNvPr id="10" name="Curved Down Arrow 9">
              <a:extLst>
                <a:ext uri="{FF2B5EF4-FFF2-40B4-BE49-F238E27FC236}">
                  <a16:creationId xmlns:a16="http://schemas.microsoft.com/office/drawing/2014/main" id="{71BD0ABE-2FCC-C36A-9914-CE344CB2F1B0}"/>
                </a:ext>
              </a:extLst>
            </p:cNvPr>
            <p:cNvSpPr/>
            <p:nvPr/>
          </p:nvSpPr>
          <p:spPr>
            <a:xfrm>
              <a:off x="2489408" y="2920412"/>
              <a:ext cx="3489778" cy="968813"/>
            </a:xfrm>
            <a:prstGeom prst="curvedDownArrow">
              <a:avLst>
                <a:gd name="adj1" fmla="val 25000"/>
                <a:gd name="adj2" fmla="val 45213"/>
                <a:gd name="adj3" fmla="val 25000"/>
              </a:avLst>
            </a:prstGeom>
            <a:solidFill>
              <a:schemeClr val="tx1">
                <a:lumMod val="50000"/>
                <a:lumOff val="50000"/>
              </a:schemeClr>
            </a:solidFill>
            <a:ln>
              <a:solidFill>
                <a:schemeClr val="tx1"/>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B35DC59-2993-6964-0A19-5D051B4AB3F1}"/>
                </a:ext>
              </a:extLst>
            </p:cNvPr>
            <p:cNvSpPr/>
            <p:nvPr/>
          </p:nvSpPr>
          <p:spPr>
            <a:xfrm>
              <a:off x="2805273" y="1894114"/>
              <a:ext cx="6906797" cy="69590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dirty="0">
                  <a:latin typeface="Calibri" panose="020F0502020204030204" pitchFamily="34" charset="0"/>
                  <a:cs typeface="Calibri" panose="020F0502020204030204" pitchFamily="34" charset="0"/>
                </a:rPr>
                <a:t>Chronic inflammation</a:t>
              </a:r>
            </a:p>
            <a:p>
              <a:pPr algn="ctr"/>
              <a:endParaRPr lang="en-US" sz="3200" dirty="0">
                <a:latin typeface="Calibri" panose="020F0502020204030204" pitchFamily="34" charset="0"/>
                <a:cs typeface="Calibri" panose="020F0502020204030204" pitchFamily="34" charset="0"/>
              </a:endParaRPr>
            </a:p>
          </p:txBody>
        </p:sp>
      </p:grpSp>
      <p:sp>
        <p:nvSpPr>
          <p:cNvPr id="12" name="Explosion 2 11">
            <a:extLst>
              <a:ext uri="{FF2B5EF4-FFF2-40B4-BE49-F238E27FC236}">
                <a16:creationId xmlns:a16="http://schemas.microsoft.com/office/drawing/2014/main" id="{4B7928F9-19DD-9290-AA99-13905C8FF139}"/>
              </a:ext>
            </a:extLst>
          </p:cNvPr>
          <p:cNvSpPr/>
          <p:nvPr/>
        </p:nvSpPr>
        <p:spPr>
          <a:xfrm>
            <a:off x="7672565" y="2081691"/>
            <a:ext cx="3835838" cy="3863685"/>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b="1">
              <a:latin typeface="Calibri" panose="020F0502020204030204" pitchFamily="34" charset="0"/>
              <a:cs typeface="Calibri" panose="020F0502020204030204" pitchFamily="34" charset="0"/>
            </a:endParaRPr>
          </a:p>
          <a:p>
            <a:pPr algn="ctr"/>
            <a:r>
              <a:rPr lang="en-US" sz="2800" b="1">
                <a:latin typeface="Calibri" panose="020F0502020204030204" pitchFamily="34" charset="0"/>
                <a:cs typeface="Calibri" panose="020F0502020204030204" pitchFamily="34" charset="0"/>
              </a:rPr>
              <a:t>Heart attack or </a:t>
            </a:r>
          </a:p>
          <a:p>
            <a:pPr algn="ctr"/>
            <a:r>
              <a:rPr lang="en-US" sz="2800" b="1">
                <a:latin typeface="Calibri" panose="020F0502020204030204" pitchFamily="34" charset="0"/>
                <a:cs typeface="Calibri" panose="020F0502020204030204" pitchFamily="34" charset="0"/>
              </a:rPr>
              <a:t>stroke</a:t>
            </a:r>
          </a:p>
        </p:txBody>
      </p:sp>
      <p:sp>
        <p:nvSpPr>
          <p:cNvPr id="13" name="TextBox 12">
            <a:extLst>
              <a:ext uri="{FF2B5EF4-FFF2-40B4-BE49-F238E27FC236}">
                <a16:creationId xmlns:a16="http://schemas.microsoft.com/office/drawing/2014/main" id="{C65B5D96-8682-69ED-658B-3531F4396D05}"/>
              </a:ext>
            </a:extLst>
          </p:cNvPr>
          <p:cNvSpPr txBox="1"/>
          <p:nvPr/>
        </p:nvSpPr>
        <p:spPr>
          <a:xfrm>
            <a:off x="1566730" y="4780290"/>
            <a:ext cx="3342735" cy="461665"/>
          </a:xfrm>
          <a:prstGeom prst="rect">
            <a:avLst/>
          </a:prstGeom>
          <a:noFill/>
        </p:spPr>
        <p:txBody>
          <a:bodyPr wrap="square" rtlCol="0">
            <a:spAutoFit/>
          </a:bodyPr>
          <a:lstStyle/>
          <a:p>
            <a:r>
              <a:rPr lang="en-US" sz="2400" b="1">
                <a:latin typeface="Calibri" panose="020F0502020204030204" pitchFamily="34" charset="0"/>
                <a:cs typeface="Calibri" panose="020F0502020204030204" pitchFamily="34" charset="0"/>
              </a:rPr>
              <a:t>Intra-abdominal fat</a:t>
            </a:r>
          </a:p>
        </p:txBody>
      </p:sp>
      <p:sp>
        <p:nvSpPr>
          <p:cNvPr id="15" name="Curved Down Arrow 29">
            <a:extLst>
              <a:ext uri="{FF2B5EF4-FFF2-40B4-BE49-F238E27FC236}">
                <a16:creationId xmlns:a16="http://schemas.microsoft.com/office/drawing/2014/main" id="{152A5C51-96CA-0C13-AFB6-75073AC978AB}"/>
              </a:ext>
            </a:extLst>
          </p:cNvPr>
          <p:cNvSpPr/>
          <p:nvPr/>
        </p:nvSpPr>
        <p:spPr>
          <a:xfrm>
            <a:off x="7062384" y="2007049"/>
            <a:ext cx="2657968" cy="837843"/>
          </a:xfrm>
          <a:prstGeom prst="curvedDownArrow">
            <a:avLst>
              <a:gd name="adj1" fmla="val 25000"/>
              <a:gd name="adj2" fmla="val 45213"/>
              <a:gd name="adj3" fmla="val 25000"/>
            </a:avLst>
          </a:prstGeom>
          <a:solidFill>
            <a:schemeClr val="tx1">
              <a:lumMod val="50000"/>
              <a:lumOff val="50000"/>
            </a:schemeClr>
          </a:solidFill>
          <a:ln>
            <a:solidFill>
              <a:schemeClr val="tx1"/>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047127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4D23E-2D34-1711-051A-9069DFE34FE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D9F0F4-BA61-F6DF-5595-E723F972E41E}"/>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5C586508-C98E-6716-65F4-2EF80B293F66}"/>
              </a:ext>
            </a:extLst>
          </p:cNvPr>
          <p:cNvSpPr>
            <a:spLocks noGrp="1"/>
          </p:cNvSpPr>
          <p:nvPr>
            <p:ph type="sldNum" sz="quarter" idx="13"/>
          </p:nvPr>
        </p:nvSpPr>
        <p:spPr/>
        <p:txBody>
          <a:bodyPr/>
          <a:lstStyle/>
          <a:p>
            <a:fld id="{7BCC8D0D-EAEC-449D-9161-023DFF90F2E2}" type="slidenum">
              <a:rPr lang="en-US" smtClean="0"/>
              <a:pPr/>
              <a:t>3</a:t>
            </a:fld>
            <a:endParaRPr lang="en-US" dirty="0"/>
          </a:p>
        </p:txBody>
      </p:sp>
      <p:sp>
        <p:nvSpPr>
          <p:cNvPr id="7" name="AutoShape 4">
            <a:extLst>
              <a:ext uri="{FF2B5EF4-FFF2-40B4-BE49-F238E27FC236}">
                <a16:creationId xmlns:a16="http://schemas.microsoft.com/office/drawing/2014/main" id="{98813E1C-19FC-3713-A74C-B8502834B2F0}"/>
              </a:ext>
            </a:extLst>
          </p:cNvPr>
          <p:cNvSpPr/>
          <p:nvPr/>
        </p:nvSpPr>
        <p:spPr>
          <a:xfrm rot="23839" flipV="1">
            <a:off x="1961548" y="1098835"/>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8" name="Freeform 6">
            <a:extLst>
              <a:ext uri="{FF2B5EF4-FFF2-40B4-BE49-F238E27FC236}">
                <a16:creationId xmlns:a16="http://schemas.microsoft.com/office/drawing/2014/main" id="{4DFF444D-4F9B-F68C-5311-29E54C256FA6}"/>
              </a:ext>
            </a:extLst>
          </p:cNvPr>
          <p:cNvSpPr/>
          <p:nvPr/>
        </p:nvSpPr>
        <p:spPr>
          <a:xfrm>
            <a:off x="10516542" y="4287546"/>
            <a:ext cx="1218258" cy="1663150"/>
          </a:xfrm>
          <a:custGeom>
            <a:avLst/>
            <a:gdLst/>
            <a:ahLst/>
            <a:cxnLst/>
            <a:rect l="l" t="t" r="r" b="b"/>
            <a:pathLst>
              <a:path w="1299475" h="1774027">
                <a:moveTo>
                  <a:pt x="0" y="0"/>
                </a:moveTo>
                <a:lnTo>
                  <a:pt x="1299475" y="0"/>
                </a:lnTo>
                <a:lnTo>
                  <a:pt x="1299475" y="1774027"/>
                </a:lnTo>
                <a:lnTo>
                  <a:pt x="0" y="17740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9" name="Group 8">
            <a:extLst>
              <a:ext uri="{FF2B5EF4-FFF2-40B4-BE49-F238E27FC236}">
                <a16:creationId xmlns:a16="http://schemas.microsoft.com/office/drawing/2014/main" id="{2142BD3F-3DE6-F29A-F2D9-E829159A5839}"/>
              </a:ext>
            </a:extLst>
          </p:cNvPr>
          <p:cNvGrpSpPr/>
          <p:nvPr/>
        </p:nvGrpSpPr>
        <p:grpSpPr>
          <a:xfrm>
            <a:off x="457200" y="473964"/>
            <a:ext cx="10982307" cy="4645156"/>
            <a:chOff x="522579" y="156630"/>
            <a:chExt cx="10433708" cy="4056698"/>
          </a:xfrm>
        </p:grpSpPr>
        <p:sp>
          <p:nvSpPr>
            <p:cNvPr id="10" name="TextBox 4">
              <a:extLst>
                <a:ext uri="{FF2B5EF4-FFF2-40B4-BE49-F238E27FC236}">
                  <a16:creationId xmlns:a16="http://schemas.microsoft.com/office/drawing/2014/main" id="{1E64EB14-11C7-0F59-FEE1-F2781446D8DA}"/>
                </a:ext>
              </a:extLst>
            </p:cNvPr>
            <p:cNvSpPr txBox="1"/>
            <p:nvPr/>
          </p:nvSpPr>
          <p:spPr>
            <a:xfrm>
              <a:off x="522579" y="1525459"/>
              <a:ext cx="10433708" cy="2687869"/>
            </a:xfrm>
            <a:prstGeom prst="rect">
              <a:avLst/>
            </a:prstGeom>
          </p:spPr>
          <p:txBody>
            <a:bodyPr wrap="square" lIns="0" tIns="0" rIns="0" bIns="0" rtlCol="0" anchor="t">
              <a:spAutoFit/>
            </a:bodyPr>
            <a:lstStyle/>
            <a:p>
              <a:pPr marL="637540" lvl="1" indent="-457200">
                <a:buFont typeface="Arial" panose="020B0604020202020204" pitchFamily="34" charset="0"/>
                <a:buChar char="•"/>
              </a:pPr>
              <a:r>
                <a:rPr lang="en-US" sz="4000" b="1" spc="16" dirty="0">
                  <a:solidFill>
                    <a:srgbClr val="000000"/>
                  </a:solidFill>
                  <a:latin typeface="Calibri"/>
                  <a:cs typeface="Calibri"/>
                </a:rPr>
                <a:t>Check-in</a:t>
              </a:r>
              <a:r>
                <a:rPr lang="en-US" sz="4000" spc="16" dirty="0">
                  <a:solidFill>
                    <a:srgbClr val="000000"/>
                  </a:solidFill>
                  <a:latin typeface="Calibri"/>
                  <a:cs typeface="Calibri"/>
                </a:rPr>
                <a:t>: ~5 minutes</a:t>
              </a:r>
              <a:endParaRPr lang="en-US" sz="4000" dirty="0">
                <a:cs typeface="Calibri" panose="020F0502020204030204"/>
              </a:endParaRPr>
            </a:p>
            <a:p>
              <a:pPr marL="637540" lvl="1" indent="-457200">
                <a:buFont typeface="Arial" panose="020B0604020202020204" pitchFamily="34" charset="0"/>
                <a:buChar char="•"/>
              </a:pPr>
              <a:r>
                <a:rPr lang="en-US" sz="4000" b="1" spc="16" dirty="0">
                  <a:solidFill>
                    <a:srgbClr val="000000"/>
                  </a:solidFill>
                  <a:latin typeface="Calibri"/>
                  <a:cs typeface="Calibri"/>
                </a:rPr>
                <a:t>Didactic session (lecture)</a:t>
              </a:r>
              <a:r>
                <a:rPr lang="en-US" sz="4000" spc="16" dirty="0">
                  <a:solidFill>
                    <a:srgbClr val="000000"/>
                  </a:solidFill>
                  <a:latin typeface="Calibri"/>
                  <a:cs typeface="Calibri"/>
                </a:rPr>
                <a:t>:  ~15-20 minutes</a:t>
              </a:r>
            </a:p>
            <a:p>
              <a:pPr marL="637540" lvl="1" indent="-457200">
                <a:buFont typeface="Arial" panose="020B0604020202020204" pitchFamily="34" charset="0"/>
                <a:buChar char="•"/>
              </a:pPr>
              <a:r>
                <a:rPr lang="en-US" sz="4000" b="1" spc="16" dirty="0">
                  <a:solidFill>
                    <a:srgbClr val="000000"/>
                  </a:solidFill>
                  <a:latin typeface="Calibri"/>
                  <a:cs typeface="Calibri"/>
                </a:rPr>
                <a:t>Discussion/Q&amp;A</a:t>
              </a:r>
              <a:r>
                <a:rPr lang="en-US" sz="4000" spc="16" dirty="0">
                  <a:solidFill>
                    <a:srgbClr val="000000"/>
                  </a:solidFill>
                  <a:latin typeface="Calibri"/>
                  <a:cs typeface="Calibri"/>
                </a:rPr>
                <a:t>:  ~15 minutes</a:t>
              </a:r>
            </a:p>
            <a:p>
              <a:pPr marL="637540" lvl="1" indent="-457200">
                <a:buFont typeface="Arial" panose="020B0604020202020204" pitchFamily="34" charset="0"/>
                <a:buChar char="•"/>
              </a:pPr>
              <a:r>
                <a:rPr lang="en-US" sz="4000" b="1" spc="16" dirty="0">
                  <a:solidFill>
                    <a:srgbClr val="000000"/>
                  </a:solidFill>
                  <a:latin typeface="Calibri"/>
                  <a:cs typeface="Calibri"/>
                </a:rPr>
                <a:t>Participation in group activity</a:t>
              </a:r>
              <a:r>
                <a:rPr lang="en-US" sz="4000" spc="16" dirty="0">
                  <a:solidFill>
                    <a:srgbClr val="000000"/>
                  </a:solidFill>
                  <a:latin typeface="Calibri"/>
                  <a:cs typeface="Calibri"/>
                </a:rPr>
                <a:t>:  ~20 minutes</a:t>
              </a:r>
            </a:p>
            <a:p>
              <a:pPr marL="637540" lvl="1" indent="-457200" algn="l">
                <a:buFont typeface="Arial" panose="020B0604020202020204" pitchFamily="34" charset="0"/>
                <a:buChar char="•"/>
              </a:pPr>
              <a:r>
                <a:rPr lang="en-US" sz="4000" spc="16" dirty="0">
                  <a:solidFill>
                    <a:srgbClr val="000000"/>
                  </a:solidFill>
                  <a:latin typeface="Calibri"/>
                  <a:cs typeface="Calibri"/>
                </a:rPr>
                <a:t>1:1 with leader for ~3 mins</a:t>
              </a:r>
            </a:p>
          </p:txBody>
        </p:sp>
        <p:sp>
          <p:nvSpPr>
            <p:cNvPr id="11" name="TextBox 10">
              <a:extLst>
                <a:ext uri="{FF2B5EF4-FFF2-40B4-BE49-F238E27FC236}">
                  <a16:creationId xmlns:a16="http://schemas.microsoft.com/office/drawing/2014/main" id="{CB3C3351-B1C9-4705-2922-154BFFD5DE73}"/>
                </a:ext>
              </a:extLst>
            </p:cNvPr>
            <p:cNvSpPr txBox="1"/>
            <p:nvPr/>
          </p:nvSpPr>
          <p:spPr>
            <a:xfrm>
              <a:off x="3891072" y="156630"/>
              <a:ext cx="3977263" cy="559972"/>
            </a:xfrm>
            <a:prstGeom prst="rect">
              <a:avLst/>
            </a:prstGeom>
          </p:spPr>
          <p:txBody>
            <a:bodyPr wrap="square" lIns="0" tIns="0" rIns="0" bIns="0" rtlCol="0" anchor="t">
              <a:spAutoFit/>
            </a:bodyPr>
            <a:lstStyle/>
            <a:p>
              <a:pPr algn="ctr">
                <a:lnSpc>
                  <a:spcPts val="5040"/>
                </a:lnSpc>
              </a:pPr>
              <a:r>
                <a:rPr lang="en-US" sz="4400" b="1" spc="24" dirty="0">
                  <a:latin typeface="Calibri"/>
                  <a:cs typeface="Calibri"/>
                </a:rPr>
                <a:t>BRIDGE Structure</a:t>
              </a:r>
              <a:endParaRPr lang="en-US" sz="4400" b="1" spc="24" dirty="0">
                <a:latin typeface="Calibri"/>
                <a:ea typeface="Open Sans 1 Bold"/>
                <a:cs typeface="Calibri"/>
              </a:endParaRPr>
            </a:p>
          </p:txBody>
        </p:sp>
      </p:grpSp>
      <p:sp>
        <p:nvSpPr>
          <p:cNvPr id="13" name="TextBox 12">
            <a:extLst>
              <a:ext uri="{FF2B5EF4-FFF2-40B4-BE49-F238E27FC236}">
                <a16:creationId xmlns:a16="http://schemas.microsoft.com/office/drawing/2014/main" id="{2FA41806-3C8B-FA08-BFC5-72BD83341775}"/>
              </a:ext>
            </a:extLst>
          </p:cNvPr>
          <p:cNvSpPr txBox="1"/>
          <p:nvPr/>
        </p:nvSpPr>
        <p:spPr bwMode="auto">
          <a:xfrm>
            <a:off x="2743200" y="7995684"/>
            <a:ext cx="0" cy="0"/>
          </a:xfrm>
          <a:prstGeom prst="rect">
            <a:avLst/>
          </a:prstGeom>
          <a:noFill/>
          <a:ln w="19050" algn="ctr">
            <a:noFill/>
            <a:miter lim="800000"/>
            <a:headEnd/>
            <a:tailEnd/>
          </a:ln>
        </p:spPr>
        <p:txBody>
          <a:bodyPr wrap="none" lIns="0" tIns="0" rIns="0" bIns="0" rtlCol="0">
            <a:noAutofit/>
          </a:bodyPr>
          <a:lstStyle/>
          <a:p>
            <a:pPr marL="342900" indent="-342900">
              <a:buClr>
                <a:schemeClr val="accent1"/>
              </a:buClr>
              <a:buSzPct val="80000"/>
              <a:buFont typeface="Wingdings" charset="2"/>
              <a:buChar char="§"/>
            </a:pPr>
            <a:endParaRPr lang="en-US" sz="2000" dirty="0">
              <a:solidFill>
                <a:schemeClr val="tx1"/>
              </a:solidFill>
            </a:endParaRPr>
          </a:p>
        </p:txBody>
      </p:sp>
    </p:spTree>
    <p:extLst>
      <p:ext uri="{BB962C8B-B14F-4D97-AF65-F5344CB8AC3E}">
        <p14:creationId xmlns:p14="http://schemas.microsoft.com/office/powerpoint/2010/main" val="317403018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B6EE1-AE39-4303-0587-9486D757910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ACACF3-11E8-7420-7DA1-7B6E32E9D6EB}"/>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E689FCA4-7998-5111-9A24-A97491A68D16}"/>
              </a:ext>
            </a:extLst>
          </p:cNvPr>
          <p:cNvSpPr>
            <a:spLocks noGrp="1"/>
          </p:cNvSpPr>
          <p:nvPr>
            <p:ph type="sldNum" sz="quarter" idx="13"/>
          </p:nvPr>
        </p:nvSpPr>
        <p:spPr/>
        <p:txBody>
          <a:bodyPr/>
          <a:lstStyle/>
          <a:p>
            <a:fld id="{7BCC8D0D-EAEC-449D-9161-023DFF90F2E2}" type="slidenum">
              <a:rPr lang="en-US" smtClean="0"/>
              <a:pPr/>
              <a:t>30</a:t>
            </a:fld>
            <a:endParaRPr lang="en-US" dirty="0"/>
          </a:p>
        </p:txBody>
      </p:sp>
      <p:sp>
        <p:nvSpPr>
          <p:cNvPr id="4" name="Title 1">
            <a:extLst>
              <a:ext uri="{FF2B5EF4-FFF2-40B4-BE49-F238E27FC236}">
                <a16:creationId xmlns:a16="http://schemas.microsoft.com/office/drawing/2014/main" id="{9649BC2C-1C61-D942-2607-633F2141E38E}"/>
              </a:ext>
            </a:extLst>
          </p:cNvPr>
          <p:cNvSpPr txBox="1">
            <a:spLocks/>
          </p:cNvSpPr>
          <p:nvPr/>
        </p:nvSpPr>
        <p:spPr>
          <a:xfrm>
            <a:off x="685365" y="248921"/>
            <a:ext cx="10579627" cy="1106842"/>
          </a:xfrm>
          <a:prstGeom prst="rect">
            <a:avLst/>
          </a:prstGeom>
        </p:spPr>
        <p:txBody>
          <a:bodyPr>
            <a:normAutofit/>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b="1" dirty="0"/>
              <a:t>Summary</a:t>
            </a:r>
          </a:p>
        </p:txBody>
      </p:sp>
      <p:sp>
        <p:nvSpPr>
          <p:cNvPr id="5" name="Content Placeholder 2">
            <a:extLst>
              <a:ext uri="{FF2B5EF4-FFF2-40B4-BE49-F238E27FC236}">
                <a16:creationId xmlns:a16="http://schemas.microsoft.com/office/drawing/2014/main" id="{221716E7-A615-D559-7CD2-455B72555908}"/>
              </a:ext>
            </a:extLst>
          </p:cNvPr>
          <p:cNvSpPr txBox="1">
            <a:spLocks/>
          </p:cNvSpPr>
          <p:nvPr/>
        </p:nvSpPr>
        <p:spPr>
          <a:xfrm>
            <a:off x="927008" y="1355763"/>
            <a:ext cx="10153649" cy="4312443"/>
          </a:xfrm>
          <a:prstGeom prst="rect">
            <a:avLst/>
          </a:prstGeom>
        </p:spPr>
        <p:txBody>
          <a:bodyPr vert="horz" lIns="91440" tIns="45720" rIns="91440" bIns="45720" rtlCol="0" anchor="t">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buFont typeface="Wingdings" panose="05000000000000000000" pitchFamily="2" charset="2"/>
              <a:buChar char="Ø"/>
            </a:pPr>
            <a:r>
              <a:rPr lang="en-US" dirty="0"/>
              <a:t>MASLD is common after transplant, especially in patients who had it before transplant</a:t>
            </a:r>
          </a:p>
          <a:p>
            <a:pPr marL="342900" indent="-342900">
              <a:buFont typeface="Wingdings" panose="05000000000000000000" pitchFamily="2" charset="2"/>
              <a:buChar char="Ø"/>
            </a:pPr>
            <a:r>
              <a:rPr lang="en-US" dirty="0"/>
              <a:t>MASH associated higher risk of liver fibrosis progression</a:t>
            </a:r>
          </a:p>
          <a:p>
            <a:pPr marL="342900" indent="-342900">
              <a:buFont typeface="Wingdings" panose="05000000000000000000" pitchFamily="2" charset="2"/>
              <a:buChar char="Ø"/>
            </a:pPr>
            <a:r>
              <a:rPr lang="en-US" dirty="0"/>
              <a:t>No difference in survival in patients with and without post-transplant MASLD</a:t>
            </a:r>
            <a:endParaRPr lang="en-US" dirty="0">
              <a:cs typeface="Calibri"/>
            </a:endParaRPr>
          </a:p>
          <a:p>
            <a:pPr marL="342900" indent="-342900">
              <a:buFont typeface="Wingdings" panose="05000000000000000000" pitchFamily="2" charset="2"/>
              <a:buChar char="Ø"/>
            </a:pPr>
            <a:r>
              <a:rPr lang="en-US" dirty="0"/>
              <a:t>MASLD is associated with metabolic syndrome, higher risk for heart and kidney problems after transplant</a:t>
            </a:r>
          </a:p>
          <a:p>
            <a:pPr marL="342900" indent="-342900">
              <a:buFont typeface="Wingdings" panose="05000000000000000000" pitchFamily="2" charset="2"/>
              <a:buChar char="Ø"/>
            </a:pPr>
            <a:r>
              <a:rPr lang="en-US" u="sng" dirty="0"/>
              <a:t>Cardiovascular disease</a:t>
            </a:r>
            <a:r>
              <a:rPr lang="en-US" dirty="0"/>
              <a:t> poses the highest long-term health risk in post liver transplant MASLD</a:t>
            </a:r>
            <a:endParaRPr lang="en-US" dirty="0">
              <a:cs typeface="Calibri"/>
            </a:endParaRPr>
          </a:p>
        </p:txBody>
      </p:sp>
      <p:sp>
        <p:nvSpPr>
          <p:cNvPr id="8" name="AutoShape 4">
            <a:extLst>
              <a:ext uri="{FF2B5EF4-FFF2-40B4-BE49-F238E27FC236}">
                <a16:creationId xmlns:a16="http://schemas.microsoft.com/office/drawing/2014/main" id="{F56E2C22-E9B2-5ED8-9821-F7BD596D3DCD}"/>
              </a:ext>
            </a:extLst>
          </p:cNvPr>
          <p:cNvSpPr/>
          <p:nvPr/>
        </p:nvSpPr>
        <p:spPr>
          <a:xfrm rot="23839" flipV="1">
            <a:off x="1951441" y="990115"/>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75525202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979D2-64A5-D3F8-FD96-8586DB3CA6C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64D8A6-1733-6933-76E1-2A9ACDBC8701}"/>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872360A9-6FE9-EFFC-C42C-A1EC60534F7D}"/>
              </a:ext>
            </a:extLst>
          </p:cNvPr>
          <p:cNvSpPr>
            <a:spLocks noGrp="1"/>
          </p:cNvSpPr>
          <p:nvPr>
            <p:ph type="sldNum" sz="quarter" idx="13"/>
          </p:nvPr>
        </p:nvSpPr>
        <p:spPr/>
        <p:txBody>
          <a:bodyPr/>
          <a:lstStyle/>
          <a:p>
            <a:fld id="{7BCC8D0D-EAEC-449D-9161-023DFF90F2E2}" type="slidenum">
              <a:rPr lang="en-US" smtClean="0"/>
              <a:pPr/>
              <a:t>31</a:t>
            </a:fld>
            <a:endParaRPr lang="en-US" dirty="0"/>
          </a:p>
        </p:txBody>
      </p:sp>
      <p:sp>
        <p:nvSpPr>
          <p:cNvPr id="4" name="TextBox 4">
            <a:extLst>
              <a:ext uri="{FF2B5EF4-FFF2-40B4-BE49-F238E27FC236}">
                <a16:creationId xmlns:a16="http://schemas.microsoft.com/office/drawing/2014/main" id="{D29F8261-5F0B-53EB-91B5-28217997AB10}"/>
              </a:ext>
            </a:extLst>
          </p:cNvPr>
          <p:cNvSpPr txBox="1"/>
          <p:nvPr/>
        </p:nvSpPr>
        <p:spPr>
          <a:xfrm>
            <a:off x="1771213" y="496616"/>
            <a:ext cx="8649573" cy="576055"/>
          </a:xfrm>
          <a:prstGeom prst="rect">
            <a:avLst/>
          </a:prstGeom>
        </p:spPr>
        <p:txBody>
          <a:bodyPr wrap="square" lIns="0" tIns="0" rIns="0" bIns="0" rtlCol="0" anchor="t">
            <a:spAutoFit/>
          </a:bodyPr>
          <a:lstStyle/>
          <a:p>
            <a:pPr algn="ctr">
              <a:lnSpc>
                <a:spcPts val="4320"/>
              </a:lnSpc>
            </a:pPr>
            <a:r>
              <a:rPr lang="en-US" sz="4800" b="1" spc="22" dirty="0">
                <a:latin typeface="Calibri"/>
                <a:cs typeface="Calibri"/>
              </a:rPr>
              <a:t>Key Take Aways</a:t>
            </a:r>
          </a:p>
        </p:txBody>
      </p:sp>
      <p:grpSp>
        <p:nvGrpSpPr>
          <p:cNvPr id="6" name="Group 6">
            <a:extLst>
              <a:ext uri="{FF2B5EF4-FFF2-40B4-BE49-F238E27FC236}">
                <a16:creationId xmlns:a16="http://schemas.microsoft.com/office/drawing/2014/main" id="{2FED9B67-C5B9-85B0-3631-3304A85EA73A}"/>
              </a:ext>
            </a:extLst>
          </p:cNvPr>
          <p:cNvGrpSpPr/>
          <p:nvPr/>
        </p:nvGrpSpPr>
        <p:grpSpPr>
          <a:xfrm>
            <a:off x="5500629" y="4791277"/>
            <a:ext cx="1147018" cy="476250"/>
            <a:chOff x="0" y="0"/>
            <a:chExt cx="1631314" cy="677333"/>
          </a:xfrm>
        </p:grpSpPr>
        <p:sp>
          <p:nvSpPr>
            <p:cNvPr id="8" name="Freeform 7">
              <a:extLst>
                <a:ext uri="{FF2B5EF4-FFF2-40B4-BE49-F238E27FC236}">
                  <a16:creationId xmlns:a16="http://schemas.microsoft.com/office/drawing/2014/main" id="{B0E68D70-BC65-8CDD-CBC9-410A24745E09}"/>
                </a:ext>
              </a:extLst>
            </p:cNvPr>
            <p:cNvSpPr/>
            <p:nvPr/>
          </p:nvSpPr>
          <p:spPr>
            <a:xfrm>
              <a:off x="13589" y="13589"/>
              <a:ext cx="1604137" cy="650240"/>
            </a:xfrm>
            <a:custGeom>
              <a:avLst/>
              <a:gdLst/>
              <a:ahLst/>
              <a:cxnLst/>
              <a:rect l="l" t="t" r="r" b="b"/>
              <a:pathLst>
                <a:path w="1604137" h="650240">
                  <a:moveTo>
                    <a:pt x="0" y="162560"/>
                  </a:moveTo>
                  <a:lnTo>
                    <a:pt x="1271143" y="162560"/>
                  </a:lnTo>
                  <a:lnTo>
                    <a:pt x="1271143" y="0"/>
                  </a:lnTo>
                  <a:lnTo>
                    <a:pt x="1604137" y="325120"/>
                  </a:lnTo>
                  <a:lnTo>
                    <a:pt x="1271143" y="650240"/>
                  </a:lnTo>
                  <a:lnTo>
                    <a:pt x="1271143" y="487680"/>
                  </a:lnTo>
                  <a:lnTo>
                    <a:pt x="0" y="487680"/>
                  </a:lnTo>
                  <a:close/>
                </a:path>
              </a:pathLst>
            </a:custGeom>
            <a:solidFill>
              <a:srgbClr val="A5300F"/>
            </a:solidFill>
          </p:spPr>
          <p:txBody>
            <a:bodyPr/>
            <a:lstStyle/>
            <a:p>
              <a:endParaRPr lang="en-US"/>
            </a:p>
          </p:txBody>
        </p:sp>
        <p:sp>
          <p:nvSpPr>
            <p:cNvPr id="9" name="Freeform 8">
              <a:extLst>
                <a:ext uri="{FF2B5EF4-FFF2-40B4-BE49-F238E27FC236}">
                  <a16:creationId xmlns:a16="http://schemas.microsoft.com/office/drawing/2014/main" id="{14D8C5A6-6E01-C966-00CD-34648452B17F}"/>
                </a:ext>
              </a:extLst>
            </p:cNvPr>
            <p:cNvSpPr/>
            <p:nvPr/>
          </p:nvSpPr>
          <p:spPr>
            <a:xfrm>
              <a:off x="0" y="-889"/>
              <a:ext cx="1631188" cy="679323"/>
            </a:xfrm>
            <a:custGeom>
              <a:avLst/>
              <a:gdLst/>
              <a:ahLst/>
              <a:cxnLst/>
              <a:rect l="l" t="t" r="r" b="b"/>
              <a:pathLst>
                <a:path w="1631188" h="679323">
                  <a:moveTo>
                    <a:pt x="13589" y="163449"/>
                  </a:moveTo>
                  <a:lnTo>
                    <a:pt x="1284732" y="163449"/>
                  </a:lnTo>
                  <a:lnTo>
                    <a:pt x="1284732" y="177038"/>
                  </a:lnTo>
                  <a:lnTo>
                    <a:pt x="1271143" y="177038"/>
                  </a:lnTo>
                  <a:lnTo>
                    <a:pt x="1271143" y="14478"/>
                  </a:lnTo>
                  <a:cubicBezTo>
                    <a:pt x="1271143" y="9017"/>
                    <a:pt x="1274445" y="4064"/>
                    <a:pt x="1279398" y="2032"/>
                  </a:cubicBezTo>
                  <a:cubicBezTo>
                    <a:pt x="1284351" y="0"/>
                    <a:pt x="1290320" y="889"/>
                    <a:pt x="1294130" y="4699"/>
                  </a:cubicBezTo>
                  <a:lnTo>
                    <a:pt x="1627124" y="329819"/>
                  </a:lnTo>
                  <a:cubicBezTo>
                    <a:pt x="1629791" y="332359"/>
                    <a:pt x="1631188" y="335915"/>
                    <a:pt x="1631188" y="339471"/>
                  </a:cubicBezTo>
                  <a:cubicBezTo>
                    <a:pt x="1631188" y="343027"/>
                    <a:pt x="1629664" y="346583"/>
                    <a:pt x="1627124" y="349123"/>
                  </a:cubicBezTo>
                  <a:lnTo>
                    <a:pt x="1294130" y="674370"/>
                  </a:lnTo>
                  <a:cubicBezTo>
                    <a:pt x="1290193" y="678180"/>
                    <a:pt x="1284478" y="679323"/>
                    <a:pt x="1279398" y="677164"/>
                  </a:cubicBezTo>
                  <a:cubicBezTo>
                    <a:pt x="1274318" y="675005"/>
                    <a:pt x="1271143" y="670179"/>
                    <a:pt x="1271143" y="664718"/>
                  </a:cubicBezTo>
                  <a:lnTo>
                    <a:pt x="1271143" y="502158"/>
                  </a:lnTo>
                  <a:lnTo>
                    <a:pt x="1284732" y="502158"/>
                  </a:lnTo>
                  <a:lnTo>
                    <a:pt x="1284732" y="515747"/>
                  </a:lnTo>
                  <a:lnTo>
                    <a:pt x="13589" y="515747"/>
                  </a:lnTo>
                  <a:cubicBezTo>
                    <a:pt x="6096" y="515620"/>
                    <a:pt x="0" y="509651"/>
                    <a:pt x="0" y="502158"/>
                  </a:cubicBezTo>
                  <a:lnTo>
                    <a:pt x="0" y="177038"/>
                  </a:lnTo>
                  <a:cubicBezTo>
                    <a:pt x="0" y="169545"/>
                    <a:pt x="6096" y="163449"/>
                    <a:pt x="13589" y="163449"/>
                  </a:cubicBezTo>
                  <a:moveTo>
                    <a:pt x="13589" y="190500"/>
                  </a:moveTo>
                  <a:lnTo>
                    <a:pt x="13589" y="177038"/>
                  </a:lnTo>
                  <a:lnTo>
                    <a:pt x="27051" y="177038"/>
                  </a:lnTo>
                  <a:lnTo>
                    <a:pt x="27051" y="502158"/>
                  </a:lnTo>
                  <a:lnTo>
                    <a:pt x="13589" y="502158"/>
                  </a:lnTo>
                  <a:lnTo>
                    <a:pt x="13589" y="488569"/>
                  </a:lnTo>
                  <a:lnTo>
                    <a:pt x="1284732" y="488569"/>
                  </a:lnTo>
                  <a:cubicBezTo>
                    <a:pt x="1292225" y="488569"/>
                    <a:pt x="1298321" y="494665"/>
                    <a:pt x="1298321" y="502158"/>
                  </a:cubicBezTo>
                  <a:lnTo>
                    <a:pt x="1298321" y="664718"/>
                  </a:lnTo>
                  <a:lnTo>
                    <a:pt x="1284732" y="664718"/>
                  </a:lnTo>
                  <a:lnTo>
                    <a:pt x="1275207" y="655066"/>
                  </a:lnTo>
                  <a:lnTo>
                    <a:pt x="1608201" y="329946"/>
                  </a:lnTo>
                  <a:lnTo>
                    <a:pt x="1617726" y="339598"/>
                  </a:lnTo>
                  <a:lnTo>
                    <a:pt x="1608201" y="349250"/>
                  </a:lnTo>
                  <a:lnTo>
                    <a:pt x="1275207" y="24130"/>
                  </a:lnTo>
                  <a:lnTo>
                    <a:pt x="1284732" y="14478"/>
                  </a:lnTo>
                  <a:lnTo>
                    <a:pt x="1298321" y="14478"/>
                  </a:lnTo>
                  <a:lnTo>
                    <a:pt x="1298321" y="177038"/>
                  </a:lnTo>
                  <a:cubicBezTo>
                    <a:pt x="1298321" y="184531"/>
                    <a:pt x="1292225" y="190627"/>
                    <a:pt x="1284732" y="190627"/>
                  </a:cubicBezTo>
                  <a:lnTo>
                    <a:pt x="13589" y="190627"/>
                  </a:lnTo>
                  <a:close/>
                </a:path>
              </a:pathLst>
            </a:custGeom>
            <a:solidFill>
              <a:srgbClr val="782008"/>
            </a:solidFill>
          </p:spPr>
          <p:txBody>
            <a:bodyPr/>
            <a:lstStyle/>
            <a:p>
              <a:endParaRPr lang="en-US"/>
            </a:p>
          </p:txBody>
        </p:sp>
      </p:grpSp>
      <p:sp>
        <p:nvSpPr>
          <p:cNvPr id="10" name="Freeform 9">
            <a:extLst>
              <a:ext uri="{FF2B5EF4-FFF2-40B4-BE49-F238E27FC236}">
                <a16:creationId xmlns:a16="http://schemas.microsoft.com/office/drawing/2014/main" id="{090D5700-57EC-0652-FBEF-0132A4018912}"/>
              </a:ext>
            </a:extLst>
          </p:cNvPr>
          <p:cNvSpPr/>
          <p:nvPr/>
        </p:nvSpPr>
        <p:spPr>
          <a:xfrm>
            <a:off x="2651715" y="3515421"/>
            <a:ext cx="2264098" cy="2278566"/>
          </a:xfrm>
          <a:custGeom>
            <a:avLst/>
            <a:gdLst/>
            <a:ahLst/>
            <a:cxnLst/>
            <a:rect l="l" t="t" r="r" b="b"/>
            <a:pathLst>
              <a:path w="2732227" h="2926080">
                <a:moveTo>
                  <a:pt x="0" y="0"/>
                </a:moveTo>
                <a:lnTo>
                  <a:pt x="2732227" y="0"/>
                </a:lnTo>
                <a:lnTo>
                  <a:pt x="2732227" y="2926080"/>
                </a:lnTo>
                <a:lnTo>
                  <a:pt x="0" y="2926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0">
            <a:extLst>
              <a:ext uri="{FF2B5EF4-FFF2-40B4-BE49-F238E27FC236}">
                <a16:creationId xmlns:a16="http://schemas.microsoft.com/office/drawing/2014/main" id="{16940662-667B-5F0E-AFB4-2773FBCC23E2}"/>
              </a:ext>
            </a:extLst>
          </p:cNvPr>
          <p:cNvSpPr/>
          <p:nvPr/>
        </p:nvSpPr>
        <p:spPr>
          <a:xfrm>
            <a:off x="6864521" y="4185063"/>
            <a:ext cx="2745972" cy="1608925"/>
          </a:xfrm>
          <a:custGeom>
            <a:avLst/>
            <a:gdLst/>
            <a:ahLst/>
            <a:cxnLst/>
            <a:rect l="l" t="t" r="r" b="b"/>
            <a:pathLst>
              <a:path w="3325524" h="2261357">
                <a:moveTo>
                  <a:pt x="0" y="0"/>
                </a:moveTo>
                <a:lnTo>
                  <a:pt x="3325524" y="0"/>
                </a:lnTo>
                <a:lnTo>
                  <a:pt x="3325524" y="2261357"/>
                </a:lnTo>
                <a:lnTo>
                  <a:pt x="0" y="2261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9B8C7F6-0F8D-A471-3124-86F2B78D5EFD}"/>
              </a:ext>
            </a:extLst>
          </p:cNvPr>
          <p:cNvSpPr txBox="1"/>
          <p:nvPr/>
        </p:nvSpPr>
        <p:spPr>
          <a:xfrm>
            <a:off x="1468476" y="1346502"/>
            <a:ext cx="8952310" cy="1853136"/>
          </a:xfrm>
          <a:prstGeom prst="rect">
            <a:avLst/>
          </a:prstGeom>
        </p:spPr>
        <p:txBody>
          <a:bodyPr wrap="square" lIns="0" tIns="0" rIns="0" bIns="0" rtlCol="0" anchor="t">
            <a:spAutoFit/>
          </a:bodyPr>
          <a:lstStyle/>
          <a:p>
            <a:pPr marL="308610" lvl="1" indent="-154305" algn="l">
              <a:lnSpc>
                <a:spcPts val="3599"/>
              </a:lnSpc>
              <a:buFont typeface="Arial"/>
              <a:buChar char="•"/>
            </a:pPr>
            <a:r>
              <a:rPr lang="en-US" sz="3600" spc="14" dirty="0">
                <a:latin typeface="Calibri"/>
                <a:cs typeface="Calibri"/>
              </a:rPr>
              <a:t>The following BRIDGE sessions will provide information you can use to create an action plan that leads to improved liver health and overall well-being!</a:t>
            </a:r>
            <a:endParaRPr lang="en-US" sz="3600" spc="14" dirty="0">
              <a:latin typeface="Calibri"/>
              <a:ea typeface="Open Sans 1"/>
              <a:cs typeface="Calibri"/>
            </a:endParaRPr>
          </a:p>
        </p:txBody>
      </p:sp>
      <p:sp>
        <p:nvSpPr>
          <p:cNvPr id="13" name="AutoShape 4">
            <a:extLst>
              <a:ext uri="{FF2B5EF4-FFF2-40B4-BE49-F238E27FC236}">
                <a16:creationId xmlns:a16="http://schemas.microsoft.com/office/drawing/2014/main" id="{8E5C4899-967C-FFCE-7065-BADB0EA275B2}"/>
              </a:ext>
            </a:extLst>
          </p:cNvPr>
          <p:cNvSpPr/>
          <p:nvPr/>
        </p:nvSpPr>
        <p:spPr>
          <a:xfrm rot="23839" flipV="1">
            <a:off x="1951441" y="1075175"/>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67228592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06DD6-EE6F-BDD0-84F9-C70AE0695DF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7A9FD2-1A32-B667-A53A-DC4AB1994F01}"/>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0E4034DD-2EA4-8F69-BBB6-FBCDCED01280}"/>
              </a:ext>
            </a:extLst>
          </p:cNvPr>
          <p:cNvSpPr>
            <a:spLocks noGrp="1"/>
          </p:cNvSpPr>
          <p:nvPr>
            <p:ph type="sldNum" sz="quarter" idx="13"/>
          </p:nvPr>
        </p:nvSpPr>
        <p:spPr/>
        <p:txBody>
          <a:bodyPr/>
          <a:lstStyle/>
          <a:p>
            <a:fld id="{7BCC8D0D-EAEC-449D-9161-023DFF90F2E2}" type="slidenum">
              <a:rPr lang="en-US" smtClean="0"/>
              <a:pPr/>
              <a:t>32</a:t>
            </a:fld>
            <a:endParaRPr lang="en-US" dirty="0"/>
          </a:p>
        </p:txBody>
      </p:sp>
      <p:sp>
        <p:nvSpPr>
          <p:cNvPr id="7" name="AutoShape 4">
            <a:extLst>
              <a:ext uri="{FF2B5EF4-FFF2-40B4-BE49-F238E27FC236}">
                <a16:creationId xmlns:a16="http://schemas.microsoft.com/office/drawing/2014/main" id="{FFEF6427-11E9-9894-D464-39E8DBDDDBAA}"/>
              </a:ext>
            </a:extLst>
          </p:cNvPr>
          <p:cNvSpPr/>
          <p:nvPr/>
        </p:nvSpPr>
        <p:spPr>
          <a:xfrm rot="23839" flipV="1">
            <a:off x="1961548" y="1098835"/>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4" name="TextBox 2">
            <a:extLst>
              <a:ext uri="{FF2B5EF4-FFF2-40B4-BE49-F238E27FC236}">
                <a16:creationId xmlns:a16="http://schemas.microsoft.com/office/drawing/2014/main" id="{C7082535-1C19-8EED-9CAB-282FB8EC6CE9}"/>
              </a:ext>
            </a:extLst>
          </p:cNvPr>
          <p:cNvSpPr txBox="1"/>
          <p:nvPr/>
        </p:nvSpPr>
        <p:spPr>
          <a:xfrm>
            <a:off x="2094435" y="421240"/>
            <a:ext cx="8136163" cy="641201"/>
          </a:xfrm>
          <a:prstGeom prst="rect">
            <a:avLst/>
          </a:prstGeom>
        </p:spPr>
        <p:txBody>
          <a:bodyPr wrap="square" lIns="0" tIns="0" rIns="0" bIns="0" rtlCol="0" anchor="t">
            <a:spAutoFit/>
          </a:bodyPr>
          <a:lstStyle/>
          <a:p>
            <a:pPr algn="ctr">
              <a:lnSpc>
                <a:spcPts val="5040"/>
              </a:lnSpc>
            </a:pPr>
            <a:r>
              <a:rPr lang="en-US" sz="4200" b="1" spc="24" dirty="0">
                <a:latin typeface="Calibri"/>
                <a:cs typeface="Calibri"/>
              </a:rPr>
              <a:t>Group activity</a:t>
            </a:r>
            <a:endParaRPr lang="en-US" sz="4200" b="1" spc="24" dirty="0">
              <a:latin typeface="Calibri"/>
              <a:ea typeface="Open Sans 1 Bold"/>
              <a:cs typeface="Calibri"/>
            </a:endParaRPr>
          </a:p>
        </p:txBody>
      </p:sp>
      <p:sp>
        <p:nvSpPr>
          <p:cNvPr id="6" name="TextBox 4">
            <a:extLst>
              <a:ext uri="{FF2B5EF4-FFF2-40B4-BE49-F238E27FC236}">
                <a16:creationId xmlns:a16="http://schemas.microsoft.com/office/drawing/2014/main" id="{308FF6CE-773D-6C07-228F-045C07E32A62}"/>
              </a:ext>
            </a:extLst>
          </p:cNvPr>
          <p:cNvSpPr txBox="1"/>
          <p:nvPr/>
        </p:nvSpPr>
        <p:spPr>
          <a:xfrm>
            <a:off x="1267387" y="1371848"/>
            <a:ext cx="9091247" cy="4924425"/>
          </a:xfrm>
          <a:prstGeom prst="rect">
            <a:avLst/>
          </a:prstGeom>
        </p:spPr>
        <p:txBody>
          <a:bodyPr wrap="square" lIns="0" tIns="0" rIns="0" bIns="0" rtlCol="0" anchor="t">
            <a:spAutoFit/>
          </a:bodyPr>
          <a:lstStyle/>
          <a:p>
            <a:pPr marL="258445" lvl="1" indent="-128905" algn="l">
              <a:buFont typeface="Arial"/>
              <a:buChar char="•"/>
            </a:pPr>
            <a:r>
              <a:rPr lang="en-US" sz="3200" u="sng" spc="11" dirty="0">
                <a:solidFill>
                  <a:srgbClr val="000000"/>
                </a:solidFill>
                <a:latin typeface="Calibri"/>
                <a:cs typeface="Calibri"/>
              </a:rPr>
              <a:t>Group activity:</a:t>
            </a:r>
            <a:endParaRPr lang="en-US" sz="3200" dirty="0">
              <a:cs typeface="Calibri"/>
            </a:endParaRPr>
          </a:p>
          <a:p>
            <a:pPr marL="868045" lvl="2" indent="-288925">
              <a:buFont typeface="Arial"/>
              <a:buChar char="⚬"/>
            </a:pPr>
            <a:r>
              <a:rPr lang="en-US" sz="3200" spc="11" dirty="0">
                <a:solidFill>
                  <a:srgbClr val="000000"/>
                </a:solidFill>
                <a:latin typeface="Calibri"/>
                <a:cs typeface="Calibri"/>
              </a:rPr>
              <a:t>Notice how you felt during the presentation: in your body, thoughts, emotions. </a:t>
            </a:r>
          </a:p>
          <a:p>
            <a:pPr marL="868045" lvl="2" indent="-288925" algn="l">
              <a:buFont typeface="Arial"/>
              <a:buChar char="⚬"/>
            </a:pPr>
            <a:r>
              <a:rPr lang="en-US" sz="3200" spc="11" dirty="0">
                <a:solidFill>
                  <a:srgbClr val="000000"/>
                </a:solidFill>
                <a:latin typeface="Calibri"/>
                <a:cs typeface="Calibri"/>
              </a:rPr>
              <a:t>Do the feelings or thoughts trigger you to do something?</a:t>
            </a:r>
          </a:p>
          <a:p>
            <a:pPr marL="258445" lvl="1" indent="-128905" algn="l">
              <a:buFont typeface="Arial"/>
              <a:buChar char="•"/>
            </a:pPr>
            <a:r>
              <a:rPr lang="en-US" sz="3200" u="sng" spc="11" dirty="0">
                <a:solidFill>
                  <a:srgbClr val="000000"/>
                </a:solidFill>
                <a:latin typeface="Calibri"/>
                <a:cs typeface="Calibri"/>
              </a:rPr>
              <a:t>Brief one-on-one breakout session with me</a:t>
            </a:r>
          </a:p>
          <a:p>
            <a:pPr marL="868045" lvl="2" indent="-288925" algn="l">
              <a:buFont typeface="Arial"/>
              <a:buChar char="⚬"/>
            </a:pPr>
            <a:r>
              <a:rPr lang="en-US" sz="3200" spc="11" dirty="0">
                <a:solidFill>
                  <a:srgbClr val="000000"/>
                </a:solidFill>
                <a:latin typeface="Calibri"/>
                <a:cs typeface="Calibri"/>
              </a:rPr>
              <a:t>I will ask your weight and about your level of awareness of different behavioral changes that you can do to improve your liver.</a:t>
            </a:r>
          </a:p>
          <a:p>
            <a:pPr marL="641985" lvl="2" indent="-213995" algn="l"/>
            <a:endParaRPr lang="en-US" sz="3200" spc="11" dirty="0">
              <a:solidFill>
                <a:srgbClr val="000000"/>
              </a:solidFill>
              <a:latin typeface="Calibri"/>
              <a:ea typeface="Open Sans 1"/>
              <a:cs typeface="Open Sans 1"/>
            </a:endParaRPr>
          </a:p>
        </p:txBody>
      </p:sp>
      <p:sp>
        <p:nvSpPr>
          <p:cNvPr id="8" name="Freeform 5">
            <a:extLst>
              <a:ext uri="{FF2B5EF4-FFF2-40B4-BE49-F238E27FC236}">
                <a16:creationId xmlns:a16="http://schemas.microsoft.com/office/drawing/2014/main" id="{FB8AA151-6875-D774-B27C-89378C0574B2}"/>
              </a:ext>
            </a:extLst>
          </p:cNvPr>
          <p:cNvSpPr/>
          <p:nvPr/>
        </p:nvSpPr>
        <p:spPr>
          <a:xfrm>
            <a:off x="10010629" y="2331321"/>
            <a:ext cx="1462278" cy="1148964"/>
          </a:xfrm>
          <a:custGeom>
            <a:avLst/>
            <a:gdLst/>
            <a:ahLst/>
            <a:cxnLst/>
            <a:rect l="l" t="t" r="r" b="b"/>
            <a:pathLst>
              <a:path w="2223878" h="1998711">
                <a:moveTo>
                  <a:pt x="0" y="0"/>
                </a:moveTo>
                <a:lnTo>
                  <a:pt x="2223878" y="0"/>
                </a:lnTo>
                <a:lnTo>
                  <a:pt x="2223878" y="1998710"/>
                </a:lnTo>
                <a:lnTo>
                  <a:pt x="0" y="19987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7101355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7A7EE-2D87-6FEB-0D12-188FE8BED3E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BA4955-B6B8-FFED-2147-52855174A0CA}"/>
              </a:ext>
            </a:extLst>
          </p:cNvPr>
          <p:cNvSpPr>
            <a:spLocks noGrp="1"/>
          </p:cNvSpPr>
          <p:nvPr>
            <p:ph type="ftr" sz="quarter" idx="12"/>
          </p:nvPr>
        </p:nvSpPr>
        <p:spPr>
          <a:xfrm>
            <a:off x="777364" y="6408138"/>
            <a:ext cx="5717390" cy="127611"/>
          </a:xfrm>
        </p:spPr>
        <p:txBody>
          <a:bodyPr/>
          <a:lstStyle/>
          <a:p>
            <a:r>
              <a:rPr lang="en-US">
                <a:latin typeface="Calibri" panose="020F0502020204030204" pitchFamily="34" charset="0"/>
                <a:cs typeface="Calibri" panose="020F0502020204030204" pitchFamily="34" charset="0"/>
              </a:rPr>
              <a:t>Session 1: Post-Transplant MASLD</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EAF7777-6028-07B2-7604-1E2B49BC7FCF}"/>
              </a:ext>
            </a:extLst>
          </p:cNvPr>
          <p:cNvSpPr>
            <a:spLocks noGrp="1"/>
          </p:cNvSpPr>
          <p:nvPr>
            <p:ph type="sldNum" sz="quarter" idx="13"/>
          </p:nvPr>
        </p:nvSpPr>
        <p:spPr>
          <a:xfrm>
            <a:off x="409304" y="6391515"/>
            <a:ext cx="326341" cy="143568"/>
          </a:xfrm>
        </p:spPr>
        <p:txBody>
          <a:bodyPr/>
          <a:lstStyle/>
          <a:p>
            <a:fld id="{7BCC8D0D-EAEC-449D-9161-023DFF90F2E2}" type="slidenum">
              <a:rPr lang="en-US" smtClean="0">
                <a:latin typeface="Calibri" panose="020F0502020204030204" pitchFamily="34" charset="0"/>
                <a:cs typeface="Calibri" panose="020F0502020204030204" pitchFamily="34" charset="0"/>
              </a:rPr>
              <a:pPr/>
              <a:t>33</a:t>
            </a:fld>
            <a:endParaRPr lang="en-US" dirty="0">
              <a:latin typeface="Calibri" panose="020F0502020204030204" pitchFamily="34" charset="0"/>
              <a:cs typeface="Calibri" panose="020F0502020204030204" pitchFamily="34" charset="0"/>
            </a:endParaRPr>
          </a:p>
        </p:txBody>
      </p:sp>
      <p:grpSp>
        <p:nvGrpSpPr>
          <p:cNvPr id="4" name="Group 2">
            <a:extLst>
              <a:ext uri="{FF2B5EF4-FFF2-40B4-BE49-F238E27FC236}">
                <a16:creationId xmlns:a16="http://schemas.microsoft.com/office/drawing/2014/main" id="{6C41E13D-0CF1-2AD2-67F6-23DC146B337A}"/>
              </a:ext>
            </a:extLst>
          </p:cNvPr>
          <p:cNvGrpSpPr/>
          <p:nvPr/>
        </p:nvGrpSpPr>
        <p:grpSpPr>
          <a:xfrm>
            <a:off x="523506" y="418068"/>
            <a:ext cx="11178372" cy="5454680"/>
            <a:chOff x="0" y="0"/>
            <a:chExt cx="22475952" cy="11795760"/>
          </a:xfrm>
        </p:grpSpPr>
        <p:sp>
          <p:nvSpPr>
            <p:cNvPr id="5" name="Freeform 3">
              <a:extLst>
                <a:ext uri="{FF2B5EF4-FFF2-40B4-BE49-F238E27FC236}">
                  <a16:creationId xmlns:a16="http://schemas.microsoft.com/office/drawing/2014/main" id="{7C5248AD-29BE-0D08-2469-E64B8B3ED079}"/>
                </a:ext>
              </a:extLst>
            </p:cNvPr>
            <p:cNvSpPr/>
            <p:nvPr/>
          </p:nvSpPr>
          <p:spPr>
            <a:xfrm>
              <a:off x="0" y="0"/>
              <a:ext cx="22475952" cy="11795760"/>
            </a:xfrm>
            <a:custGeom>
              <a:avLst/>
              <a:gdLst/>
              <a:ahLst/>
              <a:cxnLst/>
              <a:rect l="l" t="t" r="r" b="b"/>
              <a:pathLst>
                <a:path w="22475952" h="11795760">
                  <a:moveTo>
                    <a:pt x="0" y="0"/>
                  </a:moveTo>
                  <a:lnTo>
                    <a:pt x="22475952" y="0"/>
                  </a:lnTo>
                  <a:lnTo>
                    <a:pt x="22475952" y="11795760"/>
                  </a:lnTo>
                  <a:lnTo>
                    <a:pt x="0" y="11795760"/>
                  </a:lnTo>
                  <a:close/>
                </a:path>
              </a:pathLst>
            </a:custGeom>
            <a:solidFill>
              <a:srgbClr val="FFFFFF"/>
            </a:solidFill>
          </p:spPr>
          <p:txBody>
            <a:bodyPr/>
            <a:lstStyle/>
            <a:p>
              <a:endParaRPr lang="en-US">
                <a:latin typeface="Calibri" panose="020F0502020204030204" pitchFamily="34" charset="0"/>
                <a:cs typeface="Calibri" panose="020F0502020204030204" pitchFamily="34" charset="0"/>
              </a:endParaRPr>
            </a:p>
          </p:txBody>
        </p:sp>
      </p:grpSp>
      <p:grpSp>
        <p:nvGrpSpPr>
          <p:cNvPr id="6" name="Group 4">
            <a:extLst>
              <a:ext uri="{FF2B5EF4-FFF2-40B4-BE49-F238E27FC236}">
                <a16:creationId xmlns:a16="http://schemas.microsoft.com/office/drawing/2014/main" id="{9A680E44-70D5-279C-4947-1E0806DEEB68}"/>
              </a:ext>
            </a:extLst>
          </p:cNvPr>
          <p:cNvGrpSpPr/>
          <p:nvPr/>
        </p:nvGrpSpPr>
        <p:grpSpPr>
          <a:xfrm>
            <a:off x="4747709" y="723297"/>
            <a:ext cx="2737456" cy="2373661"/>
            <a:chOff x="0" y="0"/>
            <a:chExt cx="5504104" cy="5133048"/>
          </a:xfrm>
        </p:grpSpPr>
        <p:sp>
          <p:nvSpPr>
            <p:cNvPr id="7" name="Freeform 5">
              <a:extLst>
                <a:ext uri="{FF2B5EF4-FFF2-40B4-BE49-F238E27FC236}">
                  <a16:creationId xmlns:a16="http://schemas.microsoft.com/office/drawing/2014/main" id="{DC1741BB-E13F-802E-5910-89E40472107A}"/>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grpSp>
        <p:nvGrpSpPr>
          <p:cNvPr id="8" name="Group 6">
            <a:extLst>
              <a:ext uri="{FF2B5EF4-FFF2-40B4-BE49-F238E27FC236}">
                <a16:creationId xmlns:a16="http://schemas.microsoft.com/office/drawing/2014/main" id="{9EB85EDC-F8D1-1C90-4669-0389C8917FD2}"/>
              </a:ext>
            </a:extLst>
          </p:cNvPr>
          <p:cNvGrpSpPr/>
          <p:nvPr/>
        </p:nvGrpSpPr>
        <p:grpSpPr>
          <a:xfrm>
            <a:off x="7799415" y="2115006"/>
            <a:ext cx="2618430" cy="2375692"/>
            <a:chOff x="0" y="0"/>
            <a:chExt cx="5264784" cy="5137440"/>
          </a:xfrm>
        </p:grpSpPr>
        <p:sp>
          <p:nvSpPr>
            <p:cNvPr id="9" name="Freeform 7">
              <a:extLst>
                <a:ext uri="{FF2B5EF4-FFF2-40B4-BE49-F238E27FC236}">
                  <a16:creationId xmlns:a16="http://schemas.microsoft.com/office/drawing/2014/main" id="{8ADAF444-5BE9-9A9A-5C42-3BEE4A947A47}"/>
                </a:ext>
              </a:extLst>
            </p:cNvPr>
            <p:cNvSpPr/>
            <p:nvPr/>
          </p:nvSpPr>
          <p:spPr>
            <a:xfrm>
              <a:off x="0" y="0"/>
              <a:ext cx="5264785" cy="5137404"/>
            </a:xfrm>
            <a:custGeom>
              <a:avLst/>
              <a:gdLst/>
              <a:ahLst/>
              <a:cxnLst/>
              <a:rect l="l" t="t" r="r" b="b"/>
              <a:pathLst>
                <a:path w="5264785" h="5137404">
                  <a:moveTo>
                    <a:pt x="0" y="2568702"/>
                  </a:moveTo>
                  <a:cubicBezTo>
                    <a:pt x="0" y="1149604"/>
                    <a:pt x="1179068" y="0"/>
                    <a:pt x="2632329" y="0"/>
                  </a:cubicBezTo>
                  <a:lnTo>
                    <a:pt x="2632329" y="19050"/>
                  </a:lnTo>
                  <a:lnTo>
                    <a:pt x="2632329" y="0"/>
                  </a:lnTo>
                  <a:cubicBezTo>
                    <a:pt x="4085717" y="0"/>
                    <a:pt x="5264785" y="1149604"/>
                    <a:pt x="5264785" y="2568702"/>
                  </a:cubicBezTo>
                  <a:lnTo>
                    <a:pt x="5245735" y="2568702"/>
                  </a:lnTo>
                  <a:lnTo>
                    <a:pt x="5264785" y="2568702"/>
                  </a:lnTo>
                  <a:cubicBezTo>
                    <a:pt x="5264785" y="3987800"/>
                    <a:pt x="4085717" y="5137404"/>
                    <a:pt x="2632456" y="5137404"/>
                  </a:cubicBezTo>
                  <a:lnTo>
                    <a:pt x="2632456" y="5118354"/>
                  </a:lnTo>
                  <a:lnTo>
                    <a:pt x="2632456" y="5137404"/>
                  </a:lnTo>
                  <a:cubicBezTo>
                    <a:pt x="1179068" y="5137404"/>
                    <a:pt x="0" y="3987800"/>
                    <a:pt x="0" y="2568702"/>
                  </a:cubicBezTo>
                  <a:lnTo>
                    <a:pt x="19050" y="2568702"/>
                  </a:lnTo>
                  <a:lnTo>
                    <a:pt x="38100" y="2568702"/>
                  </a:lnTo>
                  <a:lnTo>
                    <a:pt x="19050" y="2568702"/>
                  </a:lnTo>
                  <a:lnTo>
                    <a:pt x="0" y="2568702"/>
                  </a:lnTo>
                  <a:moveTo>
                    <a:pt x="38100" y="2568702"/>
                  </a:moveTo>
                  <a:cubicBezTo>
                    <a:pt x="38100" y="2579243"/>
                    <a:pt x="29591" y="2587752"/>
                    <a:pt x="19050" y="2587752"/>
                  </a:cubicBezTo>
                  <a:cubicBezTo>
                    <a:pt x="8509" y="2587752"/>
                    <a:pt x="0" y="2579243"/>
                    <a:pt x="0" y="2568702"/>
                  </a:cubicBezTo>
                  <a:cubicBezTo>
                    <a:pt x="0" y="2558161"/>
                    <a:pt x="8509" y="2549652"/>
                    <a:pt x="19050" y="2549652"/>
                  </a:cubicBezTo>
                  <a:cubicBezTo>
                    <a:pt x="29591" y="2549652"/>
                    <a:pt x="38100" y="2558161"/>
                    <a:pt x="38100" y="2568702"/>
                  </a:cubicBezTo>
                  <a:cubicBezTo>
                    <a:pt x="38100" y="3965956"/>
                    <a:pt x="1199134" y="5099304"/>
                    <a:pt x="2632329" y="5099304"/>
                  </a:cubicBezTo>
                  <a:cubicBezTo>
                    <a:pt x="4065524" y="5099304"/>
                    <a:pt x="5226558" y="3965829"/>
                    <a:pt x="5226558" y="2568702"/>
                  </a:cubicBezTo>
                  <a:cubicBezTo>
                    <a:pt x="5226558" y="1171575"/>
                    <a:pt x="4065651" y="38100"/>
                    <a:pt x="2632329" y="38100"/>
                  </a:cubicBezTo>
                  <a:lnTo>
                    <a:pt x="2632329" y="19050"/>
                  </a:lnTo>
                  <a:lnTo>
                    <a:pt x="2632329" y="38100"/>
                  </a:lnTo>
                  <a:cubicBezTo>
                    <a:pt x="1199134" y="38100"/>
                    <a:pt x="38100" y="1171575"/>
                    <a:pt x="38100" y="2568702"/>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grpSp>
        <p:nvGrpSpPr>
          <p:cNvPr id="10" name="Group 8">
            <a:extLst>
              <a:ext uri="{FF2B5EF4-FFF2-40B4-BE49-F238E27FC236}">
                <a16:creationId xmlns:a16="http://schemas.microsoft.com/office/drawing/2014/main" id="{BB689826-76EA-AD5D-0960-B19BBBB7D04B}"/>
              </a:ext>
            </a:extLst>
          </p:cNvPr>
          <p:cNvGrpSpPr/>
          <p:nvPr/>
        </p:nvGrpSpPr>
        <p:grpSpPr>
          <a:xfrm>
            <a:off x="4763222" y="3791034"/>
            <a:ext cx="2737456" cy="2373661"/>
            <a:chOff x="0" y="0"/>
            <a:chExt cx="5504104" cy="5133048"/>
          </a:xfrm>
        </p:grpSpPr>
        <p:sp>
          <p:nvSpPr>
            <p:cNvPr id="11" name="Freeform 9">
              <a:extLst>
                <a:ext uri="{FF2B5EF4-FFF2-40B4-BE49-F238E27FC236}">
                  <a16:creationId xmlns:a16="http://schemas.microsoft.com/office/drawing/2014/main" id="{93D28289-B31E-AD30-7ABE-F570BA97D020}"/>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12" name="TextBox 10">
            <a:extLst>
              <a:ext uri="{FF2B5EF4-FFF2-40B4-BE49-F238E27FC236}">
                <a16:creationId xmlns:a16="http://schemas.microsoft.com/office/drawing/2014/main" id="{463EE986-16C0-3258-C936-399E16058452}"/>
              </a:ext>
            </a:extLst>
          </p:cNvPr>
          <p:cNvSpPr txBox="1"/>
          <p:nvPr/>
        </p:nvSpPr>
        <p:spPr>
          <a:xfrm>
            <a:off x="8871602" y="3175350"/>
            <a:ext cx="1227369" cy="250453"/>
          </a:xfrm>
          <a:prstGeom prst="rect">
            <a:avLst/>
          </a:prstGeom>
        </p:spPr>
        <p:txBody>
          <a:bodyPr wrap="square" lIns="0" tIns="0" rIns="0" bIns="0" rtlCol="0" anchor="t">
            <a:spAutoFit/>
          </a:bodyPr>
          <a:lstStyle/>
          <a:p>
            <a:pPr>
              <a:lnSpc>
                <a:spcPts val="1857"/>
              </a:lnSpc>
            </a:pPr>
            <a:r>
              <a:rPr lang="en-US" sz="2000" b="1" u="sng" spc="9" dirty="0">
                <a:solidFill>
                  <a:srgbClr val="000000"/>
                </a:solidFill>
                <a:latin typeface="Calibri" panose="020F0502020204030204" pitchFamily="34" charset="0"/>
                <a:cs typeface="Calibri" panose="020F0502020204030204" pitchFamily="34" charset="0"/>
              </a:rPr>
              <a:t>Mood</a:t>
            </a:r>
          </a:p>
        </p:txBody>
      </p:sp>
      <p:sp>
        <p:nvSpPr>
          <p:cNvPr id="13" name="TextBox 11">
            <a:extLst>
              <a:ext uri="{FF2B5EF4-FFF2-40B4-BE49-F238E27FC236}">
                <a16:creationId xmlns:a16="http://schemas.microsoft.com/office/drawing/2014/main" id="{F46762C0-AD0B-4988-53FB-A45EABD24A88}"/>
              </a:ext>
            </a:extLst>
          </p:cNvPr>
          <p:cNvSpPr txBox="1"/>
          <p:nvPr/>
        </p:nvSpPr>
        <p:spPr>
          <a:xfrm>
            <a:off x="2111581" y="3025250"/>
            <a:ext cx="2113097" cy="250453"/>
          </a:xfrm>
          <a:prstGeom prst="rect">
            <a:avLst/>
          </a:prstGeom>
        </p:spPr>
        <p:txBody>
          <a:bodyPr wrap="square" lIns="0" tIns="0" rIns="0" bIns="0" rtlCol="0" anchor="t">
            <a:spAutoFit/>
          </a:bodyPr>
          <a:lstStyle/>
          <a:p>
            <a:pPr>
              <a:lnSpc>
                <a:spcPts val="1857"/>
              </a:lnSpc>
            </a:pPr>
            <a:r>
              <a:rPr lang="en-US" sz="2000" b="1" u="sng" spc="9" dirty="0">
                <a:solidFill>
                  <a:srgbClr val="000000"/>
                </a:solidFill>
                <a:latin typeface="Calibri" panose="020F0502020204030204" pitchFamily="34" charset="0"/>
                <a:cs typeface="Calibri" panose="020F0502020204030204" pitchFamily="34" charset="0"/>
              </a:rPr>
              <a:t>Physical symptoms</a:t>
            </a:r>
          </a:p>
        </p:txBody>
      </p:sp>
      <p:sp>
        <p:nvSpPr>
          <p:cNvPr id="14" name="TextBox 12">
            <a:extLst>
              <a:ext uri="{FF2B5EF4-FFF2-40B4-BE49-F238E27FC236}">
                <a16:creationId xmlns:a16="http://schemas.microsoft.com/office/drawing/2014/main" id="{2F22F3E7-D215-53FF-65DF-704289F33F89}"/>
              </a:ext>
            </a:extLst>
          </p:cNvPr>
          <p:cNvSpPr txBox="1"/>
          <p:nvPr/>
        </p:nvSpPr>
        <p:spPr>
          <a:xfrm>
            <a:off x="5630523" y="1505737"/>
            <a:ext cx="1200352" cy="494110"/>
          </a:xfrm>
          <a:prstGeom prst="rect">
            <a:avLst/>
          </a:prstGeom>
        </p:spPr>
        <p:txBody>
          <a:bodyPr wrap="square" lIns="0" tIns="0" rIns="0" bIns="0" rtlCol="0" anchor="t">
            <a:spAutoFit/>
          </a:bodyPr>
          <a:lstStyle/>
          <a:p>
            <a:pPr>
              <a:lnSpc>
                <a:spcPts val="1857"/>
              </a:lnSpc>
            </a:pPr>
            <a:r>
              <a:rPr lang="en-US" sz="2000" b="1" u="sng" spc="9" dirty="0">
                <a:solidFill>
                  <a:srgbClr val="000000"/>
                </a:solidFill>
                <a:latin typeface="Calibri" panose="020F0502020204030204" pitchFamily="34" charset="0"/>
                <a:cs typeface="Calibri" panose="020F0502020204030204" pitchFamily="34" charset="0"/>
              </a:rPr>
              <a:t>Thoughts, memories</a:t>
            </a:r>
          </a:p>
        </p:txBody>
      </p:sp>
      <p:grpSp>
        <p:nvGrpSpPr>
          <p:cNvPr id="15" name="Group 13">
            <a:extLst>
              <a:ext uri="{FF2B5EF4-FFF2-40B4-BE49-F238E27FC236}">
                <a16:creationId xmlns:a16="http://schemas.microsoft.com/office/drawing/2014/main" id="{07FA9023-623B-9881-3B8D-A3DCAA7223DE}"/>
              </a:ext>
            </a:extLst>
          </p:cNvPr>
          <p:cNvGrpSpPr/>
          <p:nvPr/>
        </p:nvGrpSpPr>
        <p:grpSpPr>
          <a:xfrm>
            <a:off x="1763197" y="1988511"/>
            <a:ext cx="2737456" cy="2373661"/>
            <a:chOff x="0" y="0"/>
            <a:chExt cx="5504104" cy="5133048"/>
          </a:xfrm>
        </p:grpSpPr>
        <p:sp>
          <p:nvSpPr>
            <p:cNvPr id="16" name="Freeform 14">
              <a:extLst>
                <a:ext uri="{FF2B5EF4-FFF2-40B4-BE49-F238E27FC236}">
                  <a16:creationId xmlns:a16="http://schemas.microsoft.com/office/drawing/2014/main" id="{00B43FC7-BB1D-FA94-8B03-FCFD4FD1270A}"/>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17" name="TextBox 15">
            <a:extLst>
              <a:ext uri="{FF2B5EF4-FFF2-40B4-BE49-F238E27FC236}">
                <a16:creationId xmlns:a16="http://schemas.microsoft.com/office/drawing/2014/main" id="{E3286EDC-C6A8-58AD-465B-79D62BB88F4C}"/>
              </a:ext>
            </a:extLst>
          </p:cNvPr>
          <p:cNvSpPr txBox="1"/>
          <p:nvPr/>
        </p:nvSpPr>
        <p:spPr>
          <a:xfrm>
            <a:off x="5133387" y="4784549"/>
            <a:ext cx="1918793" cy="494110"/>
          </a:xfrm>
          <a:prstGeom prst="rect">
            <a:avLst/>
          </a:prstGeom>
        </p:spPr>
        <p:txBody>
          <a:bodyPr wrap="square" lIns="0" tIns="0" rIns="0" bIns="0" rtlCol="0" anchor="t">
            <a:spAutoFit/>
          </a:bodyPr>
          <a:lstStyle/>
          <a:p>
            <a:pPr algn="ctr">
              <a:lnSpc>
                <a:spcPts val="1857"/>
              </a:lnSpc>
            </a:pPr>
            <a:r>
              <a:rPr lang="en-US" sz="2000" b="1" u="sng" spc="9" dirty="0">
                <a:solidFill>
                  <a:srgbClr val="000000"/>
                </a:solidFill>
                <a:latin typeface="Calibri" panose="020F0502020204030204" pitchFamily="34" charset="0"/>
                <a:cs typeface="Calibri" panose="020F0502020204030204" pitchFamily="34" charset="0"/>
              </a:rPr>
              <a:t>Health-related  behaviors</a:t>
            </a:r>
          </a:p>
        </p:txBody>
      </p:sp>
      <p:sp>
        <p:nvSpPr>
          <p:cNvPr id="18" name="AutoShape 16">
            <a:extLst>
              <a:ext uri="{FF2B5EF4-FFF2-40B4-BE49-F238E27FC236}">
                <a16:creationId xmlns:a16="http://schemas.microsoft.com/office/drawing/2014/main" id="{2D4B1A0F-502A-508B-A513-6F1B3C5594D8}"/>
              </a:ext>
            </a:extLst>
          </p:cNvPr>
          <p:cNvSpPr/>
          <p:nvPr/>
        </p:nvSpPr>
        <p:spPr>
          <a:xfrm rot="-1791404">
            <a:off x="4392599" y="2690323"/>
            <a:ext cx="556510" cy="0"/>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19" name="AutoShape 17">
            <a:extLst>
              <a:ext uri="{FF2B5EF4-FFF2-40B4-BE49-F238E27FC236}">
                <a16:creationId xmlns:a16="http://schemas.microsoft.com/office/drawing/2014/main" id="{5A454999-F9DF-7E82-7DFC-40F6E7AF755B}"/>
              </a:ext>
            </a:extLst>
          </p:cNvPr>
          <p:cNvSpPr/>
          <p:nvPr/>
        </p:nvSpPr>
        <p:spPr>
          <a:xfrm rot="2032072" flipV="1">
            <a:off x="4041389" y="4195954"/>
            <a:ext cx="942318" cy="27254"/>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20" name="AutoShape 18">
            <a:extLst>
              <a:ext uri="{FF2B5EF4-FFF2-40B4-BE49-F238E27FC236}">
                <a16:creationId xmlns:a16="http://schemas.microsoft.com/office/drawing/2014/main" id="{2AF99E2E-D54A-4431-4B6F-0846DDDCCA61}"/>
              </a:ext>
            </a:extLst>
          </p:cNvPr>
          <p:cNvSpPr/>
          <p:nvPr/>
        </p:nvSpPr>
        <p:spPr>
          <a:xfrm rot="-5562348">
            <a:off x="5724892" y="3419765"/>
            <a:ext cx="725244" cy="17285"/>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21" name="AutoShape 19">
            <a:extLst>
              <a:ext uri="{FF2B5EF4-FFF2-40B4-BE49-F238E27FC236}">
                <a16:creationId xmlns:a16="http://schemas.microsoft.com/office/drawing/2014/main" id="{0D248DF3-52A3-D7B6-D0E6-D3E683343EC7}"/>
              </a:ext>
            </a:extLst>
          </p:cNvPr>
          <p:cNvSpPr/>
          <p:nvPr/>
        </p:nvSpPr>
        <p:spPr>
          <a:xfrm rot="-77697">
            <a:off x="4501429" y="3325492"/>
            <a:ext cx="3297250" cy="102438"/>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22" name="AutoShape 20">
            <a:extLst>
              <a:ext uri="{FF2B5EF4-FFF2-40B4-BE49-F238E27FC236}">
                <a16:creationId xmlns:a16="http://schemas.microsoft.com/office/drawing/2014/main" id="{EEB577F2-4EFE-16A4-DD00-F56EDA6AEA93}"/>
              </a:ext>
            </a:extLst>
          </p:cNvPr>
          <p:cNvSpPr/>
          <p:nvPr/>
        </p:nvSpPr>
        <p:spPr>
          <a:xfrm rot="1503738">
            <a:off x="7308457" y="2688847"/>
            <a:ext cx="654028" cy="0"/>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23" name="AutoShape 21">
            <a:extLst>
              <a:ext uri="{FF2B5EF4-FFF2-40B4-BE49-F238E27FC236}">
                <a16:creationId xmlns:a16="http://schemas.microsoft.com/office/drawing/2014/main" id="{78A63FC8-0E43-6C45-61E3-0B4722970D03}"/>
              </a:ext>
            </a:extLst>
          </p:cNvPr>
          <p:cNvSpPr/>
          <p:nvPr/>
        </p:nvSpPr>
        <p:spPr>
          <a:xfrm rot="-2067502" flipV="1">
            <a:off x="7215312" y="4172101"/>
            <a:ext cx="818769" cy="1"/>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grpSp>
        <p:nvGrpSpPr>
          <p:cNvPr id="24" name="Group 22">
            <a:extLst>
              <a:ext uri="{FF2B5EF4-FFF2-40B4-BE49-F238E27FC236}">
                <a16:creationId xmlns:a16="http://schemas.microsoft.com/office/drawing/2014/main" id="{9C0B710D-8B6A-3DC3-2198-EB0CFBDB2917}"/>
              </a:ext>
            </a:extLst>
          </p:cNvPr>
          <p:cNvGrpSpPr/>
          <p:nvPr/>
        </p:nvGrpSpPr>
        <p:grpSpPr>
          <a:xfrm>
            <a:off x="1140556" y="96648"/>
            <a:ext cx="9971728" cy="6102675"/>
            <a:chOff x="0" y="0"/>
            <a:chExt cx="20049796" cy="13197050"/>
          </a:xfrm>
        </p:grpSpPr>
        <p:sp>
          <p:nvSpPr>
            <p:cNvPr id="25" name="Freeform 23">
              <a:extLst>
                <a:ext uri="{FF2B5EF4-FFF2-40B4-BE49-F238E27FC236}">
                  <a16:creationId xmlns:a16="http://schemas.microsoft.com/office/drawing/2014/main" id="{AD08A250-FD11-4975-41F8-CDC4BD96B303}"/>
                </a:ext>
              </a:extLst>
            </p:cNvPr>
            <p:cNvSpPr/>
            <p:nvPr/>
          </p:nvSpPr>
          <p:spPr>
            <a:xfrm>
              <a:off x="0" y="0"/>
              <a:ext cx="20049744" cy="13197078"/>
            </a:xfrm>
            <a:custGeom>
              <a:avLst/>
              <a:gdLst/>
              <a:ahLst/>
              <a:cxnLst/>
              <a:rect l="l" t="t" r="r" b="b"/>
              <a:pathLst>
                <a:path w="20049744" h="13197078">
                  <a:moveTo>
                    <a:pt x="0" y="6598539"/>
                  </a:moveTo>
                  <a:cubicBezTo>
                    <a:pt x="0" y="2947797"/>
                    <a:pt x="4496308" y="0"/>
                    <a:pt x="10024872" y="0"/>
                  </a:cubicBezTo>
                  <a:cubicBezTo>
                    <a:pt x="15553435" y="0"/>
                    <a:pt x="20049744" y="2947797"/>
                    <a:pt x="20049744" y="6598539"/>
                  </a:cubicBezTo>
                  <a:lnTo>
                    <a:pt x="20030694" y="6598539"/>
                  </a:lnTo>
                  <a:lnTo>
                    <a:pt x="20049744" y="6598539"/>
                  </a:lnTo>
                  <a:cubicBezTo>
                    <a:pt x="20049744" y="10249281"/>
                    <a:pt x="15553435" y="13197078"/>
                    <a:pt x="10024872" y="13197078"/>
                  </a:cubicBezTo>
                  <a:lnTo>
                    <a:pt x="10024872" y="13178028"/>
                  </a:lnTo>
                  <a:lnTo>
                    <a:pt x="10024872" y="13197078"/>
                  </a:lnTo>
                  <a:cubicBezTo>
                    <a:pt x="4496308" y="13197078"/>
                    <a:pt x="0" y="10249281"/>
                    <a:pt x="0" y="6598539"/>
                  </a:cubicBezTo>
                  <a:lnTo>
                    <a:pt x="19050" y="6598539"/>
                  </a:lnTo>
                  <a:lnTo>
                    <a:pt x="38100" y="6598539"/>
                  </a:lnTo>
                  <a:lnTo>
                    <a:pt x="19050" y="6598539"/>
                  </a:lnTo>
                  <a:lnTo>
                    <a:pt x="0" y="6598539"/>
                  </a:lnTo>
                  <a:moveTo>
                    <a:pt x="38100" y="6598539"/>
                  </a:moveTo>
                  <a:cubicBezTo>
                    <a:pt x="38100" y="6609080"/>
                    <a:pt x="29591" y="6617589"/>
                    <a:pt x="19050" y="6617589"/>
                  </a:cubicBezTo>
                  <a:cubicBezTo>
                    <a:pt x="8509" y="6617589"/>
                    <a:pt x="0" y="6609080"/>
                    <a:pt x="0" y="6598539"/>
                  </a:cubicBezTo>
                  <a:cubicBezTo>
                    <a:pt x="0" y="6587998"/>
                    <a:pt x="8509" y="6579489"/>
                    <a:pt x="19050" y="6579489"/>
                  </a:cubicBezTo>
                  <a:cubicBezTo>
                    <a:pt x="29591" y="6579489"/>
                    <a:pt x="38100" y="6587998"/>
                    <a:pt x="38100" y="6598539"/>
                  </a:cubicBezTo>
                  <a:cubicBezTo>
                    <a:pt x="38100" y="10215245"/>
                    <a:pt x="4501388" y="13158978"/>
                    <a:pt x="10024872" y="13158978"/>
                  </a:cubicBezTo>
                  <a:cubicBezTo>
                    <a:pt x="15548356" y="13158978"/>
                    <a:pt x="20011644" y="10215245"/>
                    <a:pt x="20011644" y="6598539"/>
                  </a:cubicBezTo>
                  <a:cubicBezTo>
                    <a:pt x="20011644" y="2981833"/>
                    <a:pt x="15548483" y="38100"/>
                    <a:pt x="10024872" y="38100"/>
                  </a:cubicBezTo>
                  <a:lnTo>
                    <a:pt x="10024872" y="19050"/>
                  </a:lnTo>
                  <a:lnTo>
                    <a:pt x="10024872" y="38100"/>
                  </a:lnTo>
                  <a:cubicBezTo>
                    <a:pt x="4501388" y="38100"/>
                    <a:pt x="38100" y="2981833"/>
                    <a:pt x="38100" y="6598539"/>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26" name="TextBox 24">
            <a:extLst>
              <a:ext uri="{FF2B5EF4-FFF2-40B4-BE49-F238E27FC236}">
                <a16:creationId xmlns:a16="http://schemas.microsoft.com/office/drawing/2014/main" id="{06AA4141-BA9B-85DE-EE73-BFB29F507105}"/>
              </a:ext>
            </a:extLst>
          </p:cNvPr>
          <p:cNvSpPr txBox="1"/>
          <p:nvPr/>
        </p:nvSpPr>
        <p:spPr>
          <a:xfrm>
            <a:off x="4274989" y="348249"/>
            <a:ext cx="3635591" cy="263983"/>
          </a:xfrm>
          <a:prstGeom prst="rect">
            <a:avLst/>
          </a:prstGeom>
        </p:spPr>
        <p:txBody>
          <a:bodyPr wrap="square" lIns="0" tIns="0" rIns="0" bIns="0" rtlCol="0" anchor="t">
            <a:spAutoFit/>
          </a:bodyPr>
          <a:lstStyle/>
          <a:p>
            <a:pPr algn="ctr">
              <a:lnSpc>
                <a:spcPts val="1857"/>
              </a:lnSpc>
            </a:pPr>
            <a:r>
              <a:rPr lang="en-US" b="1" u="sng" spc="9" dirty="0">
                <a:solidFill>
                  <a:srgbClr val="000000"/>
                </a:solidFill>
                <a:latin typeface="Calibri" panose="020F0502020204030204" pitchFamily="34" charset="0"/>
                <a:cs typeface="Calibri" panose="020F0502020204030204" pitchFamily="34" charset="0"/>
              </a:rPr>
              <a:t>Life Events or environment</a:t>
            </a:r>
          </a:p>
        </p:txBody>
      </p:sp>
      <p:sp>
        <p:nvSpPr>
          <p:cNvPr id="27" name="TextBox 25">
            <a:extLst>
              <a:ext uri="{FF2B5EF4-FFF2-40B4-BE49-F238E27FC236}">
                <a16:creationId xmlns:a16="http://schemas.microsoft.com/office/drawing/2014/main" id="{EB93FD50-56D5-346E-1568-D393EE8DA8E3}"/>
              </a:ext>
            </a:extLst>
          </p:cNvPr>
          <p:cNvSpPr txBox="1"/>
          <p:nvPr/>
        </p:nvSpPr>
        <p:spPr>
          <a:xfrm>
            <a:off x="8871602" y="5839194"/>
            <a:ext cx="3479760" cy="359073"/>
          </a:xfrm>
          <a:prstGeom prst="rect">
            <a:avLst/>
          </a:prstGeom>
        </p:spPr>
        <p:txBody>
          <a:bodyPr wrap="square" lIns="0" tIns="0" rIns="0" bIns="0" rtlCol="0" anchor="t">
            <a:spAutoFit/>
          </a:bodyPr>
          <a:lstStyle/>
          <a:p>
            <a:pPr>
              <a:lnSpc>
                <a:spcPts val="1440"/>
              </a:lnSpc>
            </a:pPr>
            <a:r>
              <a:rPr lang="en-US" sz="1200" spc="7" dirty="0">
                <a:solidFill>
                  <a:srgbClr val="000000"/>
                </a:solidFill>
                <a:latin typeface="Calibri" panose="020F0502020204030204" pitchFamily="34" charset="0"/>
                <a:cs typeface="Calibri" panose="020F0502020204030204" pitchFamily="34" charset="0"/>
              </a:rPr>
              <a:t>Adapted from </a:t>
            </a:r>
            <a:r>
              <a:rPr lang="en-US" sz="1200" spc="7" dirty="0" err="1">
                <a:solidFill>
                  <a:srgbClr val="000000"/>
                </a:solidFill>
                <a:latin typeface="Calibri" panose="020F0502020204030204" pitchFamily="34" charset="0"/>
                <a:cs typeface="Calibri" panose="020F0502020204030204" pitchFamily="34" charset="0"/>
              </a:rPr>
              <a:t>Greenburger</a:t>
            </a:r>
            <a:r>
              <a:rPr lang="en-US" sz="1200" spc="7" dirty="0">
                <a:solidFill>
                  <a:srgbClr val="000000"/>
                </a:solidFill>
                <a:latin typeface="Calibri" panose="020F0502020204030204" pitchFamily="34" charset="0"/>
                <a:cs typeface="Calibri" panose="020F0502020204030204" pitchFamily="34" charset="0"/>
              </a:rPr>
              <a:t> &amp; </a:t>
            </a:r>
            <a:r>
              <a:rPr lang="en-US" sz="1200" spc="7" dirty="0" err="1">
                <a:solidFill>
                  <a:srgbClr val="000000"/>
                </a:solidFill>
                <a:latin typeface="Calibri" panose="020F0502020204030204" pitchFamily="34" charset="0"/>
                <a:cs typeface="Calibri" panose="020F0502020204030204" pitchFamily="34" charset="0"/>
              </a:rPr>
              <a:t>Padesky</a:t>
            </a:r>
            <a:r>
              <a:rPr lang="en-US" sz="1200" spc="7">
                <a:solidFill>
                  <a:srgbClr val="000000"/>
                </a:solidFill>
                <a:latin typeface="Calibri" panose="020F0502020204030204" pitchFamily="34" charset="0"/>
                <a:cs typeface="Calibri" panose="020F0502020204030204" pitchFamily="34" charset="0"/>
              </a:rPr>
              <a:t>, </a:t>
            </a:r>
          </a:p>
          <a:p>
            <a:pPr>
              <a:lnSpc>
                <a:spcPts val="1440"/>
              </a:lnSpc>
            </a:pPr>
            <a:r>
              <a:rPr lang="en-US" sz="1200" spc="7">
                <a:solidFill>
                  <a:srgbClr val="000000"/>
                </a:solidFill>
                <a:latin typeface="Calibri" panose="020F0502020204030204" pitchFamily="34" charset="0"/>
                <a:cs typeface="Calibri" panose="020F0502020204030204" pitchFamily="34" charset="0"/>
              </a:rPr>
              <a:t>Mind </a:t>
            </a:r>
            <a:r>
              <a:rPr lang="en-US" sz="1200" spc="7" dirty="0">
                <a:solidFill>
                  <a:srgbClr val="000000"/>
                </a:solidFill>
                <a:latin typeface="Calibri" panose="020F0502020204030204" pitchFamily="34" charset="0"/>
                <a:cs typeface="Calibri" panose="020F0502020204030204" pitchFamily="34" charset="0"/>
              </a:rPr>
              <a:t>Over Mood, 2016</a:t>
            </a:r>
          </a:p>
        </p:txBody>
      </p:sp>
    </p:spTree>
    <p:extLst>
      <p:ext uri="{BB962C8B-B14F-4D97-AF65-F5344CB8AC3E}">
        <p14:creationId xmlns:p14="http://schemas.microsoft.com/office/powerpoint/2010/main" val="193127823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6B2DF-F5E6-D330-BA8A-51377B645B0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5EE999-3327-ACB3-383A-CFF49D9A7BED}"/>
              </a:ext>
            </a:extLst>
          </p:cNvPr>
          <p:cNvSpPr>
            <a:spLocks noGrp="1"/>
          </p:cNvSpPr>
          <p:nvPr>
            <p:ph type="ftr" sz="quarter" idx="12"/>
          </p:nvPr>
        </p:nvSpPr>
        <p:spPr/>
        <p:txBody>
          <a:bodyPr/>
          <a:lstStyle/>
          <a:p>
            <a:r>
              <a:rPr lang="en-US">
                <a:latin typeface="Calibri" panose="020F0502020204030204" pitchFamily="34" charset="0"/>
                <a:cs typeface="Calibri" panose="020F0502020204030204" pitchFamily="34" charset="0"/>
              </a:rPr>
              <a:t>Session 1: Post-Transplant MASLD</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7FE3FC8-9CFE-4F6C-61E0-1E53C23489C4}"/>
              </a:ext>
            </a:extLst>
          </p:cNvPr>
          <p:cNvSpPr>
            <a:spLocks noGrp="1"/>
          </p:cNvSpPr>
          <p:nvPr>
            <p:ph type="sldNum" sz="quarter" idx="13"/>
          </p:nvPr>
        </p:nvSpPr>
        <p:spPr/>
        <p:txBody>
          <a:bodyPr/>
          <a:lstStyle/>
          <a:p>
            <a:fld id="{7BCC8D0D-EAEC-449D-9161-023DFF90F2E2}" type="slidenum">
              <a:rPr lang="en-US" smtClean="0">
                <a:latin typeface="Calibri" panose="020F0502020204030204" pitchFamily="34" charset="0"/>
                <a:cs typeface="Calibri" panose="020F0502020204030204" pitchFamily="34" charset="0"/>
              </a:rPr>
              <a:pPr/>
              <a:t>34</a:t>
            </a:fld>
            <a:endParaRPr lang="en-US" dirty="0">
              <a:latin typeface="Calibri" panose="020F0502020204030204" pitchFamily="34" charset="0"/>
              <a:cs typeface="Calibri" panose="020F0502020204030204" pitchFamily="34" charset="0"/>
            </a:endParaRPr>
          </a:p>
        </p:txBody>
      </p:sp>
      <p:grpSp>
        <p:nvGrpSpPr>
          <p:cNvPr id="39" name="Group 2">
            <a:extLst>
              <a:ext uri="{FF2B5EF4-FFF2-40B4-BE49-F238E27FC236}">
                <a16:creationId xmlns:a16="http://schemas.microsoft.com/office/drawing/2014/main" id="{03D5952E-5FC8-2E72-F8B2-F229C9A4CF3E}"/>
              </a:ext>
            </a:extLst>
          </p:cNvPr>
          <p:cNvGrpSpPr/>
          <p:nvPr/>
        </p:nvGrpSpPr>
        <p:grpSpPr>
          <a:xfrm>
            <a:off x="477012" y="480060"/>
            <a:ext cx="10991734" cy="5378299"/>
            <a:chOff x="0" y="0"/>
            <a:chExt cx="22475952" cy="11795760"/>
          </a:xfrm>
        </p:grpSpPr>
        <p:sp>
          <p:nvSpPr>
            <p:cNvPr id="40" name="Freeform 3">
              <a:extLst>
                <a:ext uri="{FF2B5EF4-FFF2-40B4-BE49-F238E27FC236}">
                  <a16:creationId xmlns:a16="http://schemas.microsoft.com/office/drawing/2014/main" id="{A05962CA-6E98-C28B-FD43-E7AA1DDDC85B}"/>
                </a:ext>
              </a:extLst>
            </p:cNvPr>
            <p:cNvSpPr/>
            <p:nvPr/>
          </p:nvSpPr>
          <p:spPr>
            <a:xfrm>
              <a:off x="0" y="0"/>
              <a:ext cx="22475952" cy="11795760"/>
            </a:xfrm>
            <a:custGeom>
              <a:avLst/>
              <a:gdLst/>
              <a:ahLst/>
              <a:cxnLst/>
              <a:rect l="l" t="t" r="r" b="b"/>
              <a:pathLst>
                <a:path w="22475952" h="11795760">
                  <a:moveTo>
                    <a:pt x="0" y="0"/>
                  </a:moveTo>
                  <a:lnTo>
                    <a:pt x="22475952" y="0"/>
                  </a:lnTo>
                  <a:lnTo>
                    <a:pt x="22475952" y="11795760"/>
                  </a:lnTo>
                  <a:lnTo>
                    <a:pt x="0" y="11795760"/>
                  </a:lnTo>
                  <a:close/>
                </a:path>
              </a:pathLst>
            </a:custGeom>
            <a:solidFill>
              <a:srgbClr val="FFFFFF"/>
            </a:solidFill>
          </p:spPr>
          <p:txBody>
            <a:bodyPr/>
            <a:lstStyle/>
            <a:p>
              <a:endParaRPr lang="en-US">
                <a:latin typeface="Calibri" panose="020F0502020204030204" pitchFamily="34" charset="0"/>
                <a:cs typeface="Calibri" panose="020F0502020204030204" pitchFamily="34" charset="0"/>
              </a:endParaRPr>
            </a:p>
          </p:txBody>
        </p:sp>
      </p:grpSp>
      <p:grpSp>
        <p:nvGrpSpPr>
          <p:cNvPr id="41" name="Group 4">
            <a:extLst>
              <a:ext uri="{FF2B5EF4-FFF2-40B4-BE49-F238E27FC236}">
                <a16:creationId xmlns:a16="http://schemas.microsoft.com/office/drawing/2014/main" id="{81CE3452-EC49-44AE-7D6C-B6929B70CB90}"/>
              </a:ext>
            </a:extLst>
          </p:cNvPr>
          <p:cNvGrpSpPr/>
          <p:nvPr/>
        </p:nvGrpSpPr>
        <p:grpSpPr>
          <a:xfrm>
            <a:off x="4701215" y="785289"/>
            <a:ext cx="2691750" cy="2340423"/>
            <a:chOff x="0" y="0"/>
            <a:chExt cx="5504104" cy="5133048"/>
          </a:xfrm>
        </p:grpSpPr>
        <p:sp>
          <p:nvSpPr>
            <p:cNvPr id="42" name="Freeform 5">
              <a:extLst>
                <a:ext uri="{FF2B5EF4-FFF2-40B4-BE49-F238E27FC236}">
                  <a16:creationId xmlns:a16="http://schemas.microsoft.com/office/drawing/2014/main" id="{C2EB8438-BDD9-03C2-4EFA-1FA75F4FE6E9}"/>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grpSp>
        <p:nvGrpSpPr>
          <p:cNvPr id="43" name="Group 6">
            <a:extLst>
              <a:ext uri="{FF2B5EF4-FFF2-40B4-BE49-F238E27FC236}">
                <a16:creationId xmlns:a16="http://schemas.microsoft.com/office/drawing/2014/main" id="{B5F310E8-7172-8F93-2DA6-379B103DC569}"/>
              </a:ext>
            </a:extLst>
          </p:cNvPr>
          <p:cNvGrpSpPr/>
          <p:nvPr/>
        </p:nvGrpSpPr>
        <p:grpSpPr>
          <a:xfrm>
            <a:off x="7752921" y="2176998"/>
            <a:ext cx="2574712" cy="2342425"/>
            <a:chOff x="0" y="0"/>
            <a:chExt cx="5264784" cy="5137440"/>
          </a:xfrm>
        </p:grpSpPr>
        <p:sp>
          <p:nvSpPr>
            <p:cNvPr id="44" name="Freeform 7">
              <a:extLst>
                <a:ext uri="{FF2B5EF4-FFF2-40B4-BE49-F238E27FC236}">
                  <a16:creationId xmlns:a16="http://schemas.microsoft.com/office/drawing/2014/main" id="{45183555-F2CA-AD35-C4D6-69B7D6AE6942}"/>
                </a:ext>
              </a:extLst>
            </p:cNvPr>
            <p:cNvSpPr/>
            <p:nvPr/>
          </p:nvSpPr>
          <p:spPr>
            <a:xfrm>
              <a:off x="0" y="0"/>
              <a:ext cx="5264785" cy="5137404"/>
            </a:xfrm>
            <a:custGeom>
              <a:avLst/>
              <a:gdLst/>
              <a:ahLst/>
              <a:cxnLst/>
              <a:rect l="l" t="t" r="r" b="b"/>
              <a:pathLst>
                <a:path w="5264785" h="5137404">
                  <a:moveTo>
                    <a:pt x="0" y="2568702"/>
                  </a:moveTo>
                  <a:cubicBezTo>
                    <a:pt x="0" y="1149604"/>
                    <a:pt x="1179068" y="0"/>
                    <a:pt x="2632329" y="0"/>
                  </a:cubicBezTo>
                  <a:lnTo>
                    <a:pt x="2632329" y="19050"/>
                  </a:lnTo>
                  <a:lnTo>
                    <a:pt x="2632329" y="0"/>
                  </a:lnTo>
                  <a:cubicBezTo>
                    <a:pt x="4085717" y="0"/>
                    <a:pt x="5264785" y="1149604"/>
                    <a:pt x="5264785" y="2568702"/>
                  </a:cubicBezTo>
                  <a:lnTo>
                    <a:pt x="5245735" y="2568702"/>
                  </a:lnTo>
                  <a:lnTo>
                    <a:pt x="5264785" y="2568702"/>
                  </a:lnTo>
                  <a:cubicBezTo>
                    <a:pt x="5264785" y="3987800"/>
                    <a:pt x="4085717" y="5137404"/>
                    <a:pt x="2632456" y="5137404"/>
                  </a:cubicBezTo>
                  <a:lnTo>
                    <a:pt x="2632456" y="5118354"/>
                  </a:lnTo>
                  <a:lnTo>
                    <a:pt x="2632456" y="5137404"/>
                  </a:lnTo>
                  <a:cubicBezTo>
                    <a:pt x="1179068" y="5137404"/>
                    <a:pt x="0" y="3987800"/>
                    <a:pt x="0" y="2568702"/>
                  </a:cubicBezTo>
                  <a:lnTo>
                    <a:pt x="19050" y="2568702"/>
                  </a:lnTo>
                  <a:lnTo>
                    <a:pt x="38100" y="2568702"/>
                  </a:lnTo>
                  <a:lnTo>
                    <a:pt x="19050" y="2568702"/>
                  </a:lnTo>
                  <a:lnTo>
                    <a:pt x="0" y="2568702"/>
                  </a:lnTo>
                  <a:moveTo>
                    <a:pt x="38100" y="2568702"/>
                  </a:moveTo>
                  <a:cubicBezTo>
                    <a:pt x="38100" y="2579243"/>
                    <a:pt x="29591" y="2587752"/>
                    <a:pt x="19050" y="2587752"/>
                  </a:cubicBezTo>
                  <a:cubicBezTo>
                    <a:pt x="8509" y="2587752"/>
                    <a:pt x="0" y="2579243"/>
                    <a:pt x="0" y="2568702"/>
                  </a:cubicBezTo>
                  <a:cubicBezTo>
                    <a:pt x="0" y="2558161"/>
                    <a:pt x="8509" y="2549652"/>
                    <a:pt x="19050" y="2549652"/>
                  </a:cubicBezTo>
                  <a:cubicBezTo>
                    <a:pt x="29591" y="2549652"/>
                    <a:pt x="38100" y="2558161"/>
                    <a:pt x="38100" y="2568702"/>
                  </a:cubicBezTo>
                  <a:cubicBezTo>
                    <a:pt x="38100" y="3965956"/>
                    <a:pt x="1199134" y="5099304"/>
                    <a:pt x="2632329" y="5099304"/>
                  </a:cubicBezTo>
                  <a:cubicBezTo>
                    <a:pt x="4065524" y="5099304"/>
                    <a:pt x="5226558" y="3965829"/>
                    <a:pt x="5226558" y="2568702"/>
                  </a:cubicBezTo>
                  <a:cubicBezTo>
                    <a:pt x="5226558" y="1171575"/>
                    <a:pt x="4065651" y="38100"/>
                    <a:pt x="2632329" y="38100"/>
                  </a:cubicBezTo>
                  <a:lnTo>
                    <a:pt x="2632329" y="19050"/>
                  </a:lnTo>
                  <a:lnTo>
                    <a:pt x="2632329" y="38100"/>
                  </a:lnTo>
                  <a:cubicBezTo>
                    <a:pt x="1199134" y="38100"/>
                    <a:pt x="38100" y="1171575"/>
                    <a:pt x="38100" y="2568702"/>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grpSp>
        <p:nvGrpSpPr>
          <p:cNvPr id="45" name="Group 8">
            <a:extLst>
              <a:ext uri="{FF2B5EF4-FFF2-40B4-BE49-F238E27FC236}">
                <a16:creationId xmlns:a16="http://schemas.microsoft.com/office/drawing/2014/main" id="{DEBCA58C-E27A-C553-4937-D6FA907465B0}"/>
              </a:ext>
            </a:extLst>
          </p:cNvPr>
          <p:cNvGrpSpPr/>
          <p:nvPr/>
        </p:nvGrpSpPr>
        <p:grpSpPr>
          <a:xfrm>
            <a:off x="4716728" y="3853026"/>
            <a:ext cx="2691750" cy="2340423"/>
            <a:chOff x="0" y="0"/>
            <a:chExt cx="5504104" cy="5133048"/>
          </a:xfrm>
        </p:grpSpPr>
        <p:sp>
          <p:nvSpPr>
            <p:cNvPr id="46" name="Freeform 9">
              <a:extLst>
                <a:ext uri="{FF2B5EF4-FFF2-40B4-BE49-F238E27FC236}">
                  <a16:creationId xmlns:a16="http://schemas.microsoft.com/office/drawing/2014/main" id="{0A121980-8014-6843-6E96-88B8F21F14D1}"/>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47" name="TextBox 10">
            <a:extLst>
              <a:ext uri="{FF2B5EF4-FFF2-40B4-BE49-F238E27FC236}">
                <a16:creationId xmlns:a16="http://schemas.microsoft.com/office/drawing/2014/main" id="{14AEEB74-5A41-8EBA-6160-FADABB2CF0F8}"/>
              </a:ext>
            </a:extLst>
          </p:cNvPr>
          <p:cNvSpPr txBox="1"/>
          <p:nvPr/>
        </p:nvSpPr>
        <p:spPr>
          <a:xfrm>
            <a:off x="8822319" y="3009060"/>
            <a:ext cx="1206876" cy="238399"/>
          </a:xfrm>
          <a:prstGeom prst="rect">
            <a:avLst/>
          </a:prstGeom>
        </p:spPr>
        <p:txBody>
          <a:bodyPr wrap="square" lIns="0" tIns="0" rIns="0" bIns="0" rtlCol="0" anchor="t">
            <a:spAutoFit/>
          </a:bodyPr>
          <a:lstStyle/>
          <a:p>
            <a:pPr>
              <a:lnSpc>
                <a:spcPts val="1857"/>
              </a:lnSpc>
            </a:pPr>
            <a:r>
              <a:rPr lang="en-US" sz="1548" u="sng" spc="9" dirty="0">
                <a:solidFill>
                  <a:srgbClr val="000000"/>
                </a:solidFill>
                <a:latin typeface="Calibri" panose="020F0502020204030204" pitchFamily="34" charset="0"/>
                <a:cs typeface="Calibri" panose="020F0502020204030204" pitchFamily="34" charset="0"/>
              </a:rPr>
              <a:t>Mood</a:t>
            </a:r>
          </a:p>
        </p:txBody>
      </p:sp>
      <p:sp>
        <p:nvSpPr>
          <p:cNvPr id="48" name="TextBox 11">
            <a:extLst>
              <a:ext uri="{FF2B5EF4-FFF2-40B4-BE49-F238E27FC236}">
                <a16:creationId xmlns:a16="http://schemas.microsoft.com/office/drawing/2014/main" id="{D73FBD8D-537E-3F38-36CB-1B757FAADD96}"/>
              </a:ext>
            </a:extLst>
          </p:cNvPr>
          <p:cNvSpPr txBox="1"/>
          <p:nvPr/>
        </p:nvSpPr>
        <p:spPr>
          <a:xfrm>
            <a:off x="2341266" y="2959516"/>
            <a:ext cx="1916557" cy="238399"/>
          </a:xfrm>
          <a:prstGeom prst="rect">
            <a:avLst/>
          </a:prstGeom>
        </p:spPr>
        <p:txBody>
          <a:bodyPr wrap="square" lIns="0" tIns="0" rIns="0" bIns="0" rtlCol="0" anchor="t">
            <a:spAutoFit/>
          </a:bodyPr>
          <a:lstStyle/>
          <a:p>
            <a:pPr>
              <a:lnSpc>
                <a:spcPts val="1857"/>
              </a:lnSpc>
            </a:pPr>
            <a:r>
              <a:rPr lang="en-US" sz="1548" u="sng" spc="9" dirty="0">
                <a:solidFill>
                  <a:srgbClr val="000000"/>
                </a:solidFill>
                <a:latin typeface="Calibri" panose="020F0502020204030204" pitchFamily="34" charset="0"/>
                <a:cs typeface="Calibri" panose="020F0502020204030204" pitchFamily="34" charset="0"/>
              </a:rPr>
              <a:t>Physical Reactions</a:t>
            </a:r>
          </a:p>
        </p:txBody>
      </p:sp>
      <p:sp>
        <p:nvSpPr>
          <p:cNvPr id="49" name="TextBox 12">
            <a:extLst>
              <a:ext uri="{FF2B5EF4-FFF2-40B4-BE49-F238E27FC236}">
                <a16:creationId xmlns:a16="http://schemas.microsoft.com/office/drawing/2014/main" id="{DEAB49E7-50BC-1B81-3340-1BF942F5BC29}"/>
              </a:ext>
            </a:extLst>
          </p:cNvPr>
          <p:cNvSpPr txBox="1"/>
          <p:nvPr/>
        </p:nvSpPr>
        <p:spPr>
          <a:xfrm>
            <a:off x="5620931" y="1500865"/>
            <a:ext cx="974049" cy="238399"/>
          </a:xfrm>
          <a:prstGeom prst="rect">
            <a:avLst/>
          </a:prstGeom>
        </p:spPr>
        <p:txBody>
          <a:bodyPr wrap="square" lIns="0" tIns="0" rIns="0" bIns="0" rtlCol="0" anchor="t">
            <a:spAutoFit/>
          </a:bodyPr>
          <a:lstStyle/>
          <a:p>
            <a:pPr>
              <a:lnSpc>
                <a:spcPts val="1857"/>
              </a:lnSpc>
            </a:pPr>
            <a:r>
              <a:rPr lang="en-US" sz="1548" u="sng" spc="9" dirty="0">
                <a:solidFill>
                  <a:srgbClr val="000000"/>
                </a:solidFill>
                <a:latin typeface="Calibri" panose="020F0502020204030204" pitchFamily="34" charset="0"/>
                <a:cs typeface="Calibri" panose="020F0502020204030204" pitchFamily="34" charset="0"/>
              </a:rPr>
              <a:t>Thoughts</a:t>
            </a:r>
          </a:p>
        </p:txBody>
      </p:sp>
      <p:grpSp>
        <p:nvGrpSpPr>
          <p:cNvPr id="50" name="Group 13">
            <a:extLst>
              <a:ext uri="{FF2B5EF4-FFF2-40B4-BE49-F238E27FC236}">
                <a16:creationId xmlns:a16="http://schemas.microsoft.com/office/drawing/2014/main" id="{82BD5782-BC14-E696-86FB-131F16C91E7A}"/>
              </a:ext>
            </a:extLst>
          </p:cNvPr>
          <p:cNvGrpSpPr/>
          <p:nvPr/>
        </p:nvGrpSpPr>
        <p:grpSpPr>
          <a:xfrm>
            <a:off x="1716703" y="2050503"/>
            <a:ext cx="2691750" cy="2340423"/>
            <a:chOff x="0" y="0"/>
            <a:chExt cx="5504104" cy="5133048"/>
          </a:xfrm>
        </p:grpSpPr>
        <p:sp>
          <p:nvSpPr>
            <p:cNvPr id="51" name="Freeform 14">
              <a:extLst>
                <a:ext uri="{FF2B5EF4-FFF2-40B4-BE49-F238E27FC236}">
                  <a16:creationId xmlns:a16="http://schemas.microsoft.com/office/drawing/2014/main" id="{3AD17EE9-C5AD-90EC-A437-C39918637F29}"/>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52" name="TextBox 15">
            <a:extLst>
              <a:ext uri="{FF2B5EF4-FFF2-40B4-BE49-F238E27FC236}">
                <a16:creationId xmlns:a16="http://schemas.microsoft.com/office/drawing/2014/main" id="{D88E3E29-2390-7ADE-015A-B353A79DB282}"/>
              </a:ext>
            </a:extLst>
          </p:cNvPr>
          <p:cNvSpPr txBox="1"/>
          <p:nvPr/>
        </p:nvSpPr>
        <p:spPr>
          <a:xfrm>
            <a:off x="5223222" y="4760372"/>
            <a:ext cx="1499313" cy="482055"/>
          </a:xfrm>
          <a:prstGeom prst="rect">
            <a:avLst/>
          </a:prstGeom>
        </p:spPr>
        <p:txBody>
          <a:bodyPr wrap="square" lIns="0" tIns="0" rIns="0" bIns="0" rtlCol="0" anchor="t">
            <a:spAutoFit/>
          </a:bodyPr>
          <a:lstStyle/>
          <a:p>
            <a:pPr algn="ctr">
              <a:lnSpc>
                <a:spcPts val="1857"/>
              </a:lnSpc>
            </a:pPr>
            <a:r>
              <a:rPr lang="en-US" sz="1548" u="sng" spc="9" dirty="0">
                <a:solidFill>
                  <a:srgbClr val="000000"/>
                </a:solidFill>
                <a:latin typeface="Calibri" panose="020F0502020204030204" pitchFamily="34" charset="0"/>
                <a:cs typeface="Calibri" panose="020F0502020204030204" pitchFamily="34" charset="0"/>
              </a:rPr>
              <a:t>Health related Behaviors</a:t>
            </a:r>
          </a:p>
        </p:txBody>
      </p:sp>
      <p:sp>
        <p:nvSpPr>
          <p:cNvPr id="53" name="AutoShape 16">
            <a:extLst>
              <a:ext uri="{FF2B5EF4-FFF2-40B4-BE49-F238E27FC236}">
                <a16:creationId xmlns:a16="http://schemas.microsoft.com/office/drawing/2014/main" id="{82109289-4F8E-E781-6E40-589298DF9C44}"/>
              </a:ext>
            </a:extLst>
          </p:cNvPr>
          <p:cNvSpPr/>
          <p:nvPr/>
        </p:nvSpPr>
        <p:spPr>
          <a:xfrm rot="-1791404">
            <a:off x="4284912" y="2655971"/>
            <a:ext cx="621422" cy="34516"/>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54" name="AutoShape 17">
            <a:extLst>
              <a:ext uri="{FF2B5EF4-FFF2-40B4-BE49-F238E27FC236}">
                <a16:creationId xmlns:a16="http://schemas.microsoft.com/office/drawing/2014/main" id="{43FA47CA-149A-F2AD-F407-21BD4EE826FF}"/>
              </a:ext>
            </a:extLst>
          </p:cNvPr>
          <p:cNvSpPr/>
          <p:nvPr/>
        </p:nvSpPr>
        <p:spPr>
          <a:xfrm rot="2032072">
            <a:off x="3990064" y="4209228"/>
            <a:ext cx="961999" cy="46033"/>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55" name="AutoShape 19">
            <a:extLst>
              <a:ext uri="{FF2B5EF4-FFF2-40B4-BE49-F238E27FC236}">
                <a16:creationId xmlns:a16="http://schemas.microsoft.com/office/drawing/2014/main" id="{43290E7A-78DB-3F82-FF56-D7279F89AC07}"/>
              </a:ext>
            </a:extLst>
          </p:cNvPr>
          <p:cNvSpPr/>
          <p:nvPr/>
        </p:nvSpPr>
        <p:spPr>
          <a:xfrm rot="-77697">
            <a:off x="4439584" y="3338029"/>
            <a:ext cx="3310922" cy="81967"/>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56" name="AutoShape 20">
            <a:extLst>
              <a:ext uri="{FF2B5EF4-FFF2-40B4-BE49-F238E27FC236}">
                <a16:creationId xmlns:a16="http://schemas.microsoft.com/office/drawing/2014/main" id="{25A87251-0FE6-4942-EE84-59C95F2193AF}"/>
              </a:ext>
            </a:extLst>
          </p:cNvPr>
          <p:cNvSpPr/>
          <p:nvPr/>
        </p:nvSpPr>
        <p:spPr>
          <a:xfrm rot="1503738" flipV="1">
            <a:off x="7144378" y="2735296"/>
            <a:ext cx="797010" cy="2916"/>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57" name="AutoShape 21">
            <a:extLst>
              <a:ext uri="{FF2B5EF4-FFF2-40B4-BE49-F238E27FC236}">
                <a16:creationId xmlns:a16="http://schemas.microsoft.com/office/drawing/2014/main" id="{06EA7E1C-ADC0-4952-320A-03D3AC5AEF5B}"/>
              </a:ext>
            </a:extLst>
          </p:cNvPr>
          <p:cNvSpPr/>
          <p:nvPr/>
        </p:nvSpPr>
        <p:spPr>
          <a:xfrm rot="-2067502">
            <a:off x="7176412" y="4221531"/>
            <a:ext cx="851681" cy="37049"/>
          </a:xfrm>
          <a:prstGeom prst="line">
            <a:avLst/>
          </a:prstGeom>
          <a:ln w="95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grpSp>
        <p:nvGrpSpPr>
          <p:cNvPr id="58" name="Group 22">
            <a:extLst>
              <a:ext uri="{FF2B5EF4-FFF2-40B4-BE49-F238E27FC236}">
                <a16:creationId xmlns:a16="http://schemas.microsoft.com/office/drawing/2014/main" id="{3E336140-A966-C429-5DFE-1A8347829F84}"/>
              </a:ext>
            </a:extLst>
          </p:cNvPr>
          <p:cNvGrpSpPr/>
          <p:nvPr/>
        </p:nvGrpSpPr>
        <p:grpSpPr>
          <a:xfrm>
            <a:off x="1094062" y="158641"/>
            <a:ext cx="9805236" cy="6017220"/>
            <a:chOff x="0" y="0"/>
            <a:chExt cx="20049796" cy="13197050"/>
          </a:xfrm>
        </p:grpSpPr>
        <p:sp>
          <p:nvSpPr>
            <p:cNvPr id="59" name="Freeform 23">
              <a:extLst>
                <a:ext uri="{FF2B5EF4-FFF2-40B4-BE49-F238E27FC236}">
                  <a16:creationId xmlns:a16="http://schemas.microsoft.com/office/drawing/2014/main" id="{A038AA0D-878F-3ED9-E7B8-F1042060384E}"/>
                </a:ext>
              </a:extLst>
            </p:cNvPr>
            <p:cNvSpPr/>
            <p:nvPr/>
          </p:nvSpPr>
          <p:spPr>
            <a:xfrm>
              <a:off x="0" y="0"/>
              <a:ext cx="20049744" cy="13197078"/>
            </a:xfrm>
            <a:custGeom>
              <a:avLst/>
              <a:gdLst/>
              <a:ahLst/>
              <a:cxnLst/>
              <a:rect l="l" t="t" r="r" b="b"/>
              <a:pathLst>
                <a:path w="20049744" h="13197078">
                  <a:moveTo>
                    <a:pt x="0" y="6598539"/>
                  </a:moveTo>
                  <a:cubicBezTo>
                    <a:pt x="0" y="2947797"/>
                    <a:pt x="4496308" y="0"/>
                    <a:pt x="10024872" y="0"/>
                  </a:cubicBezTo>
                  <a:cubicBezTo>
                    <a:pt x="15553435" y="0"/>
                    <a:pt x="20049744" y="2947797"/>
                    <a:pt x="20049744" y="6598539"/>
                  </a:cubicBezTo>
                  <a:lnTo>
                    <a:pt x="20030694" y="6598539"/>
                  </a:lnTo>
                  <a:lnTo>
                    <a:pt x="20049744" y="6598539"/>
                  </a:lnTo>
                  <a:cubicBezTo>
                    <a:pt x="20049744" y="10249281"/>
                    <a:pt x="15553435" y="13197078"/>
                    <a:pt x="10024872" y="13197078"/>
                  </a:cubicBezTo>
                  <a:lnTo>
                    <a:pt x="10024872" y="13178028"/>
                  </a:lnTo>
                  <a:lnTo>
                    <a:pt x="10024872" y="13197078"/>
                  </a:lnTo>
                  <a:cubicBezTo>
                    <a:pt x="4496308" y="13197078"/>
                    <a:pt x="0" y="10249281"/>
                    <a:pt x="0" y="6598539"/>
                  </a:cubicBezTo>
                  <a:lnTo>
                    <a:pt x="19050" y="6598539"/>
                  </a:lnTo>
                  <a:lnTo>
                    <a:pt x="38100" y="6598539"/>
                  </a:lnTo>
                  <a:lnTo>
                    <a:pt x="19050" y="6598539"/>
                  </a:lnTo>
                  <a:lnTo>
                    <a:pt x="0" y="6598539"/>
                  </a:lnTo>
                  <a:moveTo>
                    <a:pt x="38100" y="6598539"/>
                  </a:moveTo>
                  <a:cubicBezTo>
                    <a:pt x="38100" y="6609080"/>
                    <a:pt x="29591" y="6617589"/>
                    <a:pt x="19050" y="6617589"/>
                  </a:cubicBezTo>
                  <a:cubicBezTo>
                    <a:pt x="8509" y="6617589"/>
                    <a:pt x="0" y="6609080"/>
                    <a:pt x="0" y="6598539"/>
                  </a:cubicBezTo>
                  <a:cubicBezTo>
                    <a:pt x="0" y="6587998"/>
                    <a:pt x="8509" y="6579489"/>
                    <a:pt x="19050" y="6579489"/>
                  </a:cubicBezTo>
                  <a:cubicBezTo>
                    <a:pt x="29591" y="6579489"/>
                    <a:pt x="38100" y="6587998"/>
                    <a:pt x="38100" y="6598539"/>
                  </a:cubicBezTo>
                  <a:cubicBezTo>
                    <a:pt x="38100" y="10215245"/>
                    <a:pt x="4501388" y="13158978"/>
                    <a:pt x="10024872" y="13158978"/>
                  </a:cubicBezTo>
                  <a:cubicBezTo>
                    <a:pt x="15548356" y="13158978"/>
                    <a:pt x="20011644" y="10215245"/>
                    <a:pt x="20011644" y="6598539"/>
                  </a:cubicBezTo>
                  <a:cubicBezTo>
                    <a:pt x="20011644" y="2981833"/>
                    <a:pt x="15548483" y="38100"/>
                    <a:pt x="10024872" y="38100"/>
                  </a:cubicBezTo>
                  <a:lnTo>
                    <a:pt x="10024872" y="19050"/>
                  </a:lnTo>
                  <a:lnTo>
                    <a:pt x="10024872" y="38100"/>
                  </a:lnTo>
                  <a:cubicBezTo>
                    <a:pt x="4501388" y="38100"/>
                    <a:pt x="38100" y="2981833"/>
                    <a:pt x="38100" y="6598539"/>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60" name="TextBox 24">
            <a:extLst>
              <a:ext uri="{FF2B5EF4-FFF2-40B4-BE49-F238E27FC236}">
                <a16:creationId xmlns:a16="http://schemas.microsoft.com/office/drawing/2014/main" id="{D9FC223A-2963-93CA-6BE8-F22A7980608A}"/>
              </a:ext>
            </a:extLst>
          </p:cNvPr>
          <p:cNvSpPr txBox="1"/>
          <p:nvPr/>
        </p:nvSpPr>
        <p:spPr>
          <a:xfrm>
            <a:off x="3699883" y="321185"/>
            <a:ext cx="4886235" cy="478785"/>
          </a:xfrm>
          <a:prstGeom prst="rect">
            <a:avLst/>
          </a:prstGeom>
        </p:spPr>
        <p:txBody>
          <a:bodyPr wrap="square" lIns="0" tIns="0" rIns="0" bIns="0" rtlCol="0" anchor="t">
            <a:spAutoFit/>
          </a:bodyPr>
          <a:lstStyle/>
          <a:p>
            <a:pPr algn="ctr">
              <a:lnSpc>
                <a:spcPts val="1857"/>
              </a:lnSpc>
            </a:pPr>
            <a:r>
              <a:rPr lang="en-US" sz="1548" b="1" u="sng" spc="9" dirty="0">
                <a:solidFill>
                  <a:srgbClr val="000000"/>
                </a:solidFill>
                <a:latin typeface="Calibri" panose="020F0502020204030204" pitchFamily="34" charset="0"/>
                <a:cs typeface="Calibri" panose="020F0502020204030204" pitchFamily="34" charset="0"/>
              </a:rPr>
              <a:t>Catastrophic thinking about having </a:t>
            </a:r>
          </a:p>
          <a:p>
            <a:pPr algn="ctr">
              <a:lnSpc>
                <a:spcPts val="1857"/>
              </a:lnSpc>
            </a:pPr>
            <a:r>
              <a:rPr lang="en-US" sz="1548" b="1" u="sng" spc="9" dirty="0">
                <a:solidFill>
                  <a:srgbClr val="000000"/>
                </a:solidFill>
                <a:latin typeface="Calibri" panose="020F0502020204030204" pitchFamily="34" charset="0"/>
                <a:cs typeface="Calibri" panose="020F0502020204030204" pitchFamily="34" charset="0"/>
              </a:rPr>
              <a:t>a liver condition</a:t>
            </a:r>
          </a:p>
        </p:txBody>
      </p:sp>
      <p:grpSp>
        <p:nvGrpSpPr>
          <p:cNvPr id="61" name="Group 25">
            <a:extLst>
              <a:ext uri="{FF2B5EF4-FFF2-40B4-BE49-F238E27FC236}">
                <a16:creationId xmlns:a16="http://schemas.microsoft.com/office/drawing/2014/main" id="{B928C799-6954-B72A-37BB-C659A8B0EA80}"/>
              </a:ext>
            </a:extLst>
          </p:cNvPr>
          <p:cNvGrpSpPr/>
          <p:nvPr/>
        </p:nvGrpSpPr>
        <p:grpSpPr>
          <a:xfrm>
            <a:off x="4813243" y="1829414"/>
            <a:ext cx="2467730" cy="545225"/>
            <a:chOff x="0" y="0"/>
            <a:chExt cx="5046026" cy="1195794"/>
          </a:xfrm>
        </p:grpSpPr>
        <p:sp>
          <p:nvSpPr>
            <p:cNvPr id="62" name="Freeform 26">
              <a:extLst>
                <a:ext uri="{FF2B5EF4-FFF2-40B4-BE49-F238E27FC236}">
                  <a16:creationId xmlns:a16="http://schemas.microsoft.com/office/drawing/2014/main" id="{338FD1C1-055D-73AD-020E-C7C29AF36DDF}"/>
                </a:ext>
              </a:extLst>
            </p:cNvPr>
            <p:cNvSpPr/>
            <p:nvPr/>
          </p:nvSpPr>
          <p:spPr>
            <a:xfrm>
              <a:off x="0" y="0"/>
              <a:ext cx="5045964" cy="1195832"/>
            </a:xfrm>
            <a:custGeom>
              <a:avLst/>
              <a:gdLst/>
              <a:ahLst/>
              <a:cxnLst/>
              <a:rect l="l" t="t" r="r" b="b"/>
              <a:pathLst>
                <a:path w="5045964" h="1195832">
                  <a:moveTo>
                    <a:pt x="0" y="199263"/>
                  </a:moveTo>
                  <a:cubicBezTo>
                    <a:pt x="0" y="89281"/>
                    <a:pt x="89281" y="0"/>
                    <a:pt x="199263" y="0"/>
                  </a:cubicBezTo>
                  <a:lnTo>
                    <a:pt x="4846701" y="0"/>
                  </a:lnTo>
                  <a:cubicBezTo>
                    <a:pt x="4956810" y="0"/>
                    <a:pt x="5045964" y="89281"/>
                    <a:pt x="5045964" y="199263"/>
                  </a:cubicBezTo>
                  <a:lnTo>
                    <a:pt x="5045964" y="996442"/>
                  </a:lnTo>
                  <a:cubicBezTo>
                    <a:pt x="5045964" y="1106551"/>
                    <a:pt x="4956683" y="1195705"/>
                    <a:pt x="4846701" y="1195705"/>
                  </a:cubicBezTo>
                  <a:lnTo>
                    <a:pt x="199263" y="1195705"/>
                  </a:lnTo>
                  <a:cubicBezTo>
                    <a:pt x="89281" y="1195832"/>
                    <a:pt x="0" y="1106551"/>
                    <a:pt x="0" y="996442"/>
                  </a:cubicBezTo>
                  <a:close/>
                </a:path>
              </a:pathLst>
            </a:custGeom>
            <a:solidFill>
              <a:srgbClr val="A5300F"/>
            </a:solidFill>
          </p:spPr>
          <p:txBody>
            <a:bodyPr/>
            <a:lstStyle/>
            <a:p>
              <a:endParaRPr lang="en-US">
                <a:latin typeface="Calibri" panose="020F0502020204030204" pitchFamily="34" charset="0"/>
                <a:cs typeface="Calibri" panose="020F0502020204030204" pitchFamily="34" charset="0"/>
              </a:endParaRPr>
            </a:p>
          </p:txBody>
        </p:sp>
        <p:sp>
          <p:nvSpPr>
            <p:cNvPr id="63" name="TextBox 27">
              <a:extLst>
                <a:ext uri="{FF2B5EF4-FFF2-40B4-BE49-F238E27FC236}">
                  <a16:creationId xmlns:a16="http://schemas.microsoft.com/office/drawing/2014/main" id="{14474238-6670-C152-0A16-12424282613C}"/>
                </a:ext>
              </a:extLst>
            </p:cNvPr>
            <p:cNvSpPr txBox="1"/>
            <p:nvPr/>
          </p:nvSpPr>
          <p:spPr>
            <a:xfrm>
              <a:off x="0" y="-9525"/>
              <a:ext cx="5046026" cy="1205319"/>
            </a:xfrm>
            <a:prstGeom prst="rect">
              <a:avLst/>
            </a:prstGeom>
          </p:spPr>
          <p:txBody>
            <a:bodyPr lIns="33867" tIns="33867" rIns="33867" bIns="33867" rtlCol="0" anchor="ctr"/>
            <a:lstStyle/>
            <a:p>
              <a:pPr algn="ctr">
                <a:lnSpc>
                  <a:spcPts val="2160"/>
                </a:lnSpc>
              </a:pPr>
              <a:r>
                <a:rPr lang="en-US" sz="2000" spc="-71" dirty="0">
                  <a:solidFill>
                    <a:srgbClr val="FFFFFF"/>
                  </a:solidFill>
                  <a:latin typeface="Calibri" panose="020F0502020204030204" pitchFamily="34" charset="0"/>
                  <a:cs typeface="Calibri" panose="020F0502020204030204" pitchFamily="34" charset="0"/>
                </a:rPr>
                <a:t>“My liver will fail”</a:t>
              </a:r>
            </a:p>
          </p:txBody>
        </p:sp>
      </p:grpSp>
      <p:grpSp>
        <p:nvGrpSpPr>
          <p:cNvPr id="64" name="Group 28">
            <a:extLst>
              <a:ext uri="{FF2B5EF4-FFF2-40B4-BE49-F238E27FC236}">
                <a16:creationId xmlns:a16="http://schemas.microsoft.com/office/drawing/2014/main" id="{1E1206AD-CDE1-18C4-3DB0-F3B5238A2CC3}"/>
              </a:ext>
            </a:extLst>
          </p:cNvPr>
          <p:cNvGrpSpPr/>
          <p:nvPr/>
        </p:nvGrpSpPr>
        <p:grpSpPr>
          <a:xfrm>
            <a:off x="8025565" y="3375452"/>
            <a:ext cx="2102056" cy="572243"/>
            <a:chOff x="0" y="0"/>
            <a:chExt cx="4298294" cy="1255052"/>
          </a:xfrm>
        </p:grpSpPr>
        <p:sp>
          <p:nvSpPr>
            <p:cNvPr id="65" name="Freeform 29">
              <a:extLst>
                <a:ext uri="{FF2B5EF4-FFF2-40B4-BE49-F238E27FC236}">
                  <a16:creationId xmlns:a16="http://schemas.microsoft.com/office/drawing/2014/main" id="{592A25D6-6D31-DD5B-1A51-61265EAE5DEC}"/>
                </a:ext>
              </a:extLst>
            </p:cNvPr>
            <p:cNvSpPr/>
            <p:nvPr/>
          </p:nvSpPr>
          <p:spPr>
            <a:xfrm>
              <a:off x="0" y="0"/>
              <a:ext cx="4298315" cy="1255014"/>
            </a:xfrm>
            <a:custGeom>
              <a:avLst/>
              <a:gdLst/>
              <a:ahLst/>
              <a:cxnLst/>
              <a:rect l="l" t="t" r="r" b="b"/>
              <a:pathLst>
                <a:path w="4298315" h="1255014">
                  <a:moveTo>
                    <a:pt x="0" y="209169"/>
                  </a:moveTo>
                  <a:cubicBezTo>
                    <a:pt x="0" y="93599"/>
                    <a:pt x="93599" y="0"/>
                    <a:pt x="209169" y="0"/>
                  </a:cubicBezTo>
                  <a:lnTo>
                    <a:pt x="4089146" y="0"/>
                  </a:lnTo>
                  <a:cubicBezTo>
                    <a:pt x="4204716" y="0"/>
                    <a:pt x="4298315" y="93599"/>
                    <a:pt x="4298315" y="209169"/>
                  </a:cubicBezTo>
                  <a:lnTo>
                    <a:pt x="4298315" y="1045845"/>
                  </a:lnTo>
                  <a:cubicBezTo>
                    <a:pt x="4298315" y="1161415"/>
                    <a:pt x="4204716" y="1255014"/>
                    <a:pt x="4089146" y="1255014"/>
                  </a:cubicBezTo>
                  <a:lnTo>
                    <a:pt x="209169" y="1255014"/>
                  </a:lnTo>
                  <a:cubicBezTo>
                    <a:pt x="93599" y="1255014"/>
                    <a:pt x="0" y="1161415"/>
                    <a:pt x="0" y="1045845"/>
                  </a:cubicBezTo>
                  <a:close/>
                </a:path>
              </a:pathLst>
            </a:custGeom>
            <a:solidFill>
              <a:srgbClr val="A5300F"/>
            </a:solidFill>
          </p:spPr>
          <p:txBody>
            <a:bodyPr/>
            <a:lstStyle/>
            <a:p>
              <a:endParaRPr lang="en-US">
                <a:latin typeface="Calibri" panose="020F0502020204030204" pitchFamily="34" charset="0"/>
                <a:cs typeface="Calibri" panose="020F0502020204030204" pitchFamily="34" charset="0"/>
              </a:endParaRPr>
            </a:p>
          </p:txBody>
        </p:sp>
        <p:sp>
          <p:nvSpPr>
            <p:cNvPr id="66" name="TextBox 30">
              <a:extLst>
                <a:ext uri="{FF2B5EF4-FFF2-40B4-BE49-F238E27FC236}">
                  <a16:creationId xmlns:a16="http://schemas.microsoft.com/office/drawing/2014/main" id="{444690E2-AF41-BA96-08AB-8770E8F0725A}"/>
                </a:ext>
              </a:extLst>
            </p:cNvPr>
            <p:cNvSpPr txBox="1"/>
            <p:nvPr/>
          </p:nvSpPr>
          <p:spPr>
            <a:xfrm>
              <a:off x="0" y="-9525"/>
              <a:ext cx="4298294" cy="1264577"/>
            </a:xfrm>
            <a:prstGeom prst="rect">
              <a:avLst/>
            </a:prstGeom>
          </p:spPr>
          <p:txBody>
            <a:bodyPr lIns="33867" tIns="33867" rIns="33867" bIns="33867" rtlCol="0" anchor="ctr"/>
            <a:lstStyle/>
            <a:p>
              <a:pPr algn="ctr">
                <a:lnSpc>
                  <a:spcPts val="2160"/>
                </a:lnSpc>
              </a:pPr>
              <a:r>
                <a:rPr lang="en-US" sz="2000" spc="-71" dirty="0">
                  <a:solidFill>
                    <a:srgbClr val="FFFFFF"/>
                  </a:solidFill>
                  <a:latin typeface="Calibri" panose="020F0502020204030204" pitchFamily="34" charset="0"/>
                  <a:cs typeface="Calibri" panose="020F0502020204030204" pitchFamily="34" charset="0"/>
                </a:rPr>
                <a:t>Fear, anxiety, hopelessness</a:t>
              </a:r>
            </a:p>
          </p:txBody>
        </p:sp>
      </p:grpSp>
      <p:grpSp>
        <p:nvGrpSpPr>
          <p:cNvPr id="67" name="Group 31">
            <a:extLst>
              <a:ext uri="{FF2B5EF4-FFF2-40B4-BE49-F238E27FC236}">
                <a16:creationId xmlns:a16="http://schemas.microsoft.com/office/drawing/2014/main" id="{E032E3BE-B397-48BB-121F-757FEA03C125}"/>
              </a:ext>
            </a:extLst>
          </p:cNvPr>
          <p:cNvGrpSpPr/>
          <p:nvPr/>
        </p:nvGrpSpPr>
        <p:grpSpPr>
          <a:xfrm>
            <a:off x="4873686" y="5255236"/>
            <a:ext cx="2411006" cy="488955"/>
            <a:chOff x="0" y="-30387"/>
            <a:chExt cx="4930036" cy="1072383"/>
          </a:xfrm>
        </p:grpSpPr>
        <p:sp>
          <p:nvSpPr>
            <p:cNvPr id="68" name="Freeform 32">
              <a:extLst>
                <a:ext uri="{FF2B5EF4-FFF2-40B4-BE49-F238E27FC236}">
                  <a16:creationId xmlns:a16="http://schemas.microsoft.com/office/drawing/2014/main" id="{B1A35A2C-8E02-EB42-7BDD-55F16859EE7F}"/>
                </a:ext>
              </a:extLst>
            </p:cNvPr>
            <p:cNvSpPr/>
            <p:nvPr/>
          </p:nvSpPr>
          <p:spPr>
            <a:xfrm>
              <a:off x="0" y="-30387"/>
              <a:ext cx="4930014" cy="1042036"/>
            </a:xfrm>
            <a:custGeom>
              <a:avLst/>
              <a:gdLst/>
              <a:ahLst/>
              <a:cxnLst/>
              <a:rect l="l" t="t" r="r" b="b"/>
              <a:pathLst>
                <a:path w="4930013" h="1042035">
                  <a:moveTo>
                    <a:pt x="0" y="173609"/>
                  </a:moveTo>
                  <a:cubicBezTo>
                    <a:pt x="0" y="77724"/>
                    <a:pt x="77724" y="0"/>
                    <a:pt x="173609" y="0"/>
                  </a:cubicBezTo>
                  <a:lnTo>
                    <a:pt x="4756404" y="0"/>
                  </a:lnTo>
                  <a:cubicBezTo>
                    <a:pt x="4852289" y="0"/>
                    <a:pt x="4930013" y="77724"/>
                    <a:pt x="4930013" y="173609"/>
                  </a:cubicBezTo>
                  <a:lnTo>
                    <a:pt x="4930013" y="868299"/>
                  </a:lnTo>
                  <a:cubicBezTo>
                    <a:pt x="4930013" y="964184"/>
                    <a:pt x="4852289" y="1041908"/>
                    <a:pt x="4756404" y="1041908"/>
                  </a:cubicBezTo>
                  <a:lnTo>
                    <a:pt x="173609" y="1041908"/>
                  </a:lnTo>
                  <a:cubicBezTo>
                    <a:pt x="77724" y="1042035"/>
                    <a:pt x="0" y="964184"/>
                    <a:pt x="0" y="868299"/>
                  </a:cubicBezTo>
                  <a:close/>
                </a:path>
              </a:pathLst>
            </a:custGeom>
            <a:solidFill>
              <a:srgbClr val="A5300F"/>
            </a:solidFill>
          </p:spPr>
          <p:txBody>
            <a:bodyPr/>
            <a:lstStyle/>
            <a:p>
              <a:endParaRPr lang="en-US">
                <a:latin typeface="Calibri" panose="020F0502020204030204" pitchFamily="34" charset="0"/>
                <a:cs typeface="Calibri" panose="020F0502020204030204" pitchFamily="34" charset="0"/>
              </a:endParaRPr>
            </a:p>
          </p:txBody>
        </p:sp>
        <p:sp>
          <p:nvSpPr>
            <p:cNvPr id="69" name="TextBox 33">
              <a:extLst>
                <a:ext uri="{FF2B5EF4-FFF2-40B4-BE49-F238E27FC236}">
                  <a16:creationId xmlns:a16="http://schemas.microsoft.com/office/drawing/2014/main" id="{EEA73BD1-37D3-0D85-8A47-138AE10E8609}"/>
                </a:ext>
              </a:extLst>
            </p:cNvPr>
            <p:cNvSpPr txBox="1"/>
            <p:nvPr/>
          </p:nvSpPr>
          <p:spPr>
            <a:xfrm>
              <a:off x="0" y="-9525"/>
              <a:ext cx="4930036" cy="1051521"/>
            </a:xfrm>
            <a:prstGeom prst="rect">
              <a:avLst/>
            </a:prstGeom>
          </p:spPr>
          <p:txBody>
            <a:bodyPr lIns="33867" tIns="33867" rIns="33867" bIns="33867" rtlCol="0" anchor="ctr"/>
            <a:lstStyle/>
            <a:p>
              <a:pPr algn="ctr">
                <a:lnSpc>
                  <a:spcPts val="2160"/>
                </a:lnSpc>
              </a:pPr>
              <a:r>
                <a:rPr lang="en-US" sz="1700" spc="-71" dirty="0">
                  <a:solidFill>
                    <a:srgbClr val="FFFFFF"/>
                  </a:solidFill>
                  <a:latin typeface="Calibri" panose="020F0502020204030204" pitchFamily="34" charset="0"/>
                  <a:cs typeface="Calibri" panose="020F0502020204030204" pitchFamily="34" charset="0"/>
                </a:rPr>
                <a:t>Isolation / Avoidance / Decreased self-care</a:t>
              </a:r>
            </a:p>
          </p:txBody>
        </p:sp>
      </p:grpSp>
      <p:grpSp>
        <p:nvGrpSpPr>
          <p:cNvPr id="70" name="Group 34">
            <a:extLst>
              <a:ext uri="{FF2B5EF4-FFF2-40B4-BE49-F238E27FC236}">
                <a16:creationId xmlns:a16="http://schemas.microsoft.com/office/drawing/2014/main" id="{8F6AB905-27A0-FBFE-5540-DE410F228778}"/>
              </a:ext>
            </a:extLst>
          </p:cNvPr>
          <p:cNvGrpSpPr/>
          <p:nvPr/>
        </p:nvGrpSpPr>
        <p:grpSpPr>
          <a:xfrm>
            <a:off x="2038632" y="3317234"/>
            <a:ext cx="1866168" cy="468754"/>
            <a:chOff x="0" y="0"/>
            <a:chExt cx="3815950" cy="1028078"/>
          </a:xfrm>
        </p:grpSpPr>
        <p:sp>
          <p:nvSpPr>
            <p:cNvPr id="71" name="Freeform 35">
              <a:extLst>
                <a:ext uri="{FF2B5EF4-FFF2-40B4-BE49-F238E27FC236}">
                  <a16:creationId xmlns:a16="http://schemas.microsoft.com/office/drawing/2014/main" id="{EA66DC4F-EEEF-3C61-E6D3-7CD7F30B02FA}"/>
                </a:ext>
              </a:extLst>
            </p:cNvPr>
            <p:cNvSpPr/>
            <p:nvPr/>
          </p:nvSpPr>
          <p:spPr>
            <a:xfrm>
              <a:off x="0" y="0"/>
              <a:ext cx="3815969" cy="1028065"/>
            </a:xfrm>
            <a:custGeom>
              <a:avLst/>
              <a:gdLst/>
              <a:ahLst/>
              <a:cxnLst/>
              <a:rect l="l" t="t" r="r" b="b"/>
              <a:pathLst>
                <a:path w="3815969" h="1028065">
                  <a:moveTo>
                    <a:pt x="0" y="171323"/>
                  </a:moveTo>
                  <a:cubicBezTo>
                    <a:pt x="0" y="76708"/>
                    <a:pt x="76708" y="0"/>
                    <a:pt x="171323" y="0"/>
                  </a:cubicBezTo>
                  <a:lnTo>
                    <a:pt x="3644646" y="0"/>
                  </a:lnTo>
                  <a:cubicBezTo>
                    <a:pt x="3739261" y="0"/>
                    <a:pt x="3815969" y="76708"/>
                    <a:pt x="3815969" y="171323"/>
                  </a:cubicBezTo>
                  <a:lnTo>
                    <a:pt x="3815969" y="856742"/>
                  </a:lnTo>
                  <a:cubicBezTo>
                    <a:pt x="3815969" y="951357"/>
                    <a:pt x="3739261" y="1028065"/>
                    <a:pt x="3644646" y="1028065"/>
                  </a:cubicBezTo>
                  <a:lnTo>
                    <a:pt x="171323" y="1028065"/>
                  </a:lnTo>
                  <a:cubicBezTo>
                    <a:pt x="76708" y="1028065"/>
                    <a:pt x="0" y="951357"/>
                    <a:pt x="0" y="856742"/>
                  </a:cubicBezTo>
                  <a:close/>
                </a:path>
              </a:pathLst>
            </a:custGeom>
            <a:solidFill>
              <a:srgbClr val="A5300F"/>
            </a:solidFill>
          </p:spPr>
          <p:txBody>
            <a:bodyPr/>
            <a:lstStyle/>
            <a:p>
              <a:endParaRPr lang="en-US">
                <a:latin typeface="Calibri" panose="020F0502020204030204" pitchFamily="34" charset="0"/>
                <a:cs typeface="Calibri" panose="020F0502020204030204" pitchFamily="34" charset="0"/>
              </a:endParaRPr>
            </a:p>
          </p:txBody>
        </p:sp>
        <p:sp>
          <p:nvSpPr>
            <p:cNvPr id="72" name="TextBox 36">
              <a:extLst>
                <a:ext uri="{FF2B5EF4-FFF2-40B4-BE49-F238E27FC236}">
                  <a16:creationId xmlns:a16="http://schemas.microsoft.com/office/drawing/2014/main" id="{12762366-5A0D-6A26-1420-86E352F72109}"/>
                </a:ext>
              </a:extLst>
            </p:cNvPr>
            <p:cNvSpPr txBox="1"/>
            <p:nvPr/>
          </p:nvSpPr>
          <p:spPr>
            <a:xfrm>
              <a:off x="0" y="-9525"/>
              <a:ext cx="3815950" cy="1037603"/>
            </a:xfrm>
            <a:prstGeom prst="rect">
              <a:avLst/>
            </a:prstGeom>
          </p:spPr>
          <p:txBody>
            <a:bodyPr lIns="33867" tIns="33867" rIns="33867" bIns="33867" rtlCol="0" anchor="ctr"/>
            <a:lstStyle/>
            <a:p>
              <a:pPr algn="ctr">
                <a:lnSpc>
                  <a:spcPts val="2160"/>
                </a:lnSpc>
              </a:pPr>
              <a:r>
                <a:rPr lang="en-US" sz="2000" spc="-71" dirty="0">
                  <a:solidFill>
                    <a:srgbClr val="FFFFFF"/>
                  </a:solidFill>
                  <a:latin typeface="Calibri" panose="020F0502020204030204" pitchFamily="34" charset="0"/>
                  <a:cs typeface="Calibri" panose="020F0502020204030204" pitchFamily="34" charset="0"/>
                </a:rPr>
                <a:t>Tense, sleepless</a:t>
              </a:r>
            </a:p>
          </p:txBody>
        </p:sp>
      </p:grpSp>
    </p:spTree>
    <p:extLst>
      <p:ext uri="{BB962C8B-B14F-4D97-AF65-F5344CB8AC3E}">
        <p14:creationId xmlns:p14="http://schemas.microsoft.com/office/powerpoint/2010/main" val="408178028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1FD6-4FCE-E01B-4151-705E76F38EF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1350FE-F192-8C04-CD47-198707F75042}"/>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4C9B628D-ECE3-94CE-99B2-FA54D70D0E9E}"/>
              </a:ext>
            </a:extLst>
          </p:cNvPr>
          <p:cNvSpPr>
            <a:spLocks noGrp="1"/>
          </p:cNvSpPr>
          <p:nvPr>
            <p:ph type="sldNum" sz="quarter" idx="13"/>
          </p:nvPr>
        </p:nvSpPr>
        <p:spPr/>
        <p:txBody>
          <a:bodyPr/>
          <a:lstStyle/>
          <a:p>
            <a:fld id="{7BCC8D0D-EAEC-449D-9161-023DFF90F2E2}" type="slidenum">
              <a:rPr lang="en-US" smtClean="0"/>
              <a:pPr/>
              <a:t>35</a:t>
            </a:fld>
            <a:endParaRPr lang="en-US" dirty="0"/>
          </a:p>
        </p:txBody>
      </p:sp>
      <p:grpSp>
        <p:nvGrpSpPr>
          <p:cNvPr id="40" name="Group 2">
            <a:extLst>
              <a:ext uri="{FF2B5EF4-FFF2-40B4-BE49-F238E27FC236}">
                <a16:creationId xmlns:a16="http://schemas.microsoft.com/office/drawing/2014/main" id="{A9EFC4F0-2BAC-C12F-BFC0-4647E6023ED9}"/>
              </a:ext>
            </a:extLst>
          </p:cNvPr>
          <p:cNvGrpSpPr/>
          <p:nvPr/>
        </p:nvGrpSpPr>
        <p:grpSpPr>
          <a:xfrm>
            <a:off x="477012" y="480060"/>
            <a:ext cx="10996474" cy="5405986"/>
            <a:chOff x="0" y="0"/>
            <a:chExt cx="22475952" cy="11795760"/>
          </a:xfrm>
        </p:grpSpPr>
        <p:sp>
          <p:nvSpPr>
            <p:cNvPr id="41" name="Freeform 3">
              <a:extLst>
                <a:ext uri="{FF2B5EF4-FFF2-40B4-BE49-F238E27FC236}">
                  <a16:creationId xmlns:a16="http://schemas.microsoft.com/office/drawing/2014/main" id="{B05E6070-15E5-9F19-ED61-F9CBB325820C}"/>
                </a:ext>
              </a:extLst>
            </p:cNvPr>
            <p:cNvSpPr/>
            <p:nvPr/>
          </p:nvSpPr>
          <p:spPr>
            <a:xfrm>
              <a:off x="0" y="0"/>
              <a:ext cx="22475952" cy="11795760"/>
            </a:xfrm>
            <a:custGeom>
              <a:avLst/>
              <a:gdLst/>
              <a:ahLst/>
              <a:cxnLst/>
              <a:rect l="l" t="t" r="r" b="b"/>
              <a:pathLst>
                <a:path w="22475952" h="11795760">
                  <a:moveTo>
                    <a:pt x="0" y="0"/>
                  </a:moveTo>
                  <a:lnTo>
                    <a:pt x="22475952" y="0"/>
                  </a:lnTo>
                  <a:lnTo>
                    <a:pt x="22475952" y="11795760"/>
                  </a:lnTo>
                  <a:lnTo>
                    <a:pt x="0" y="11795760"/>
                  </a:lnTo>
                  <a:close/>
                </a:path>
              </a:pathLst>
            </a:custGeom>
            <a:solidFill>
              <a:srgbClr val="FFFFFF"/>
            </a:solidFill>
          </p:spPr>
          <p:txBody>
            <a:bodyPr/>
            <a:lstStyle/>
            <a:p>
              <a:endParaRPr lang="en-US"/>
            </a:p>
          </p:txBody>
        </p:sp>
      </p:grpSp>
      <p:grpSp>
        <p:nvGrpSpPr>
          <p:cNvPr id="42" name="Group 4">
            <a:extLst>
              <a:ext uri="{FF2B5EF4-FFF2-40B4-BE49-F238E27FC236}">
                <a16:creationId xmlns:a16="http://schemas.microsoft.com/office/drawing/2014/main" id="{4D7C2016-794C-3D56-A3C8-0354725445FC}"/>
              </a:ext>
            </a:extLst>
          </p:cNvPr>
          <p:cNvGrpSpPr/>
          <p:nvPr/>
        </p:nvGrpSpPr>
        <p:grpSpPr>
          <a:xfrm>
            <a:off x="4701215" y="785289"/>
            <a:ext cx="2692911" cy="2352471"/>
            <a:chOff x="0" y="0"/>
            <a:chExt cx="5504104" cy="5133048"/>
          </a:xfrm>
        </p:grpSpPr>
        <p:sp>
          <p:nvSpPr>
            <p:cNvPr id="43" name="Freeform 5">
              <a:extLst>
                <a:ext uri="{FF2B5EF4-FFF2-40B4-BE49-F238E27FC236}">
                  <a16:creationId xmlns:a16="http://schemas.microsoft.com/office/drawing/2014/main" id="{DE9FF970-5888-0ED2-D92C-096CDC2BE3D6}"/>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p>
          </p:txBody>
        </p:sp>
      </p:grpSp>
      <p:grpSp>
        <p:nvGrpSpPr>
          <p:cNvPr id="44" name="Group 6">
            <a:extLst>
              <a:ext uri="{FF2B5EF4-FFF2-40B4-BE49-F238E27FC236}">
                <a16:creationId xmlns:a16="http://schemas.microsoft.com/office/drawing/2014/main" id="{ED0DF7F4-3FF6-4415-4C58-84220C248474}"/>
              </a:ext>
            </a:extLst>
          </p:cNvPr>
          <p:cNvGrpSpPr/>
          <p:nvPr/>
        </p:nvGrpSpPr>
        <p:grpSpPr>
          <a:xfrm>
            <a:off x="7752921" y="2176998"/>
            <a:ext cx="2575822" cy="2354484"/>
            <a:chOff x="0" y="0"/>
            <a:chExt cx="5264784" cy="5137440"/>
          </a:xfrm>
        </p:grpSpPr>
        <p:sp>
          <p:nvSpPr>
            <p:cNvPr id="45" name="Freeform 7">
              <a:extLst>
                <a:ext uri="{FF2B5EF4-FFF2-40B4-BE49-F238E27FC236}">
                  <a16:creationId xmlns:a16="http://schemas.microsoft.com/office/drawing/2014/main" id="{7B4003E0-60EA-766C-20C1-4DB2782E0712}"/>
                </a:ext>
              </a:extLst>
            </p:cNvPr>
            <p:cNvSpPr/>
            <p:nvPr/>
          </p:nvSpPr>
          <p:spPr>
            <a:xfrm>
              <a:off x="0" y="0"/>
              <a:ext cx="5264785" cy="5137404"/>
            </a:xfrm>
            <a:custGeom>
              <a:avLst/>
              <a:gdLst/>
              <a:ahLst/>
              <a:cxnLst/>
              <a:rect l="l" t="t" r="r" b="b"/>
              <a:pathLst>
                <a:path w="5264785" h="5137404">
                  <a:moveTo>
                    <a:pt x="0" y="2568702"/>
                  </a:moveTo>
                  <a:cubicBezTo>
                    <a:pt x="0" y="1149604"/>
                    <a:pt x="1179068" y="0"/>
                    <a:pt x="2632329" y="0"/>
                  </a:cubicBezTo>
                  <a:lnTo>
                    <a:pt x="2632329" y="19050"/>
                  </a:lnTo>
                  <a:lnTo>
                    <a:pt x="2632329" y="0"/>
                  </a:lnTo>
                  <a:cubicBezTo>
                    <a:pt x="4085717" y="0"/>
                    <a:pt x="5264785" y="1149604"/>
                    <a:pt x="5264785" y="2568702"/>
                  </a:cubicBezTo>
                  <a:lnTo>
                    <a:pt x="5245735" y="2568702"/>
                  </a:lnTo>
                  <a:lnTo>
                    <a:pt x="5264785" y="2568702"/>
                  </a:lnTo>
                  <a:cubicBezTo>
                    <a:pt x="5264785" y="3987800"/>
                    <a:pt x="4085717" y="5137404"/>
                    <a:pt x="2632456" y="5137404"/>
                  </a:cubicBezTo>
                  <a:lnTo>
                    <a:pt x="2632456" y="5118354"/>
                  </a:lnTo>
                  <a:lnTo>
                    <a:pt x="2632456" y="5137404"/>
                  </a:lnTo>
                  <a:cubicBezTo>
                    <a:pt x="1179068" y="5137404"/>
                    <a:pt x="0" y="3987800"/>
                    <a:pt x="0" y="2568702"/>
                  </a:cubicBezTo>
                  <a:lnTo>
                    <a:pt x="19050" y="2568702"/>
                  </a:lnTo>
                  <a:lnTo>
                    <a:pt x="38100" y="2568702"/>
                  </a:lnTo>
                  <a:lnTo>
                    <a:pt x="19050" y="2568702"/>
                  </a:lnTo>
                  <a:lnTo>
                    <a:pt x="0" y="2568702"/>
                  </a:lnTo>
                  <a:moveTo>
                    <a:pt x="38100" y="2568702"/>
                  </a:moveTo>
                  <a:cubicBezTo>
                    <a:pt x="38100" y="2579243"/>
                    <a:pt x="29591" y="2587752"/>
                    <a:pt x="19050" y="2587752"/>
                  </a:cubicBezTo>
                  <a:cubicBezTo>
                    <a:pt x="8509" y="2587752"/>
                    <a:pt x="0" y="2579243"/>
                    <a:pt x="0" y="2568702"/>
                  </a:cubicBezTo>
                  <a:cubicBezTo>
                    <a:pt x="0" y="2558161"/>
                    <a:pt x="8509" y="2549652"/>
                    <a:pt x="19050" y="2549652"/>
                  </a:cubicBezTo>
                  <a:cubicBezTo>
                    <a:pt x="29591" y="2549652"/>
                    <a:pt x="38100" y="2558161"/>
                    <a:pt x="38100" y="2568702"/>
                  </a:cubicBezTo>
                  <a:cubicBezTo>
                    <a:pt x="38100" y="3965956"/>
                    <a:pt x="1199134" y="5099304"/>
                    <a:pt x="2632329" y="5099304"/>
                  </a:cubicBezTo>
                  <a:cubicBezTo>
                    <a:pt x="4065524" y="5099304"/>
                    <a:pt x="5226558" y="3965829"/>
                    <a:pt x="5226558" y="2568702"/>
                  </a:cubicBezTo>
                  <a:cubicBezTo>
                    <a:pt x="5226558" y="1171575"/>
                    <a:pt x="4065651" y="38100"/>
                    <a:pt x="2632329" y="38100"/>
                  </a:cubicBezTo>
                  <a:lnTo>
                    <a:pt x="2632329" y="19050"/>
                  </a:lnTo>
                  <a:lnTo>
                    <a:pt x="2632329" y="38100"/>
                  </a:lnTo>
                  <a:cubicBezTo>
                    <a:pt x="1199134" y="38100"/>
                    <a:pt x="38100" y="1171575"/>
                    <a:pt x="38100" y="2568702"/>
                  </a:cubicBezTo>
                  <a:close/>
                </a:path>
              </a:pathLst>
            </a:custGeom>
            <a:solidFill>
              <a:srgbClr val="782008"/>
            </a:solidFill>
          </p:spPr>
          <p:txBody>
            <a:bodyPr/>
            <a:lstStyle/>
            <a:p>
              <a:endParaRPr lang="en-US"/>
            </a:p>
          </p:txBody>
        </p:sp>
      </p:grpSp>
      <p:grpSp>
        <p:nvGrpSpPr>
          <p:cNvPr id="46" name="Group 8">
            <a:extLst>
              <a:ext uri="{FF2B5EF4-FFF2-40B4-BE49-F238E27FC236}">
                <a16:creationId xmlns:a16="http://schemas.microsoft.com/office/drawing/2014/main" id="{3FFFDFA4-D688-9807-61DC-E8FFE359D393}"/>
              </a:ext>
            </a:extLst>
          </p:cNvPr>
          <p:cNvGrpSpPr/>
          <p:nvPr/>
        </p:nvGrpSpPr>
        <p:grpSpPr>
          <a:xfrm>
            <a:off x="4716728" y="3853026"/>
            <a:ext cx="2692911" cy="2352471"/>
            <a:chOff x="0" y="0"/>
            <a:chExt cx="5504104" cy="5133048"/>
          </a:xfrm>
        </p:grpSpPr>
        <p:sp>
          <p:nvSpPr>
            <p:cNvPr id="47" name="Freeform 9">
              <a:extLst>
                <a:ext uri="{FF2B5EF4-FFF2-40B4-BE49-F238E27FC236}">
                  <a16:creationId xmlns:a16="http://schemas.microsoft.com/office/drawing/2014/main" id="{5199934A-748A-158B-17D8-A5DDFDCBFE99}"/>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p>
          </p:txBody>
        </p:sp>
      </p:grpSp>
      <p:sp>
        <p:nvSpPr>
          <p:cNvPr id="48" name="TextBox 10">
            <a:extLst>
              <a:ext uri="{FF2B5EF4-FFF2-40B4-BE49-F238E27FC236}">
                <a16:creationId xmlns:a16="http://schemas.microsoft.com/office/drawing/2014/main" id="{0F7F590E-86B8-F13F-3066-E9EF35088228}"/>
              </a:ext>
            </a:extLst>
          </p:cNvPr>
          <p:cNvSpPr txBox="1"/>
          <p:nvPr/>
        </p:nvSpPr>
        <p:spPr>
          <a:xfrm>
            <a:off x="8824164" y="2925398"/>
            <a:ext cx="1207396" cy="235129"/>
          </a:xfrm>
          <a:prstGeom prst="rect">
            <a:avLst/>
          </a:prstGeom>
        </p:spPr>
        <p:txBody>
          <a:bodyPr wrap="square" lIns="0" tIns="0" rIns="0" bIns="0" rtlCol="0" anchor="t">
            <a:spAutoFit/>
          </a:bodyPr>
          <a:lstStyle/>
          <a:p>
            <a:pPr>
              <a:lnSpc>
                <a:spcPts val="1857"/>
              </a:lnSpc>
            </a:pPr>
            <a:r>
              <a:rPr lang="en-US" sz="1548" b="1" u="sng" spc="9" dirty="0">
                <a:solidFill>
                  <a:srgbClr val="000000"/>
                </a:solidFill>
                <a:latin typeface="Calibri"/>
                <a:cs typeface="Calibri"/>
              </a:rPr>
              <a:t>Mood</a:t>
            </a:r>
          </a:p>
        </p:txBody>
      </p:sp>
      <p:sp>
        <p:nvSpPr>
          <p:cNvPr id="49" name="TextBox 11">
            <a:extLst>
              <a:ext uri="{FF2B5EF4-FFF2-40B4-BE49-F238E27FC236}">
                <a16:creationId xmlns:a16="http://schemas.microsoft.com/office/drawing/2014/main" id="{664682BF-E796-E554-1E97-13E5BCDEAC20}"/>
              </a:ext>
            </a:extLst>
          </p:cNvPr>
          <p:cNvSpPr txBox="1"/>
          <p:nvPr/>
        </p:nvSpPr>
        <p:spPr>
          <a:xfrm>
            <a:off x="2266746" y="2890994"/>
            <a:ext cx="1917384" cy="235129"/>
          </a:xfrm>
          <a:prstGeom prst="rect">
            <a:avLst/>
          </a:prstGeom>
        </p:spPr>
        <p:txBody>
          <a:bodyPr wrap="square" lIns="0" tIns="0" rIns="0" bIns="0" rtlCol="0" anchor="t">
            <a:spAutoFit/>
          </a:bodyPr>
          <a:lstStyle/>
          <a:p>
            <a:pPr>
              <a:lnSpc>
                <a:spcPts val="1857"/>
              </a:lnSpc>
            </a:pPr>
            <a:r>
              <a:rPr lang="en-US" sz="1548" b="1" u="sng" spc="9" dirty="0">
                <a:solidFill>
                  <a:srgbClr val="000000"/>
                </a:solidFill>
                <a:latin typeface="Calibri"/>
                <a:cs typeface="Calibri"/>
              </a:rPr>
              <a:t>Physical Reactions</a:t>
            </a:r>
          </a:p>
        </p:txBody>
      </p:sp>
      <p:sp>
        <p:nvSpPr>
          <p:cNvPr id="50" name="TextBox 12">
            <a:extLst>
              <a:ext uri="{FF2B5EF4-FFF2-40B4-BE49-F238E27FC236}">
                <a16:creationId xmlns:a16="http://schemas.microsoft.com/office/drawing/2014/main" id="{3CDB77FA-8BA9-3CB1-3EA7-BFD3E85AD087}"/>
              </a:ext>
            </a:extLst>
          </p:cNvPr>
          <p:cNvSpPr txBox="1"/>
          <p:nvPr/>
        </p:nvSpPr>
        <p:spPr>
          <a:xfrm>
            <a:off x="5614411" y="1423171"/>
            <a:ext cx="963178" cy="235129"/>
          </a:xfrm>
          <a:prstGeom prst="rect">
            <a:avLst/>
          </a:prstGeom>
        </p:spPr>
        <p:txBody>
          <a:bodyPr wrap="square" lIns="0" tIns="0" rIns="0" bIns="0" rtlCol="0" anchor="t">
            <a:spAutoFit/>
          </a:bodyPr>
          <a:lstStyle/>
          <a:p>
            <a:pPr>
              <a:lnSpc>
                <a:spcPts val="1857"/>
              </a:lnSpc>
            </a:pPr>
            <a:r>
              <a:rPr lang="en-US" sz="1548" b="1" u="sng" spc="9" dirty="0">
                <a:solidFill>
                  <a:srgbClr val="000000"/>
                </a:solidFill>
                <a:latin typeface="Calibri"/>
                <a:cs typeface="Calibri"/>
              </a:rPr>
              <a:t>Thoughts</a:t>
            </a:r>
          </a:p>
        </p:txBody>
      </p:sp>
      <p:grpSp>
        <p:nvGrpSpPr>
          <p:cNvPr id="51" name="Group 13">
            <a:extLst>
              <a:ext uri="{FF2B5EF4-FFF2-40B4-BE49-F238E27FC236}">
                <a16:creationId xmlns:a16="http://schemas.microsoft.com/office/drawing/2014/main" id="{FBA9DD55-E719-B17D-96E6-399483B1750E}"/>
              </a:ext>
            </a:extLst>
          </p:cNvPr>
          <p:cNvGrpSpPr/>
          <p:nvPr/>
        </p:nvGrpSpPr>
        <p:grpSpPr>
          <a:xfrm>
            <a:off x="1716703" y="2050503"/>
            <a:ext cx="2692911" cy="2352471"/>
            <a:chOff x="0" y="0"/>
            <a:chExt cx="5504104" cy="5133048"/>
          </a:xfrm>
        </p:grpSpPr>
        <p:sp>
          <p:nvSpPr>
            <p:cNvPr id="52" name="Freeform 14">
              <a:extLst>
                <a:ext uri="{FF2B5EF4-FFF2-40B4-BE49-F238E27FC236}">
                  <a16:creationId xmlns:a16="http://schemas.microsoft.com/office/drawing/2014/main" id="{B5776C9C-0796-9190-22E9-989BED7B7E30}"/>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p>
          </p:txBody>
        </p:sp>
      </p:grpSp>
      <p:sp>
        <p:nvSpPr>
          <p:cNvPr id="53" name="TextBox 15">
            <a:extLst>
              <a:ext uri="{FF2B5EF4-FFF2-40B4-BE49-F238E27FC236}">
                <a16:creationId xmlns:a16="http://schemas.microsoft.com/office/drawing/2014/main" id="{AAF2ABD5-DDE0-577F-A8FC-F7CEC6A5A2DF}"/>
              </a:ext>
            </a:extLst>
          </p:cNvPr>
          <p:cNvSpPr txBox="1"/>
          <p:nvPr/>
        </p:nvSpPr>
        <p:spPr>
          <a:xfrm>
            <a:off x="5248801" y="4493738"/>
            <a:ext cx="1499959" cy="478785"/>
          </a:xfrm>
          <a:prstGeom prst="rect">
            <a:avLst/>
          </a:prstGeom>
        </p:spPr>
        <p:txBody>
          <a:bodyPr wrap="square" lIns="0" tIns="0" rIns="0" bIns="0" rtlCol="0" anchor="t">
            <a:spAutoFit/>
          </a:bodyPr>
          <a:lstStyle/>
          <a:p>
            <a:pPr algn="ctr">
              <a:lnSpc>
                <a:spcPts val="1857"/>
              </a:lnSpc>
            </a:pPr>
            <a:r>
              <a:rPr lang="en-US" sz="1548" b="1" u="sng" spc="9" dirty="0">
                <a:solidFill>
                  <a:srgbClr val="000000"/>
                </a:solidFill>
                <a:latin typeface="Calibri"/>
                <a:cs typeface="Calibri"/>
              </a:rPr>
              <a:t>Health-related Behaviors</a:t>
            </a:r>
          </a:p>
        </p:txBody>
      </p:sp>
      <p:sp>
        <p:nvSpPr>
          <p:cNvPr id="54" name="AutoShape 16">
            <a:extLst>
              <a:ext uri="{FF2B5EF4-FFF2-40B4-BE49-F238E27FC236}">
                <a16:creationId xmlns:a16="http://schemas.microsoft.com/office/drawing/2014/main" id="{FE7DDCCF-29C6-BF94-954D-D3D984D7F1FE}"/>
              </a:ext>
            </a:extLst>
          </p:cNvPr>
          <p:cNvSpPr/>
          <p:nvPr/>
        </p:nvSpPr>
        <p:spPr>
          <a:xfrm rot="-1791404">
            <a:off x="4346706" y="2754569"/>
            <a:ext cx="547454" cy="0"/>
          </a:xfrm>
          <a:prstGeom prst="line">
            <a:avLst/>
          </a:prstGeom>
          <a:ln w="9525" cap="rnd">
            <a:solidFill>
              <a:srgbClr val="A5300F"/>
            </a:solidFill>
            <a:prstDash val="solid"/>
            <a:headEnd type="none" w="sm" len="sm"/>
            <a:tailEnd type="none" w="sm" len="sm"/>
          </a:ln>
        </p:spPr>
        <p:txBody>
          <a:bodyPr/>
          <a:lstStyle/>
          <a:p>
            <a:endParaRPr lang="en-US"/>
          </a:p>
        </p:txBody>
      </p:sp>
      <p:sp>
        <p:nvSpPr>
          <p:cNvPr id="55" name="AutoShape 17">
            <a:extLst>
              <a:ext uri="{FF2B5EF4-FFF2-40B4-BE49-F238E27FC236}">
                <a16:creationId xmlns:a16="http://schemas.microsoft.com/office/drawing/2014/main" id="{E37D701F-0B7E-0F0F-C46E-438FB0C1ACB4}"/>
              </a:ext>
            </a:extLst>
          </p:cNvPr>
          <p:cNvSpPr/>
          <p:nvPr/>
        </p:nvSpPr>
        <p:spPr>
          <a:xfrm rot="2032072">
            <a:off x="4061463" y="4251457"/>
            <a:ext cx="873552" cy="22959"/>
          </a:xfrm>
          <a:prstGeom prst="line">
            <a:avLst/>
          </a:prstGeom>
          <a:ln w="9525" cap="rnd">
            <a:solidFill>
              <a:srgbClr val="A5300F"/>
            </a:solidFill>
            <a:prstDash val="solid"/>
            <a:headEnd type="none" w="sm" len="sm"/>
            <a:tailEnd type="none" w="sm" len="sm"/>
          </a:ln>
        </p:spPr>
        <p:txBody>
          <a:bodyPr/>
          <a:lstStyle/>
          <a:p>
            <a:endParaRPr lang="en-US"/>
          </a:p>
        </p:txBody>
      </p:sp>
      <p:sp>
        <p:nvSpPr>
          <p:cNvPr id="56" name="AutoShape 19">
            <a:extLst>
              <a:ext uri="{FF2B5EF4-FFF2-40B4-BE49-F238E27FC236}">
                <a16:creationId xmlns:a16="http://schemas.microsoft.com/office/drawing/2014/main" id="{E7021A9E-9419-69B0-274B-13B375B04EFA}"/>
              </a:ext>
            </a:extLst>
          </p:cNvPr>
          <p:cNvSpPr/>
          <p:nvPr/>
        </p:nvSpPr>
        <p:spPr>
          <a:xfrm rot="-77697">
            <a:off x="4383603" y="3424663"/>
            <a:ext cx="3368740" cy="88338"/>
          </a:xfrm>
          <a:prstGeom prst="line">
            <a:avLst/>
          </a:prstGeom>
          <a:ln w="9525" cap="rnd">
            <a:solidFill>
              <a:srgbClr val="A5300F"/>
            </a:solidFill>
            <a:prstDash val="solid"/>
            <a:headEnd type="none" w="sm" len="sm"/>
            <a:tailEnd type="none" w="sm" len="sm"/>
          </a:ln>
        </p:spPr>
        <p:txBody>
          <a:bodyPr/>
          <a:lstStyle/>
          <a:p>
            <a:endParaRPr lang="en-US"/>
          </a:p>
        </p:txBody>
      </p:sp>
      <p:sp>
        <p:nvSpPr>
          <p:cNvPr id="57" name="AutoShape 20">
            <a:extLst>
              <a:ext uri="{FF2B5EF4-FFF2-40B4-BE49-F238E27FC236}">
                <a16:creationId xmlns:a16="http://schemas.microsoft.com/office/drawing/2014/main" id="{ECCFED59-DC4A-0F11-7DAE-EF09E719CF72}"/>
              </a:ext>
            </a:extLst>
          </p:cNvPr>
          <p:cNvSpPr/>
          <p:nvPr/>
        </p:nvSpPr>
        <p:spPr>
          <a:xfrm rot="1503738">
            <a:off x="7293459" y="2748584"/>
            <a:ext cx="643385" cy="0"/>
          </a:xfrm>
          <a:prstGeom prst="line">
            <a:avLst/>
          </a:prstGeom>
          <a:ln w="9525" cap="rnd">
            <a:solidFill>
              <a:srgbClr val="A5300F"/>
            </a:solidFill>
            <a:prstDash val="solid"/>
            <a:headEnd type="none" w="sm" len="sm"/>
            <a:tailEnd type="none" w="sm" len="sm"/>
          </a:ln>
        </p:spPr>
        <p:txBody>
          <a:bodyPr/>
          <a:lstStyle/>
          <a:p>
            <a:endParaRPr lang="en-US"/>
          </a:p>
        </p:txBody>
      </p:sp>
      <p:sp>
        <p:nvSpPr>
          <p:cNvPr id="58" name="AutoShape 21">
            <a:extLst>
              <a:ext uri="{FF2B5EF4-FFF2-40B4-BE49-F238E27FC236}">
                <a16:creationId xmlns:a16="http://schemas.microsoft.com/office/drawing/2014/main" id="{700B51D8-247C-12DD-4B1E-59B83D72FCD3}"/>
              </a:ext>
            </a:extLst>
          </p:cNvPr>
          <p:cNvSpPr/>
          <p:nvPr/>
        </p:nvSpPr>
        <p:spPr>
          <a:xfrm rot="-2067502">
            <a:off x="7169988" y="4237863"/>
            <a:ext cx="805446" cy="0"/>
          </a:xfrm>
          <a:prstGeom prst="line">
            <a:avLst/>
          </a:prstGeom>
          <a:ln w="9525" cap="rnd">
            <a:solidFill>
              <a:srgbClr val="A5300F"/>
            </a:solidFill>
            <a:prstDash val="solid"/>
            <a:headEnd type="none" w="sm" len="sm"/>
            <a:tailEnd type="none" w="sm" len="sm"/>
          </a:ln>
        </p:spPr>
        <p:txBody>
          <a:bodyPr/>
          <a:lstStyle/>
          <a:p>
            <a:endParaRPr lang="en-US"/>
          </a:p>
        </p:txBody>
      </p:sp>
      <p:grpSp>
        <p:nvGrpSpPr>
          <p:cNvPr id="59" name="Group 22">
            <a:extLst>
              <a:ext uri="{FF2B5EF4-FFF2-40B4-BE49-F238E27FC236}">
                <a16:creationId xmlns:a16="http://schemas.microsoft.com/office/drawing/2014/main" id="{4868AD2B-D837-747B-BAEC-C9EE642E6DB6}"/>
              </a:ext>
            </a:extLst>
          </p:cNvPr>
          <p:cNvGrpSpPr/>
          <p:nvPr/>
        </p:nvGrpSpPr>
        <p:grpSpPr>
          <a:xfrm>
            <a:off x="1094062" y="158641"/>
            <a:ext cx="9809465" cy="6048196"/>
            <a:chOff x="0" y="0"/>
            <a:chExt cx="20049796" cy="13197050"/>
          </a:xfrm>
        </p:grpSpPr>
        <p:sp>
          <p:nvSpPr>
            <p:cNvPr id="60" name="Freeform 23">
              <a:extLst>
                <a:ext uri="{FF2B5EF4-FFF2-40B4-BE49-F238E27FC236}">
                  <a16:creationId xmlns:a16="http://schemas.microsoft.com/office/drawing/2014/main" id="{6646B479-B55D-D021-8078-9B8BBD2056C8}"/>
                </a:ext>
              </a:extLst>
            </p:cNvPr>
            <p:cNvSpPr/>
            <p:nvPr/>
          </p:nvSpPr>
          <p:spPr>
            <a:xfrm>
              <a:off x="0" y="0"/>
              <a:ext cx="20049744" cy="13197078"/>
            </a:xfrm>
            <a:custGeom>
              <a:avLst/>
              <a:gdLst/>
              <a:ahLst/>
              <a:cxnLst/>
              <a:rect l="l" t="t" r="r" b="b"/>
              <a:pathLst>
                <a:path w="20049744" h="13197078">
                  <a:moveTo>
                    <a:pt x="0" y="6598539"/>
                  </a:moveTo>
                  <a:cubicBezTo>
                    <a:pt x="0" y="2947797"/>
                    <a:pt x="4496308" y="0"/>
                    <a:pt x="10024872" y="0"/>
                  </a:cubicBezTo>
                  <a:cubicBezTo>
                    <a:pt x="15553435" y="0"/>
                    <a:pt x="20049744" y="2947797"/>
                    <a:pt x="20049744" y="6598539"/>
                  </a:cubicBezTo>
                  <a:lnTo>
                    <a:pt x="20030694" y="6598539"/>
                  </a:lnTo>
                  <a:lnTo>
                    <a:pt x="20049744" y="6598539"/>
                  </a:lnTo>
                  <a:cubicBezTo>
                    <a:pt x="20049744" y="10249281"/>
                    <a:pt x="15553435" y="13197078"/>
                    <a:pt x="10024872" y="13197078"/>
                  </a:cubicBezTo>
                  <a:lnTo>
                    <a:pt x="10024872" y="13178028"/>
                  </a:lnTo>
                  <a:lnTo>
                    <a:pt x="10024872" y="13197078"/>
                  </a:lnTo>
                  <a:cubicBezTo>
                    <a:pt x="4496308" y="13197078"/>
                    <a:pt x="0" y="10249281"/>
                    <a:pt x="0" y="6598539"/>
                  </a:cubicBezTo>
                  <a:lnTo>
                    <a:pt x="19050" y="6598539"/>
                  </a:lnTo>
                  <a:lnTo>
                    <a:pt x="38100" y="6598539"/>
                  </a:lnTo>
                  <a:lnTo>
                    <a:pt x="19050" y="6598539"/>
                  </a:lnTo>
                  <a:lnTo>
                    <a:pt x="0" y="6598539"/>
                  </a:lnTo>
                  <a:moveTo>
                    <a:pt x="38100" y="6598539"/>
                  </a:moveTo>
                  <a:cubicBezTo>
                    <a:pt x="38100" y="6609080"/>
                    <a:pt x="29591" y="6617589"/>
                    <a:pt x="19050" y="6617589"/>
                  </a:cubicBezTo>
                  <a:cubicBezTo>
                    <a:pt x="8509" y="6617589"/>
                    <a:pt x="0" y="6609080"/>
                    <a:pt x="0" y="6598539"/>
                  </a:cubicBezTo>
                  <a:cubicBezTo>
                    <a:pt x="0" y="6587998"/>
                    <a:pt x="8509" y="6579489"/>
                    <a:pt x="19050" y="6579489"/>
                  </a:cubicBezTo>
                  <a:cubicBezTo>
                    <a:pt x="29591" y="6579489"/>
                    <a:pt x="38100" y="6587998"/>
                    <a:pt x="38100" y="6598539"/>
                  </a:cubicBezTo>
                  <a:cubicBezTo>
                    <a:pt x="38100" y="10215245"/>
                    <a:pt x="4501388" y="13158978"/>
                    <a:pt x="10024872" y="13158978"/>
                  </a:cubicBezTo>
                  <a:cubicBezTo>
                    <a:pt x="15548356" y="13158978"/>
                    <a:pt x="20011644" y="10215245"/>
                    <a:pt x="20011644" y="6598539"/>
                  </a:cubicBezTo>
                  <a:cubicBezTo>
                    <a:pt x="20011644" y="2981833"/>
                    <a:pt x="15548483" y="38100"/>
                    <a:pt x="10024872" y="38100"/>
                  </a:cubicBezTo>
                  <a:lnTo>
                    <a:pt x="10024872" y="19050"/>
                  </a:lnTo>
                  <a:lnTo>
                    <a:pt x="10024872" y="38100"/>
                  </a:lnTo>
                  <a:cubicBezTo>
                    <a:pt x="4501388" y="38100"/>
                    <a:pt x="38100" y="2981833"/>
                    <a:pt x="38100" y="6598539"/>
                  </a:cubicBezTo>
                  <a:close/>
                </a:path>
              </a:pathLst>
            </a:custGeom>
            <a:solidFill>
              <a:srgbClr val="782008"/>
            </a:solidFill>
          </p:spPr>
          <p:txBody>
            <a:bodyPr/>
            <a:lstStyle/>
            <a:p>
              <a:endParaRPr lang="en-US"/>
            </a:p>
          </p:txBody>
        </p:sp>
      </p:grpSp>
      <p:sp>
        <p:nvSpPr>
          <p:cNvPr id="61" name="TextBox 24">
            <a:extLst>
              <a:ext uri="{FF2B5EF4-FFF2-40B4-BE49-F238E27FC236}">
                <a16:creationId xmlns:a16="http://schemas.microsoft.com/office/drawing/2014/main" id="{033C5712-517D-EDA5-2128-2ED2EF6E88FD}"/>
              </a:ext>
            </a:extLst>
          </p:cNvPr>
          <p:cNvSpPr txBox="1"/>
          <p:nvPr/>
        </p:nvSpPr>
        <p:spPr>
          <a:xfrm>
            <a:off x="3943158" y="283536"/>
            <a:ext cx="4240087" cy="494110"/>
          </a:xfrm>
          <a:prstGeom prst="rect">
            <a:avLst/>
          </a:prstGeom>
        </p:spPr>
        <p:txBody>
          <a:bodyPr wrap="square" lIns="0" tIns="0" rIns="0" bIns="0" rtlCol="0" anchor="t">
            <a:spAutoFit/>
          </a:bodyPr>
          <a:lstStyle/>
          <a:p>
            <a:pPr algn="ctr">
              <a:lnSpc>
                <a:spcPts val="1857"/>
              </a:lnSpc>
            </a:pPr>
            <a:r>
              <a:rPr lang="en-US" sz="2000" b="1" u="sng" spc="9" dirty="0">
                <a:solidFill>
                  <a:srgbClr val="000000"/>
                </a:solidFill>
                <a:latin typeface="Calibri"/>
                <a:cs typeface="Calibri"/>
              </a:rPr>
              <a:t>ALTERNATIVE way of thinking about having a liver condition</a:t>
            </a:r>
          </a:p>
        </p:txBody>
      </p:sp>
      <p:grpSp>
        <p:nvGrpSpPr>
          <p:cNvPr id="62" name="Group 25">
            <a:extLst>
              <a:ext uri="{FF2B5EF4-FFF2-40B4-BE49-F238E27FC236}">
                <a16:creationId xmlns:a16="http://schemas.microsoft.com/office/drawing/2014/main" id="{F5F481C5-DEB8-4B28-C9A1-CEEE2EB2D6D5}"/>
              </a:ext>
            </a:extLst>
          </p:cNvPr>
          <p:cNvGrpSpPr/>
          <p:nvPr/>
        </p:nvGrpSpPr>
        <p:grpSpPr>
          <a:xfrm>
            <a:off x="4865378" y="1802445"/>
            <a:ext cx="2468794" cy="939012"/>
            <a:chOff x="0" y="-9525"/>
            <a:chExt cx="5046026" cy="2048905"/>
          </a:xfrm>
        </p:grpSpPr>
        <p:sp>
          <p:nvSpPr>
            <p:cNvPr id="63" name="Freeform 26">
              <a:extLst>
                <a:ext uri="{FF2B5EF4-FFF2-40B4-BE49-F238E27FC236}">
                  <a16:creationId xmlns:a16="http://schemas.microsoft.com/office/drawing/2014/main" id="{D47ECE69-536F-E3B4-968E-17148B0F57C7}"/>
                </a:ext>
              </a:extLst>
            </p:cNvPr>
            <p:cNvSpPr/>
            <p:nvPr/>
          </p:nvSpPr>
          <p:spPr>
            <a:xfrm>
              <a:off x="0" y="0"/>
              <a:ext cx="5045964" cy="2039366"/>
            </a:xfrm>
            <a:custGeom>
              <a:avLst/>
              <a:gdLst/>
              <a:ahLst/>
              <a:cxnLst/>
              <a:rect l="l" t="t" r="r" b="b"/>
              <a:pathLst>
                <a:path w="5045964" h="2039366">
                  <a:moveTo>
                    <a:pt x="0" y="339852"/>
                  </a:moveTo>
                  <a:cubicBezTo>
                    <a:pt x="0" y="152146"/>
                    <a:pt x="152146" y="0"/>
                    <a:pt x="339852" y="0"/>
                  </a:cubicBezTo>
                  <a:lnTo>
                    <a:pt x="4706112" y="0"/>
                  </a:lnTo>
                  <a:cubicBezTo>
                    <a:pt x="4893818" y="0"/>
                    <a:pt x="5045964" y="152146"/>
                    <a:pt x="5045964" y="339852"/>
                  </a:cubicBezTo>
                  <a:lnTo>
                    <a:pt x="5045964" y="1699514"/>
                  </a:lnTo>
                  <a:cubicBezTo>
                    <a:pt x="5045964" y="1887220"/>
                    <a:pt x="4893818" y="2039366"/>
                    <a:pt x="4706112" y="2039366"/>
                  </a:cubicBezTo>
                  <a:lnTo>
                    <a:pt x="339852" y="2039366"/>
                  </a:lnTo>
                  <a:cubicBezTo>
                    <a:pt x="152146" y="2039366"/>
                    <a:pt x="0" y="1887220"/>
                    <a:pt x="0" y="1699514"/>
                  </a:cubicBezTo>
                  <a:close/>
                </a:path>
              </a:pathLst>
            </a:custGeom>
            <a:solidFill>
              <a:srgbClr val="A5300F"/>
            </a:solidFill>
          </p:spPr>
          <p:txBody>
            <a:bodyPr/>
            <a:lstStyle/>
            <a:p>
              <a:endParaRPr lang="en-US"/>
            </a:p>
          </p:txBody>
        </p:sp>
        <p:sp>
          <p:nvSpPr>
            <p:cNvPr id="64" name="TextBox 27">
              <a:extLst>
                <a:ext uri="{FF2B5EF4-FFF2-40B4-BE49-F238E27FC236}">
                  <a16:creationId xmlns:a16="http://schemas.microsoft.com/office/drawing/2014/main" id="{9D19872B-1399-8AEF-E066-5F98E18C6535}"/>
                </a:ext>
              </a:extLst>
            </p:cNvPr>
            <p:cNvSpPr txBox="1"/>
            <p:nvPr/>
          </p:nvSpPr>
          <p:spPr>
            <a:xfrm>
              <a:off x="0" y="-9525"/>
              <a:ext cx="5046026" cy="2048905"/>
            </a:xfrm>
            <a:prstGeom prst="rect">
              <a:avLst/>
            </a:prstGeom>
          </p:spPr>
          <p:txBody>
            <a:bodyPr lIns="33867" tIns="33867" rIns="33867" bIns="33867" rtlCol="0" anchor="ctr"/>
            <a:lstStyle/>
            <a:p>
              <a:pPr algn="ctr">
                <a:lnSpc>
                  <a:spcPts val="2160"/>
                </a:lnSpc>
              </a:pPr>
              <a:r>
                <a:rPr lang="en-US" spc="-71" dirty="0">
                  <a:solidFill>
                    <a:srgbClr val="FFFFFF"/>
                  </a:solidFill>
                  <a:latin typeface="Calibri"/>
                  <a:cs typeface="Calibri"/>
                </a:rPr>
                <a:t>“I can take steps to improve my liver health”</a:t>
              </a:r>
            </a:p>
          </p:txBody>
        </p:sp>
      </p:grpSp>
      <p:grpSp>
        <p:nvGrpSpPr>
          <p:cNvPr id="65" name="Group 28">
            <a:extLst>
              <a:ext uri="{FF2B5EF4-FFF2-40B4-BE49-F238E27FC236}">
                <a16:creationId xmlns:a16="http://schemas.microsoft.com/office/drawing/2014/main" id="{0A41C8E4-9F64-5A98-D12E-ADD3AAA370C7}"/>
              </a:ext>
            </a:extLst>
          </p:cNvPr>
          <p:cNvGrpSpPr/>
          <p:nvPr/>
        </p:nvGrpSpPr>
        <p:grpSpPr>
          <a:xfrm>
            <a:off x="8001561" y="3258261"/>
            <a:ext cx="2102972" cy="579555"/>
            <a:chOff x="0" y="-9525"/>
            <a:chExt cx="4298315" cy="1264577"/>
          </a:xfrm>
        </p:grpSpPr>
        <p:sp>
          <p:nvSpPr>
            <p:cNvPr id="66" name="Freeform 29">
              <a:extLst>
                <a:ext uri="{FF2B5EF4-FFF2-40B4-BE49-F238E27FC236}">
                  <a16:creationId xmlns:a16="http://schemas.microsoft.com/office/drawing/2014/main" id="{9E78D195-53C2-3FFC-3762-7DB4115388D3}"/>
                </a:ext>
              </a:extLst>
            </p:cNvPr>
            <p:cNvSpPr/>
            <p:nvPr/>
          </p:nvSpPr>
          <p:spPr>
            <a:xfrm>
              <a:off x="0" y="0"/>
              <a:ext cx="4298315" cy="1255014"/>
            </a:xfrm>
            <a:custGeom>
              <a:avLst/>
              <a:gdLst/>
              <a:ahLst/>
              <a:cxnLst/>
              <a:rect l="l" t="t" r="r" b="b"/>
              <a:pathLst>
                <a:path w="4298315" h="1255014">
                  <a:moveTo>
                    <a:pt x="0" y="209169"/>
                  </a:moveTo>
                  <a:cubicBezTo>
                    <a:pt x="0" y="93599"/>
                    <a:pt x="93599" y="0"/>
                    <a:pt x="209169" y="0"/>
                  </a:cubicBezTo>
                  <a:lnTo>
                    <a:pt x="4089146" y="0"/>
                  </a:lnTo>
                  <a:cubicBezTo>
                    <a:pt x="4204716" y="0"/>
                    <a:pt x="4298315" y="93599"/>
                    <a:pt x="4298315" y="209169"/>
                  </a:cubicBezTo>
                  <a:lnTo>
                    <a:pt x="4298315" y="1045845"/>
                  </a:lnTo>
                  <a:cubicBezTo>
                    <a:pt x="4298315" y="1161415"/>
                    <a:pt x="4204716" y="1255014"/>
                    <a:pt x="4089146" y="1255014"/>
                  </a:cubicBezTo>
                  <a:lnTo>
                    <a:pt x="209169" y="1255014"/>
                  </a:lnTo>
                  <a:cubicBezTo>
                    <a:pt x="93599" y="1255014"/>
                    <a:pt x="0" y="1161415"/>
                    <a:pt x="0" y="1045845"/>
                  </a:cubicBezTo>
                  <a:close/>
                </a:path>
              </a:pathLst>
            </a:custGeom>
            <a:solidFill>
              <a:srgbClr val="A5300F"/>
            </a:solidFill>
          </p:spPr>
          <p:txBody>
            <a:bodyPr/>
            <a:lstStyle/>
            <a:p>
              <a:endParaRPr lang="en-US"/>
            </a:p>
          </p:txBody>
        </p:sp>
        <p:sp>
          <p:nvSpPr>
            <p:cNvPr id="67" name="TextBox 30">
              <a:extLst>
                <a:ext uri="{FF2B5EF4-FFF2-40B4-BE49-F238E27FC236}">
                  <a16:creationId xmlns:a16="http://schemas.microsoft.com/office/drawing/2014/main" id="{3B301DCB-DA5F-16ED-6709-E9E43F4C9A81}"/>
                </a:ext>
              </a:extLst>
            </p:cNvPr>
            <p:cNvSpPr txBox="1"/>
            <p:nvPr/>
          </p:nvSpPr>
          <p:spPr>
            <a:xfrm>
              <a:off x="0" y="-9525"/>
              <a:ext cx="4298294" cy="1264577"/>
            </a:xfrm>
            <a:prstGeom prst="rect">
              <a:avLst/>
            </a:prstGeom>
          </p:spPr>
          <p:txBody>
            <a:bodyPr lIns="33867" tIns="33867" rIns="33867" bIns="33867" rtlCol="0" anchor="ctr"/>
            <a:lstStyle/>
            <a:p>
              <a:pPr algn="ctr">
                <a:lnSpc>
                  <a:spcPts val="2160"/>
                </a:lnSpc>
              </a:pPr>
              <a:r>
                <a:rPr lang="en-US" sz="2200" spc="-71" dirty="0">
                  <a:solidFill>
                    <a:srgbClr val="FFFFFF"/>
                  </a:solidFill>
                  <a:latin typeface="Calibri"/>
                  <a:cs typeface="Calibri"/>
                </a:rPr>
                <a:t>Hopeful, peaceful</a:t>
              </a:r>
            </a:p>
          </p:txBody>
        </p:sp>
      </p:grpSp>
      <p:grpSp>
        <p:nvGrpSpPr>
          <p:cNvPr id="68" name="Group 31">
            <a:extLst>
              <a:ext uri="{FF2B5EF4-FFF2-40B4-BE49-F238E27FC236}">
                <a16:creationId xmlns:a16="http://schemas.microsoft.com/office/drawing/2014/main" id="{EEE00419-B394-743C-9052-4897AF5AF541}"/>
              </a:ext>
            </a:extLst>
          </p:cNvPr>
          <p:cNvGrpSpPr/>
          <p:nvPr/>
        </p:nvGrpSpPr>
        <p:grpSpPr>
          <a:xfrm>
            <a:off x="4612369" y="5087842"/>
            <a:ext cx="2836667" cy="807930"/>
            <a:chOff x="0" y="-9525"/>
            <a:chExt cx="5797931" cy="1762887"/>
          </a:xfrm>
        </p:grpSpPr>
        <p:sp>
          <p:nvSpPr>
            <p:cNvPr id="69" name="Freeform 32">
              <a:extLst>
                <a:ext uri="{FF2B5EF4-FFF2-40B4-BE49-F238E27FC236}">
                  <a16:creationId xmlns:a16="http://schemas.microsoft.com/office/drawing/2014/main" id="{2B5DBE91-2787-EF45-D83D-BB816AC468A6}"/>
                </a:ext>
              </a:extLst>
            </p:cNvPr>
            <p:cNvSpPr/>
            <p:nvPr/>
          </p:nvSpPr>
          <p:spPr>
            <a:xfrm>
              <a:off x="0" y="0"/>
              <a:ext cx="5797931" cy="1753362"/>
            </a:xfrm>
            <a:custGeom>
              <a:avLst/>
              <a:gdLst/>
              <a:ahLst/>
              <a:cxnLst/>
              <a:rect l="l" t="t" r="r" b="b"/>
              <a:pathLst>
                <a:path w="5797931" h="1753362">
                  <a:moveTo>
                    <a:pt x="0" y="292227"/>
                  </a:moveTo>
                  <a:cubicBezTo>
                    <a:pt x="0" y="130810"/>
                    <a:pt x="130810" y="0"/>
                    <a:pt x="292227" y="0"/>
                  </a:cubicBezTo>
                  <a:lnTo>
                    <a:pt x="5505704" y="0"/>
                  </a:lnTo>
                  <a:cubicBezTo>
                    <a:pt x="5667121" y="0"/>
                    <a:pt x="5797931" y="130810"/>
                    <a:pt x="5797931" y="292227"/>
                  </a:cubicBezTo>
                  <a:lnTo>
                    <a:pt x="5797931" y="1461135"/>
                  </a:lnTo>
                  <a:cubicBezTo>
                    <a:pt x="5797931" y="1622552"/>
                    <a:pt x="5667121" y="1753362"/>
                    <a:pt x="5505704" y="1753362"/>
                  </a:cubicBezTo>
                  <a:lnTo>
                    <a:pt x="292227" y="1753362"/>
                  </a:lnTo>
                  <a:cubicBezTo>
                    <a:pt x="130810" y="1753362"/>
                    <a:pt x="0" y="1622425"/>
                    <a:pt x="0" y="1461135"/>
                  </a:cubicBezTo>
                  <a:close/>
                </a:path>
              </a:pathLst>
            </a:custGeom>
            <a:solidFill>
              <a:srgbClr val="A5300F"/>
            </a:solidFill>
          </p:spPr>
          <p:txBody>
            <a:bodyPr/>
            <a:lstStyle/>
            <a:p>
              <a:endParaRPr lang="en-US"/>
            </a:p>
          </p:txBody>
        </p:sp>
        <p:sp>
          <p:nvSpPr>
            <p:cNvPr id="70" name="TextBox 33">
              <a:extLst>
                <a:ext uri="{FF2B5EF4-FFF2-40B4-BE49-F238E27FC236}">
                  <a16:creationId xmlns:a16="http://schemas.microsoft.com/office/drawing/2014/main" id="{B0664879-0070-95FC-79C4-9381D06160D9}"/>
                </a:ext>
              </a:extLst>
            </p:cNvPr>
            <p:cNvSpPr txBox="1"/>
            <p:nvPr/>
          </p:nvSpPr>
          <p:spPr>
            <a:xfrm>
              <a:off x="0" y="-9525"/>
              <a:ext cx="5797910" cy="1762833"/>
            </a:xfrm>
            <a:prstGeom prst="rect">
              <a:avLst/>
            </a:prstGeom>
          </p:spPr>
          <p:txBody>
            <a:bodyPr lIns="33867" tIns="33867" rIns="33867" bIns="33867" rtlCol="0" anchor="ctr"/>
            <a:lstStyle/>
            <a:p>
              <a:pPr algn="ctr">
                <a:lnSpc>
                  <a:spcPts val="2160"/>
                </a:lnSpc>
              </a:pPr>
              <a:r>
                <a:rPr lang="en-US" sz="2200" spc="-71" dirty="0">
                  <a:solidFill>
                    <a:srgbClr val="FFFFFF"/>
                  </a:solidFill>
                  <a:latin typeface="Calibri"/>
                  <a:cs typeface="Calibri"/>
                </a:rPr>
                <a:t>Engaging in self-care</a:t>
              </a:r>
            </a:p>
            <a:p>
              <a:pPr algn="ctr">
                <a:lnSpc>
                  <a:spcPts val="2160"/>
                </a:lnSpc>
              </a:pPr>
              <a:r>
                <a:rPr lang="en-US" sz="2200" spc="-71" dirty="0">
                  <a:solidFill>
                    <a:srgbClr val="FFFFFF"/>
                  </a:solidFill>
                  <a:latin typeface="Calibri"/>
                  <a:cs typeface="Calibri"/>
                </a:rPr>
                <a:t>Timely liver imaging studies</a:t>
              </a:r>
            </a:p>
          </p:txBody>
        </p:sp>
      </p:grpSp>
      <p:grpSp>
        <p:nvGrpSpPr>
          <p:cNvPr id="71" name="Group 34">
            <a:extLst>
              <a:ext uri="{FF2B5EF4-FFF2-40B4-BE49-F238E27FC236}">
                <a16:creationId xmlns:a16="http://schemas.microsoft.com/office/drawing/2014/main" id="{968D92E9-CB99-9FFE-3769-206DF6C9655D}"/>
              </a:ext>
            </a:extLst>
          </p:cNvPr>
          <p:cNvGrpSpPr/>
          <p:nvPr/>
        </p:nvGrpSpPr>
        <p:grpSpPr>
          <a:xfrm>
            <a:off x="1939773" y="3217377"/>
            <a:ext cx="2346375" cy="567082"/>
            <a:chOff x="0" y="-9525"/>
            <a:chExt cx="4795810" cy="1237363"/>
          </a:xfrm>
        </p:grpSpPr>
        <p:sp>
          <p:nvSpPr>
            <p:cNvPr id="72" name="Freeform 35">
              <a:extLst>
                <a:ext uri="{FF2B5EF4-FFF2-40B4-BE49-F238E27FC236}">
                  <a16:creationId xmlns:a16="http://schemas.microsoft.com/office/drawing/2014/main" id="{3F29B1FC-2E4A-7F79-BE17-79CC2EB3E942}"/>
                </a:ext>
              </a:extLst>
            </p:cNvPr>
            <p:cNvSpPr/>
            <p:nvPr/>
          </p:nvSpPr>
          <p:spPr>
            <a:xfrm>
              <a:off x="0" y="0"/>
              <a:ext cx="4795774" cy="1227836"/>
            </a:xfrm>
            <a:custGeom>
              <a:avLst/>
              <a:gdLst/>
              <a:ahLst/>
              <a:cxnLst/>
              <a:rect l="l" t="t" r="r" b="b"/>
              <a:pathLst>
                <a:path w="4795774" h="1227836">
                  <a:moveTo>
                    <a:pt x="0" y="204597"/>
                  </a:moveTo>
                  <a:cubicBezTo>
                    <a:pt x="0" y="91567"/>
                    <a:pt x="91567" y="0"/>
                    <a:pt x="204597" y="0"/>
                  </a:cubicBezTo>
                  <a:lnTo>
                    <a:pt x="4591177" y="0"/>
                  </a:lnTo>
                  <a:cubicBezTo>
                    <a:pt x="4704207" y="0"/>
                    <a:pt x="4795774" y="91567"/>
                    <a:pt x="4795774" y="204597"/>
                  </a:cubicBezTo>
                  <a:lnTo>
                    <a:pt x="4795774" y="1023239"/>
                  </a:lnTo>
                  <a:cubicBezTo>
                    <a:pt x="4795774" y="1136269"/>
                    <a:pt x="4704207" y="1227836"/>
                    <a:pt x="4591177" y="1227836"/>
                  </a:cubicBezTo>
                  <a:lnTo>
                    <a:pt x="204597" y="1227836"/>
                  </a:lnTo>
                  <a:cubicBezTo>
                    <a:pt x="91567" y="1227836"/>
                    <a:pt x="0" y="1136269"/>
                    <a:pt x="0" y="1023239"/>
                  </a:cubicBezTo>
                  <a:close/>
                </a:path>
              </a:pathLst>
            </a:custGeom>
            <a:solidFill>
              <a:srgbClr val="A5300F"/>
            </a:solidFill>
          </p:spPr>
          <p:txBody>
            <a:bodyPr/>
            <a:lstStyle/>
            <a:p>
              <a:endParaRPr lang="en-US"/>
            </a:p>
          </p:txBody>
        </p:sp>
        <p:sp>
          <p:nvSpPr>
            <p:cNvPr id="73" name="TextBox 36">
              <a:extLst>
                <a:ext uri="{FF2B5EF4-FFF2-40B4-BE49-F238E27FC236}">
                  <a16:creationId xmlns:a16="http://schemas.microsoft.com/office/drawing/2014/main" id="{7E91E2AD-5943-7CE2-74F8-28B0AD407C82}"/>
                </a:ext>
              </a:extLst>
            </p:cNvPr>
            <p:cNvSpPr txBox="1"/>
            <p:nvPr/>
          </p:nvSpPr>
          <p:spPr>
            <a:xfrm>
              <a:off x="0" y="-9525"/>
              <a:ext cx="4795810" cy="1237363"/>
            </a:xfrm>
            <a:prstGeom prst="rect">
              <a:avLst/>
            </a:prstGeom>
          </p:spPr>
          <p:txBody>
            <a:bodyPr lIns="33867" tIns="33867" rIns="33867" bIns="33867" rtlCol="0" anchor="ctr"/>
            <a:lstStyle/>
            <a:p>
              <a:pPr algn="ctr">
                <a:lnSpc>
                  <a:spcPts val="2160"/>
                </a:lnSpc>
              </a:pPr>
              <a:r>
                <a:rPr lang="en-US" sz="2200" spc="-71" dirty="0">
                  <a:solidFill>
                    <a:srgbClr val="FFFFFF"/>
                  </a:solidFill>
                  <a:latin typeface="Calibri"/>
                  <a:cs typeface="Calibri"/>
                </a:rPr>
                <a:t>More relaxed with improved sleep</a:t>
              </a:r>
            </a:p>
          </p:txBody>
        </p:sp>
      </p:grpSp>
    </p:spTree>
    <p:extLst>
      <p:ext uri="{BB962C8B-B14F-4D97-AF65-F5344CB8AC3E}">
        <p14:creationId xmlns:p14="http://schemas.microsoft.com/office/powerpoint/2010/main" val="19352314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56FD0-CF2B-F5A4-DAC9-0308373C37E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379E44-4DC4-CB15-7C92-DF45C4F8C76D}"/>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AB8CF1FF-BBB5-D332-039E-6D3C6E483264}"/>
              </a:ext>
            </a:extLst>
          </p:cNvPr>
          <p:cNvSpPr>
            <a:spLocks noGrp="1"/>
          </p:cNvSpPr>
          <p:nvPr>
            <p:ph type="sldNum" sz="quarter" idx="13"/>
          </p:nvPr>
        </p:nvSpPr>
        <p:spPr/>
        <p:txBody>
          <a:bodyPr/>
          <a:lstStyle/>
          <a:p>
            <a:fld id="{7BCC8D0D-EAEC-449D-9161-023DFF90F2E2}" type="slidenum">
              <a:rPr lang="en-US" smtClean="0"/>
              <a:pPr/>
              <a:t>36</a:t>
            </a:fld>
            <a:endParaRPr lang="en-US" dirty="0"/>
          </a:p>
        </p:txBody>
      </p:sp>
      <p:grpSp>
        <p:nvGrpSpPr>
          <p:cNvPr id="4" name="Group 2">
            <a:extLst>
              <a:ext uri="{FF2B5EF4-FFF2-40B4-BE49-F238E27FC236}">
                <a16:creationId xmlns:a16="http://schemas.microsoft.com/office/drawing/2014/main" id="{695092E4-8928-8306-971B-F1B7B9C3AE78}"/>
              </a:ext>
            </a:extLst>
          </p:cNvPr>
          <p:cNvGrpSpPr/>
          <p:nvPr/>
        </p:nvGrpSpPr>
        <p:grpSpPr>
          <a:xfrm>
            <a:off x="2116383" y="48181"/>
            <a:ext cx="4374017" cy="3996942"/>
            <a:chOff x="0" y="0"/>
            <a:chExt cx="6096000" cy="6204373"/>
          </a:xfrm>
        </p:grpSpPr>
        <p:sp>
          <p:nvSpPr>
            <p:cNvPr id="5" name="Freeform 3">
              <a:extLst>
                <a:ext uri="{FF2B5EF4-FFF2-40B4-BE49-F238E27FC236}">
                  <a16:creationId xmlns:a16="http://schemas.microsoft.com/office/drawing/2014/main" id="{70ACE50D-1FB4-39B5-8889-297586177F21}"/>
                </a:ext>
              </a:extLst>
            </p:cNvPr>
            <p:cNvSpPr/>
            <p:nvPr/>
          </p:nvSpPr>
          <p:spPr>
            <a:xfrm>
              <a:off x="0" y="0"/>
              <a:ext cx="6096000" cy="6204331"/>
            </a:xfrm>
            <a:custGeom>
              <a:avLst/>
              <a:gdLst/>
              <a:ahLst/>
              <a:cxnLst/>
              <a:rect l="l" t="t" r="r" b="b"/>
              <a:pathLst>
                <a:path w="6096000" h="6204331">
                  <a:moveTo>
                    <a:pt x="0" y="3102229"/>
                  </a:moveTo>
                  <a:cubicBezTo>
                    <a:pt x="0" y="1389126"/>
                    <a:pt x="1364361" y="0"/>
                    <a:pt x="3048000" y="0"/>
                  </a:cubicBezTo>
                  <a:lnTo>
                    <a:pt x="3048000" y="13589"/>
                  </a:lnTo>
                  <a:lnTo>
                    <a:pt x="3048000" y="0"/>
                  </a:lnTo>
                  <a:cubicBezTo>
                    <a:pt x="4731639" y="0"/>
                    <a:pt x="6096000" y="1389126"/>
                    <a:pt x="6096000" y="3102229"/>
                  </a:cubicBezTo>
                  <a:cubicBezTo>
                    <a:pt x="6096000" y="4815332"/>
                    <a:pt x="4731639" y="6204331"/>
                    <a:pt x="3048000" y="6204331"/>
                  </a:cubicBezTo>
                  <a:lnTo>
                    <a:pt x="3048000" y="6190742"/>
                  </a:lnTo>
                  <a:lnTo>
                    <a:pt x="3048000" y="6204331"/>
                  </a:lnTo>
                  <a:cubicBezTo>
                    <a:pt x="1364361" y="6204331"/>
                    <a:pt x="0" y="4815205"/>
                    <a:pt x="0" y="3102229"/>
                  </a:cubicBezTo>
                  <a:lnTo>
                    <a:pt x="13589" y="3102229"/>
                  </a:lnTo>
                  <a:lnTo>
                    <a:pt x="25019" y="3109595"/>
                  </a:lnTo>
                  <a:cubicBezTo>
                    <a:pt x="21717" y="3114675"/>
                    <a:pt x="15621" y="3116961"/>
                    <a:pt x="9779" y="3115310"/>
                  </a:cubicBezTo>
                  <a:cubicBezTo>
                    <a:pt x="3937" y="3113659"/>
                    <a:pt x="0" y="3108198"/>
                    <a:pt x="0" y="3102229"/>
                  </a:cubicBezTo>
                  <a:moveTo>
                    <a:pt x="27051" y="3102229"/>
                  </a:moveTo>
                  <a:lnTo>
                    <a:pt x="13589" y="3102229"/>
                  </a:lnTo>
                  <a:lnTo>
                    <a:pt x="2159" y="3094863"/>
                  </a:lnTo>
                  <a:cubicBezTo>
                    <a:pt x="5461" y="3089783"/>
                    <a:pt x="11557" y="3087497"/>
                    <a:pt x="17399" y="3089148"/>
                  </a:cubicBezTo>
                  <a:cubicBezTo>
                    <a:pt x="23241" y="3090799"/>
                    <a:pt x="27178" y="3096133"/>
                    <a:pt x="27178" y="3102102"/>
                  </a:cubicBezTo>
                  <a:cubicBezTo>
                    <a:pt x="27051" y="4800727"/>
                    <a:pt x="1379855" y="6177280"/>
                    <a:pt x="3048000" y="6177280"/>
                  </a:cubicBezTo>
                  <a:cubicBezTo>
                    <a:pt x="4716145" y="6177280"/>
                    <a:pt x="6068949" y="4800727"/>
                    <a:pt x="6068949" y="3102229"/>
                  </a:cubicBezTo>
                  <a:lnTo>
                    <a:pt x="6082538" y="3102229"/>
                  </a:lnTo>
                  <a:lnTo>
                    <a:pt x="6068949" y="3102229"/>
                  </a:lnTo>
                  <a:cubicBezTo>
                    <a:pt x="6068949" y="1403604"/>
                    <a:pt x="4716145" y="27051"/>
                    <a:pt x="3048000" y="27051"/>
                  </a:cubicBezTo>
                  <a:lnTo>
                    <a:pt x="3048000" y="13589"/>
                  </a:lnTo>
                  <a:lnTo>
                    <a:pt x="3048000" y="27051"/>
                  </a:lnTo>
                  <a:cubicBezTo>
                    <a:pt x="1379855" y="27051"/>
                    <a:pt x="27051" y="1403604"/>
                    <a:pt x="27051" y="3102229"/>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grpSp>
        <p:nvGrpSpPr>
          <p:cNvPr id="6" name="Group 4">
            <a:extLst>
              <a:ext uri="{FF2B5EF4-FFF2-40B4-BE49-F238E27FC236}">
                <a16:creationId xmlns:a16="http://schemas.microsoft.com/office/drawing/2014/main" id="{AA46D556-AAFB-9C0C-6F83-0099DD39D267}"/>
              </a:ext>
            </a:extLst>
          </p:cNvPr>
          <p:cNvGrpSpPr/>
          <p:nvPr/>
        </p:nvGrpSpPr>
        <p:grpSpPr>
          <a:xfrm>
            <a:off x="5916890" y="46499"/>
            <a:ext cx="4373986" cy="3998564"/>
            <a:chOff x="0" y="0"/>
            <a:chExt cx="5987627" cy="6204373"/>
          </a:xfrm>
        </p:grpSpPr>
        <p:sp>
          <p:nvSpPr>
            <p:cNvPr id="8" name="Freeform 5">
              <a:extLst>
                <a:ext uri="{FF2B5EF4-FFF2-40B4-BE49-F238E27FC236}">
                  <a16:creationId xmlns:a16="http://schemas.microsoft.com/office/drawing/2014/main" id="{8E5A8BA5-D35D-A144-84E7-7B5CB2048F45}"/>
                </a:ext>
              </a:extLst>
            </p:cNvPr>
            <p:cNvSpPr/>
            <p:nvPr/>
          </p:nvSpPr>
          <p:spPr>
            <a:xfrm>
              <a:off x="0" y="0"/>
              <a:ext cx="5987669" cy="6204458"/>
            </a:xfrm>
            <a:custGeom>
              <a:avLst/>
              <a:gdLst/>
              <a:ahLst/>
              <a:cxnLst/>
              <a:rect l="l" t="t" r="r" b="b"/>
              <a:pathLst>
                <a:path w="5987669" h="6204458">
                  <a:moveTo>
                    <a:pt x="0" y="3102229"/>
                  </a:moveTo>
                  <a:cubicBezTo>
                    <a:pt x="0" y="1389380"/>
                    <a:pt x="1339977" y="0"/>
                    <a:pt x="2993771" y="0"/>
                  </a:cubicBezTo>
                  <a:lnTo>
                    <a:pt x="2993771" y="13589"/>
                  </a:lnTo>
                  <a:lnTo>
                    <a:pt x="2993771" y="0"/>
                  </a:lnTo>
                  <a:cubicBezTo>
                    <a:pt x="4647692" y="0"/>
                    <a:pt x="5987669" y="1389380"/>
                    <a:pt x="5987669" y="3102229"/>
                  </a:cubicBezTo>
                  <a:lnTo>
                    <a:pt x="5974080" y="3102229"/>
                  </a:lnTo>
                  <a:lnTo>
                    <a:pt x="5987669" y="3102229"/>
                  </a:lnTo>
                  <a:cubicBezTo>
                    <a:pt x="5987669" y="4815078"/>
                    <a:pt x="4647692" y="6204458"/>
                    <a:pt x="2993898" y="6204458"/>
                  </a:cubicBezTo>
                  <a:lnTo>
                    <a:pt x="2993898" y="6190869"/>
                  </a:lnTo>
                  <a:lnTo>
                    <a:pt x="2993898" y="6204458"/>
                  </a:lnTo>
                  <a:cubicBezTo>
                    <a:pt x="1339977" y="6204331"/>
                    <a:pt x="0" y="4815078"/>
                    <a:pt x="0" y="3102229"/>
                  </a:cubicBezTo>
                  <a:lnTo>
                    <a:pt x="13589" y="3102229"/>
                  </a:lnTo>
                  <a:lnTo>
                    <a:pt x="27051" y="3102229"/>
                  </a:lnTo>
                  <a:lnTo>
                    <a:pt x="13589" y="3102229"/>
                  </a:lnTo>
                  <a:lnTo>
                    <a:pt x="0" y="3102229"/>
                  </a:lnTo>
                  <a:moveTo>
                    <a:pt x="27051" y="3102229"/>
                  </a:moveTo>
                  <a:cubicBezTo>
                    <a:pt x="27051" y="3109722"/>
                    <a:pt x="20955" y="3115818"/>
                    <a:pt x="13462" y="3115818"/>
                  </a:cubicBezTo>
                  <a:cubicBezTo>
                    <a:pt x="5969" y="3115818"/>
                    <a:pt x="0" y="3109722"/>
                    <a:pt x="0" y="3102229"/>
                  </a:cubicBezTo>
                  <a:cubicBezTo>
                    <a:pt x="0" y="3094736"/>
                    <a:pt x="6096" y="3088640"/>
                    <a:pt x="13589" y="3088640"/>
                  </a:cubicBezTo>
                  <a:cubicBezTo>
                    <a:pt x="21082" y="3088640"/>
                    <a:pt x="27178" y="3094736"/>
                    <a:pt x="27178" y="3102229"/>
                  </a:cubicBezTo>
                  <a:cubicBezTo>
                    <a:pt x="27178" y="4800981"/>
                    <a:pt x="1355852" y="6177280"/>
                    <a:pt x="2993898" y="6177280"/>
                  </a:cubicBezTo>
                  <a:cubicBezTo>
                    <a:pt x="4631944" y="6177280"/>
                    <a:pt x="5960618" y="4800981"/>
                    <a:pt x="5960618" y="3102229"/>
                  </a:cubicBezTo>
                  <a:cubicBezTo>
                    <a:pt x="5960618" y="1403477"/>
                    <a:pt x="4631817" y="27051"/>
                    <a:pt x="2993771" y="27051"/>
                  </a:cubicBezTo>
                  <a:lnTo>
                    <a:pt x="2993771" y="13589"/>
                  </a:lnTo>
                  <a:lnTo>
                    <a:pt x="2993771" y="27051"/>
                  </a:lnTo>
                  <a:cubicBezTo>
                    <a:pt x="1355852" y="27051"/>
                    <a:pt x="27051" y="1403350"/>
                    <a:pt x="27051" y="3102229"/>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DFA31778-7CA9-FA3A-25D9-2C8E2F9F0CAE}"/>
              </a:ext>
            </a:extLst>
          </p:cNvPr>
          <p:cNvSpPr txBox="1"/>
          <p:nvPr/>
        </p:nvSpPr>
        <p:spPr>
          <a:xfrm>
            <a:off x="6613947" y="633796"/>
            <a:ext cx="3307887" cy="1129925"/>
          </a:xfrm>
          <a:prstGeom prst="rect">
            <a:avLst/>
          </a:prstGeom>
        </p:spPr>
        <p:txBody>
          <a:bodyPr wrap="square" lIns="0" tIns="0" rIns="0" bIns="0" rtlCol="0" anchor="t">
            <a:spAutoFit/>
          </a:bodyPr>
          <a:lstStyle/>
          <a:p>
            <a:pPr>
              <a:lnSpc>
                <a:spcPts val="2160"/>
              </a:lnSpc>
            </a:pPr>
            <a:r>
              <a:rPr lang="en-US" sz="2400" u="sng" spc="10" dirty="0">
                <a:solidFill>
                  <a:srgbClr val="000000"/>
                </a:solidFill>
                <a:latin typeface="Calibri" panose="020F0502020204030204" pitchFamily="34" charset="0"/>
                <a:cs typeface="Calibri" panose="020F0502020204030204" pitchFamily="34" charset="0"/>
              </a:rPr>
              <a:t>Emotions, </a:t>
            </a:r>
            <a:r>
              <a:rPr lang="en-US" sz="2400" u="sng" spc="10" dirty="0" err="1">
                <a:solidFill>
                  <a:srgbClr val="000000"/>
                </a:solidFill>
                <a:latin typeface="Calibri" panose="020F0502020204030204" pitchFamily="34" charset="0"/>
                <a:cs typeface="Calibri" panose="020F0502020204030204" pitchFamily="34" charset="0"/>
              </a:rPr>
              <a:t>feelings,mood</a:t>
            </a:r>
            <a:endParaRPr lang="en-US" sz="2400" u="sng" spc="10" dirty="0">
              <a:solidFill>
                <a:srgbClr val="000000"/>
              </a:solidFill>
              <a:latin typeface="Calibri" panose="020F0502020204030204" pitchFamily="34" charset="0"/>
              <a:cs typeface="Calibri" panose="020F0502020204030204" pitchFamily="34" charset="0"/>
            </a:endParaRPr>
          </a:p>
          <a:p>
            <a:pPr algn="l">
              <a:lnSpc>
                <a:spcPts val="2160"/>
              </a:lnSpc>
            </a:pPr>
            <a:endParaRPr lang="en-US" sz="2000" spc="10" dirty="0">
              <a:solidFill>
                <a:srgbClr val="000000"/>
              </a:solidFill>
              <a:latin typeface="Calibri" panose="020F0502020204030204" pitchFamily="34" charset="0"/>
              <a:cs typeface="Calibri" panose="020F0502020204030204" pitchFamily="34" charset="0"/>
            </a:endParaRPr>
          </a:p>
          <a:p>
            <a:pPr algn="l">
              <a:lnSpc>
                <a:spcPts val="2160"/>
              </a:lnSpc>
            </a:pPr>
            <a:r>
              <a:rPr lang="en-US" sz="2000" spc="10" dirty="0">
                <a:solidFill>
                  <a:srgbClr val="000000"/>
                </a:solidFill>
                <a:latin typeface="Calibri" panose="020F0502020204030204" pitchFamily="34" charset="0"/>
                <a:cs typeface="Calibri" panose="020F0502020204030204" pitchFamily="34" charset="0"/>
              </a:rPr>
              <a:t>What did you feel or what mood do you have?</a:t>
            </a:r>
            <a:endParaRPr lang="en-US" sz="2000" spc="10" dirty="0">
              <a:solidFill>
                <a:srgbClr val="000000"/>
              </a:solidFill>
              <a:latin typeface="Calibri" panose="020F0502020204030204" pitchFamily="34" charset="0"/>
              <a:ea typeface="Open Sans 1"/>
              <a:cs typeface="Calibri" panose="020F0502020204030204" pitchFamily="34" charset="0"/>
            </a:endParaRPr>
          </a:p>
        </p:txBody>
      </p:sp>
      <p:sp>
        <p:nvSpPr>
          <p:cNvPr id="10" name="TextBox 9">
            <a:extLst>
              <a:ext uri="{FF2B5EF4-FFF2-40B4-BE49-F238E27FC236}">
                <a16:creationId xmlns:a16="http://schemas.microsoft.com/office/drawing/2014/main" id="{2B801DE0-B2FC-5C4E-6CF6-2D8317593A75}"/>
              </a:ext>
            </a:extLst>
          </p:cNvPr>
          <p:cNvSpPr txBox="1"/>
          <p:nvPr/>
        </p:nvSpPr>
        <p:spPr>
          <a:xfrm>
            <a:off x="5390069" y="4622253"/>
            <a:ext cx="1801146" cy="272510"/>
          </a:xfrm>
          <a:prstGeom prst="rect">
            <a:avLst/>
          </a:prstGeom>
        </p:spPr>
        <p:txBody>
          <a:bodyPr wrap="square" lIns="0" tIns="0" rIns="0" bIns="0" rtlCol="0" anchor="t">
            <a:spAutoFit/>
          </a:bodyPr>
          <a:lstStyle/>
          <a:p>
            <a:pPr algn="l">
              <a:lnSpc>
                <a:spcPts val="2160"/>
              </a:lnSpc>
            </a:pPr>
            <a:r>
              <a:rPr lang="en-US" sz="1800" b="1" u="sng" spc="10" dirty="0">
                <a:solidFill>
                  <a:srgbClr val="000000"/>
                </a:solidFill>
                <a:latin typeface="Calibri" panose="020F0502020204030204" pitchFamily="34" charset="0"/>
                <a:cs typeface="Calibri" panose="020F0502020204030204" pitchFamily="34" charset="0"/>
              </a:rPr>
              <a:t>Physical reactions</a:t>
            </a:r>
          </a:p>
        </p:txBody>
      </p:sp>
      <p:sp>
        <p:nvSpPr>
          <p:cNvPr id="11" name="TextBox 10">
            <a:extLst>
              <a:ext uri="{FF2B5EF4-FFF2-40B4-BE49-F238E27FC236}">
                <a16:creationId xmlns:a16="http://schemas.microsoft.com/office/drawing/2014/main" id="{D209A559-DBFB-A47E-CF07-4EAB59425849}"/>
              </a:ext>
            </a:extLst>
          </p:cNvPr>
          <p:cNvSpPr txBox="1"/>
          <p:nvPr/>
        </p:nvSpPr>
        <p:spPr>
          <a:xfrm>
            <a:off x="3093741" y="635531"/>
            <a:ext cx="2699602" cy="1412053"/>
          </a:xfrm>
          <a:prstGeom prst="rect">
            <a:avLst/>
          </a:prstGeom>
        </p:spPr>
        <p:txBody>
          <a:bodyPr wrap="square" lIns="0" tIns="0" rIns="0" bIns="0" rtlCol="0" anchor="t">
            <a:spAutoFit/>
          </a:bodyPr>
          <a:lstStyle/>
          <a:p>
            <a:pPr algn="l">
              <a:lnSpc>
                <a:spcPts val="2160"/>
              </a:lnSpc>
            </a:pPr>
            <a:r>
              <a:rPr lang="en-US" sz="2400" u="sng" spc="10" dirty="0">
                <a:solidFill>
                  <a:srgbClr val="000000"/>
                </a:solidFill>
                <a:latin typeface="Calibri" panose="020F0502020204030204" pitchFamily="34" charset="0"/>
                <a:cs typeface="Calibri" panose="020F0502020204030204" pitchFamily="34" charset="0"/>
              </a:rPr>
              <a:t>Thoughts and beliefs</a:t>
            </a:r>
          </a:p>
          <a:p>
            <a:pPr algn="l">
              <a:lnSpc>
                <a:spcPts val="2160"/>
              </a:lnSpc>
            </a:pPr>
            <a:endParaRPr lang="en-US" sz="2000" spc="10" dirty="0">
              <a:solidFill>
                <a:srgbClr val="000000"/>
              </a:solidFill>
              <a:latin typeface="Calibri" panose="020F0502020204030204" pitchFamily="34" charset="0"/>
              <a:cs typeface="Calibri" panose="020F0502020204030204" pitchFamily="34" charset="0"/>
            </a:endParaRPr>
          </a:p>
          <a:p>
            <a:pPr algn="l">
              <a:lnSpc>
                <a:spcPts val="2160"/>
              </a:lnSpc>
            </a:pPr>
            <a:r>
              <a:rPr lang="en-US" sz="2000" spc="10" dirty="0">
                <a:solidFill>
                  <a:srgbClr val="000000"/>
                </a:solidFill>
                <a:latin typeface="Calibri" panose="020F0502020204030204" pitchFamily="34" charset="0"/>
                <a:cs typeface="Calibri" panose="020F0502020204030204" pitchFamily="34" charset="0"/>
              </a:rPr>
              <a:t>What was going through your mind? Words, images or memories</a:t>
            </a:r>
          </a:p>
        </p:txBody>
      </p:sp>
      <p:grpSp>
        <p:nvGrpSpPr>
          <p:cNvPr id="12" name="Group 11">
            <a:extLst>
              <a:ext uri="{FF2B5EF4-FFF2-40B4-BE49-F238E27FC236}">
                <a16:creationId xmlns:a16="http://schemas.microsoft.com/office/drawing/2014/main" id="{F15305EE-5F15-233B-8717-57AEA3441D56}"/>
              </a:ext>
            </a:extLst>
          </p:cNvPr>
          <p:cNvGrpSpPr/>
          <p:nvPr/>
        </p:nvGrpSpPr>
        <p:grpSpPr>
          <a:xfrm>
            <a:off x="8311801" y="4333020"/>
            <a:ext cx="2733945" cy="1213104"/>
            <a:chOff x="-237532" y="-204751"/>
            <a:chExt cx="4030641" cy="1911885"/>
          </a:xfrm>
        </p:grpSpPr>
        <p:sp>
          <p:nvSpPr>
            <p:cNvPr id="13" name="Freeform 12">
              <a:extLst>
                <a:ext uri="{FF2B5EF4-FFF2-40B4-BE49-F238E27FC236}">
                  <a16:creationId xmlns:a16="http://schemas.microsoft.com/office/drawing/2014/main" id="{A4CEBDEC-24E0-0AE0-9590-5B464922113B}"/>
                </a:ext>
              </a:extLst>
            </p:cNvPr>
            <p:cNvSpPr/>
            <p:nvPr/>
          </p:nvSpPr>
          <p:spPr>
            <a:xfrm>
              <a:off x="0" y="0"/>
              <a:ext cx="3793109" cy="1707134"/>
            </a:xfrm>
            <a:custGeom>
              <a:avLst/>
              <a:gdLst/>
              <a:ahLst/>
              <a:cxnLst/>
              <a:rect l="l" t="t" r="r" b="b"/>
              <a:pathLst>
                <a:path w="3793109" h="1707134">
                  <a:moveTo>
                    <a:pt x="0" y="0"/>
                  </a:moveTo>
                  <a:lnTo>
                    <a:pt x="3793109" y="0"/>
                  </a:lnTo>
                  <a:lnTo>
                    <a:pt x="3793109" y="1707134"/>
                  </a:lnTo>
                  <a:lnTo>
                    <a:pt x="0" y="1707134"/>
                  </a:lnTo>
                  <a:close/>
                </a:path>
              </a:pathLst>
            </a:custGeom>
            <a:solidFill>
              <a:srgbClr val="FFFFFF"/>
            </a:solidFill>
          </p:spPr>
          <p:txBody>
            <a:bodyPr/>
            <a:lstStyle/>
            <a:p>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962263A-78D3-A8E7-B7C8-29E3B1268A01}"/>
                </a:ext>
              </a:extLst>
            </p:cNvPr>
            <p:cNvSpPr txBox="1"/>
            <p:nvPr/>
          </p:nvSpPr>
          <p:spPr>
            <a:xfrm>
              <a:off x="-237532" y="-204751"/>
              <a:ext cx="3793067" cy="1716661"/>
            </a:xfrm>
            <a:prstGeom prst="rect">
              <a:avLst/>
            </a:prstGeom>
          </p:spPr>
          <p:txBody>
            <a:bodyPr lIns="47625" tIns="47625" rIns="47625" bIns="47625" rtlCol="0" anchor="t"/>
            <a:lstStyle/>
            <a:p>
              <a:pPr algn="l">
                <a:lnSpc>
                  <a:spcPts val="2160"/>
                </a:lnSpc>
              </a:pPr>
              <a:r>
                <a:rPr lang="en-US" sz="1800" spc="10" dirty="0">
                  <a:solidFill>
                    <a:srgbClr val="FF0000"/>
                  </a:solidFill>
                  <a:latin typeface="Calibri" panose="020F0502020204030204" pitchFamily="34" charset="0"/>
                  <a:cs typeface="Calibri" panose="020F0502020204030204" pitchFamily="34" charset="0"/>
                </a:rPr>
                <a:t>How do your thoughts  and feelings influence your health behaviors?</a:t>
              </a:r>
            </a:p>
          </p:txBody>
        </p:sp>
      </p:grpSp>
      <p:grpSp>
        <p:nvGrpSpPr>
          <p:cNvPr id="15" name="Group 14">
            <a:extLst>
              <a:ext uri="{FF2B5EF4-FFF2-40B4-BE49-F238E27FC236}">
                <a16:creationId xmlns:a16="http://schemas.microsoft.com/office/drawing/2014/main" id="{573C6CC5-7C75-FDF3-5D35-2686BA25C300}"/>
              </a:ext>
            </a:extLst>
          </p:cNvPr>
          <p:cNvGrpSpPr/>
          <p:nvPr/>
        </p:nvGrpSpPr>
        <p:grpSpPr>
          <a:xfrm>
            <a:off x="8132280" y="3615312"/>
            <a:ext cx="2591179" cy="2286391"/>
            <a:chOff x="0" y="0"/>
            <a:chExt cx="3820160" cy="3603413"/>
          </a:xfrm>
        </p:grpSpPr>
        <p:sp>
          <p:nvSpPr>
            <p:cNvPr id="16" name="Freeform 15">
              <a:extLst>
                <a:ext uri="{FF2B5EF4-FFF2-40B4-BE49-F238E27FC236}">
                  <a16:creationId xmlns:a16="http://schemas.microsoft.com/office/drawing/2014/main" id="{DBAF5E24-D98B-0817-D801-EEA102B4E258}"/>
                </a:ext>
              </a:extLst>
            </p:cNvPr>
            <p:cNvSpPr/>
            <p:nvPr/>
          </p:nvSpPr>
          <p:spPr>
            <a:xfrm>
              <a:off x="0" y="0"/>
              <a:ext cx="3820160" cy="3603498"/>
            </a:xfrm>
            <a:custGeom>
              <a:avLst/>
              <a:gdLst/>
              <a:ahLst/>
              <a:cxnLst/>
              <a:rect l="l" t="t" r="r" b="b"/>
              <a:pathLst>
                <a:path w="3820160" h="3603498">
                  <a:moveTo>
                    <a:pt x="13589" y="0"/>
                  </a:moveTo>
                  <a:lnTo>
                    <a:pt x="3806571" y="0"/>
                  </a:lnTo>
                  <a:cubicBezTo>
                    <a:pt x="3814064" y="0"/>
                    <a:pt x="3820160" y="6096"/>
                    <a:pt x="3820160" y="13589"/>
                  </a:cubicBezTo>
                  <a:lnTo>
                    <a:pt x="3820160" y="3589909"/>
                  </a:lnTo>
                  <a:cubicBezTo>
                    <a:pt x="3820160" y="3597402"/>
                    <a:pt x="3814064" y="3603498"/>
                    <a:pt x="3806571" y="3603498"/>
                  </a:cubicBezTo>
                  <a:lnTo>
                    <a:pt x="13589" y="3603498"/>
                  </a:lnTo>
                  <a:cubicBezTo>
                    <a:pt x="6096" y="3603498"/>
                    <a:pt x="0" y="3597402"/>
                    <a:pt x="0" y="3589909"/>
                  </a:cubicBezTo>
                  <a:lnTo>
                    <a:pt x="0" y="13589"/>
                  </a:lnTo>
                  <a:cubicBezTo>
                    <a:pt x="0" y="6096"/>
                    <a:pt x="6096" y="0"/>
                    <a:pt x="13589" y="0"/>
                  </a:cubicBezTo>
                  <a:moveTo>
                    <a:pt x="13589" y="27051"/>
                  </a:moveTo>
                  <a:lnTo>
                    <a:pt x="13589" y="13589"/>
                  </a:lnTo>
                  <a:lnTo>
                    <a:pt x="27051" y="13589"/>
                  </a:lnTo>
                  <a:lnTo>
                    <a:pt x="27051" y="3589909"/>
                  </a:lnTo>
                  <a:lnTo>
                    <a:pt x="13589" y="3589909"/>
                  </a:lnTo>
                  <a:lnTo>
                    <a:pt x="13589" y="3576320"/>
                  </a:lnTo>
                  <a:lnTo>
                    <a:pt x="3806571" y="3576320"/>
                  </a:lnTo>
                  <a:lnTo>
                    <a:pt x="3806571" y="3589909"/>
                  </a:lnTo>
                  <a:lnTo>
                    <a:pt x="3792982" y="3589909"/>
                  </a:lnTo>
                  <a:lnTo>
                    <a:pt x="3792982" y="13589"/>
                  </a:lnTo>
                  <a:lnTo>
                    <a:pt x="3806571" y="13589"/>
                  </a:lnTo>
                  <a:lnTo>
                    <a:pt x="3806571" y="27051"/>
                  </a:lnTo>
                  <a:lnTo>
                    <a:pt x="13589" y="27051"/>
                  </a:ln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
        <p:nvSpPr>
          <p:cNvPr id="17" name="AutoShape 16">
            <a:extLst>
              <a:ext uri="{FF2B5EF4-FFF2-40B4-BE49-F238E27FC236}">
                <a16:creationId xmlns:a16="http://schemas.microsoft.com/office/drawing/2014/main" id="{7C5DC690-A09F-9A8D-F0C3-A1E14D750416}"/>
              </a:ext>
            </a:extLst>
          </p:cNvPr>
          <p:cNvSpPr/>
          <p:nvPr/>
        </p:nvSpPr>
        <p:spPr>
          <a:xfrm rot="62327" flipV="1">
            <a:off x="4275412" y="2363974"/>
            <a:ext cx="4036332" cy="80873"/>
          </a:xfrm>
          <a:prstGeom prst="line">
            <a:avLst/>
          </a:prstGeom>
          <a:ln w="57150" cap="rnd">
            <a:solidFill>
              <a:srgbClr val="A5300F"/>
            </a:solidFill>
            <a:prstDash val="solid"/>
            <a:headEnd type="triangle" w="lg" len="med"/>
            <a:tailEnd type="triangle" w="lg" len="med"/>
          </a:ln>
        </p:spPr>
        <p:txBody>
          <a:bodyPr/>
          <a:lstStyle/>
          <a:p>
            <a:endParaRPr lang="en-US">
              <a:latin typeface="Calibri" panose="020F0502020204030204" pitchFamily="34" charset="0"/>
              <a:cs typeface="Calibri" panose="020F0502020204030204" pitchFamily="34" charset="0"/>
            </a:endParaRPr>
          </a:p>
        </p:txBody>
      </p:sp>
      <p:grpSp>
        <p:nvGrpSpPr>
          <p:cNvPr id="18" name="Group 6">
            <a:extLst>
              <a:ext uri="{FF2B5EF4-FFF2-40B4-BE49-F238E27FC236}">
                <a16:creationId xmlns:a16="http://schemas.microsoft.com/office/drawing/2014/main" id="{C6776C11-1BBE-47E2-85BC-903D29BFE2F2}"/>
              </a:ext>
            </a:extLst>
          </p:cNvPr>
          <p:cNvGrpSpPr/>
          <p:nvPr/>
        </p:nvGrpSpPr>
        <p:grpSpPr>
          <a:xfrm>
            <a:off x="4107372" y="2251469"/>
            <a:ext cx="4061350" cy="3936718"/>
            <a:chOff x="0" y="0"/>
            <a:chExt cx="5987627" cy="6204373"/>
          </a:xfrm>
        </p:grpSpPr>
        <p:sp>
          <p:nvSpPr>
            <p:cNvPr id="19" name="Freeform 7">
              <a:extLst>
                <a:ext uri="{FF2B5EF4-FFF2-40B4-BE49-F238E27FC236}">
                  <a16:creationId xmlns:a16="http://schemas.microsoft.com/office/drawing/2014/main" id="{B0D2B9FF-A677-5C54-9994-D17876E4F4EB}"/>
                </a:ext>
              </a:extLst>
            </p:cNvPr>
            <p:cNvSpPr/>
            <p:nvPr/>
          </p:nvSpPr>
          <p:spPr>
            <a:xfrm>
              <a:off x="0" y="0"/>
              <a:ext cx="5987669" cy="6204458"/>
            </a:xfrm>
            <a:custGeom>
              <a:avLst/>
              <a:gdLst/>
              <a:ahLst/>
              <a:cxnLst/>
              <a:rect l="l" t="t" r="r" b="b"/>
              <a:pathLst>
                <a:path w="5987669" h="6204458">
                  <a:moveTo>
                    <a:pt x="0" y="3102229"/>
                  </a:moveTo>
                  <a:cubicBezTo>
                    <a:pt x="0" y="1389380"/>
                    <a:pt x="1339977" y="0"/>
                    <a:pt x="2993771" y="0"/>
                  </a:cubicBezTo>
                  <a:lnTo>
                    <a:pt x="2993771" y="13589"/>
                  </a:lnTo>
                  <a:lnTo>
                    <a:pt x="2993771" y="0"/>
                  </a:lnTo>
                  <a:cubicBezTo>
                    <a:pt x="4647692" y="0"/>
                    <a:pt x="5987669" y="1389380"/>
                    <a:pt x="5987669" y="3102229"/>
                  </a:cubicBezTo>
                  <a:lnTo>
                    <a:pt x="5974080" y="3102229"/>
                  </a:lnTo>
                  <a:lnTo>
                    <a:pt x="5987669" y="3102229"/>
                  </a:lnTo>
                  <a:cubicBezTo>
                    <a:pt x="5987669" y="4815078"/>
                    <a:pt x="4647692" y="6204458"/>
                    <a:pt x="2993898" y="6204458"/>
                  </a:cubicBezTo>
                  <a:lnTo>
                    <a:pt x="2993898" y="6190869"/>
                  </a:lnTo>
                  <a:lnTo>
                    <a:pt x="2993898" y="6204458"/>
                  </a:lnTo>
                  <a:cubicBezTo>
                    <a:pt x="1339977" y="6204331"/>
                    <a:pt x="0" y="4815078"/>
                    <a:pt x="0" y="3102229"/>
                  </a:cubicBezTo>
                  <a:lnTo>
                    <a:pt x="13589" y="3102229"/>
                  </a:lnTo>
                  <a:lnTo>
                    <a:pt x="27051" y="3102229"/>
                  </a:lnTo>
                  <a:lnTo>
                    <a:pt x="13589" y="3102229"/>
                  </a:lnTo>
                  <a:lnTo>
                    <a:pt x="0" y="3102229"/>
                  </a:lnTo>
                  <a:moveTo>
                    <a:pt x="27051" y="3102229"/>
                  </a:moveTo>
                  <a:cubicBezTo>
                    <a:pt x="27051" y="3109722"/>
                    <a:pt x="20955" y="3115818"/>
                    <a:pt x="13462" y="3115818"/>
                  </a:cubicBezTo>
                  <a:cubicBezTo>
                    <a:pt x="5969" y="3115818"/>
                    <a:pt x="0" y="3109722"/>
                    <a:pt x="0" y="3102229"/>
                  </a:cubicBezTo>
                  <a:cubicBezTo>
                    <a:pt x="0" y="3094736"/>
                    <a:pt x="6096" y="3088640"/>
                    <a:pt x="13589" y="3088640"/>
                  </a:cubicBezTo>
                  <a:cubicBezTo>
                    <a:pt x="21082" y="3088640"/>
                    <a:pt x="27178" y="3094736"/>
                    <a:pt x="27178" y="3102229"/>
                  </a:cubicBezTo>
                  <a:cubicBezTo>
                    <a:pt x="27178" y="4800981"/>
                    <a:pt x="1355852" y="6177280"/>
                    <a:pt x="2993898" y="6177280"/>
                  </a:cubicBezTo>
                  <a:cubicBezTo>
                    <a:pt x="4631944" y="6177280"/>
                    <a:pt x="5960618" y="4800981"/>
                    <a:pt x="5960618" y="3102229"/>
                  </a:cubicBezTo>
                  <a:cubicBezTo>
                    <a:pt x="5960618" y="1403477"/>
                    <a:pt x="4631817" y="27051"/>
                    <a:pt x="2993771" y="27051"/>
                  </a:cubicBezTo>
                  <a:lnTo>
                    <a:pt x="2993771" y="13589"/>
                  </a:lnTo>
                  <a:lnTo>
                    <a:pt x="2993771" y="27051"/>
                  </a:lnTo>
                  <a:cubicBezTo>
                    <a:pt x="1355852" y="27051"/>
                    <a:pt x="27051" y="1403350"/>
                    <a:pt x="27051" y="3102229"/>
                  </a:cubicBezTo>
                  <a:close/>
                </a:path>
              </a:pathLst>
            </a:custGeom>
            <a:solidFill>
              <a:srgbClr val="782008"/>
            </a:solidFill>
          </p:spPr>
          <p:txBody>
            <a:bodyP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7923677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F167-4860-548C-704F-B21641EDEA1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32F928-CBB8-1D6D-D52E-26B31B26377B}"/>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F0378AA9-28B2-2D61-E548-3BD1DE3C95B6}"/>
              </a:ext>
            </a:extLst>
          </p:cNvPr>
          <p:cNvSpPr>
            <a:spLocks noGrp="1"/>
          </p:cNvSpPr>
          <p:nvPr>
            <p:ph type="sldNum" sz="quarter" idx="13"/>
          </p:nvPr>
        </p:nvSpPr>
        <p:spPr/>
        <p:txBody>
          <a:bodyPr/>
          <a:lstStyle/>
          <a:p>
            <a:fld id="{7BCC8D0D-EAEC-449D-9161-023DFF90F2E2}" type="slidenum">
              <a:rPr lang="en-US" smtClean="0"/>
              <a:pPr/>
              <a:t>37</a:t>
            </a:fld>
            <a:endParaRPr lang="en-US" dirty="0"/>
          </a:p>
        </p:txBody>
      </p:sp>
      <p:sp>
        <p:nvSpPr>
          <p:cNvPr id="7" name="AutoShape 4">
            <a:extLst>
              <a:ext uri="{FF2B5EF4-FFF2-40B4-BE49-F238E27FC236}">
                <a16:creationId xmlns:a16="http://schemas.microsoft.com/office/drawing/2014/main" id="{D964F4E0-7881-4641-9370-CC9CFAC53548}"/>
              </a:ext>
            </a:extLst>
          </p:cNvPr>
          <p:cNvSpPr/>
          <p:nvPr/>
        </p:nvSpPr>
        <p:spPr>
          <a:xfrm rot="23839" flipV="1">
            <a:off x="1961548" y="1098835"/>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4" name="Freeform 2">
            <a:extLst>
              <a:ext uri="{FF2B5EF4-FFF2-40B4-BE49-F238E27FC236}">
                <a16:creationId xmlns:a16="http://schemas.microsoft.com/office/drawing/2014/main" id="{E25C5B47-F767-8E74-2796-461ACACB5191}"/>
              </a:ext>
            </a:extLst>
          </p:cNvPr>
          <p:cNvSpPr/>
          <p:nvPr/>
        </p:nvSpPr>
        <p:spPr>
          <a:xfrm>
            <a:off x="670559" y="1208145"/>
            <a:ext cx="10850880" cy="4844290"/>
          </a:xfrm>
          <a:custGeom>
            <a:avLst/>
            <a:gdLst/>
            <a:ahLst/>
            <a:cxnLst/>
            <a:rect l="l" t="t" r="r" b="b"/>
            <a:pathLst>
              <a:path w="16961630" h="7473405">
                <a:moveTo>
                  <a:pt x="0" y="0"/>
                </a:moveTo>
                <a:lnTo>
                  <a:pt x="16961630" y="0"/>
                </a:lnTo>
                <a:lnTo>
                  <a:pt x="16961630" y="7473406"/>
                </a:lnTo>
                <a:lnTo>
                  <a:pt x="0" y="7473406"/>
                </a:lnTo>
                <a:lnTo>
                  <a:pt x="0" y="0"/>
                </a:lnTo>
                <a:close/>
              </a:path>
            </a:pathLst>
          </a:custGeom>
          <a:blipFill>
            <a:blip r:embed="rId3"/>
            <a:stretch>
              <a:fillRect/>
            </a:stretch>
          </a:blipFill>
        </p:spPr>
        <p:txBody>
          <a:bodyPr/>
          <a:lstStyle/>
          <a:p>
            <a:endParaRPr lang="en-US"/>
          </a:p>
        </p:txBody>
      </p:sp>
      <p:sp>
        <p:nvSpPr>
          <p:cNvPr id="5" name="TextBox 3">
            <a:extLst>
              <a:ext uri="{FF2B5EF4-FFF2-40B4-BE49-F238E27FC236}">
                <a16:creationId xmlns:a16="http://schemas.microsoft.com/office/drawing/2014/main" id="{845BF25E-DB8D-AF58-C5E4-38E0069E1640}"/>
              </a:ext>
            </a:extLst>
          </p:cNvPr>
          <p:cNvSpPr txBox="1"/>
          <p:nvPr/>
        </p:nvSpPr>
        <p:spPr>
          <a:xfrm>
            <a:off x="670559" y="110055"/>
            <a:ext cx="10850880" cy="1024191"/>
          </a:xfrm>
          <a:prstGeom prst="rect">
            <a:avLst/>
          </a:prstGeom>
        </p:spPr>
        <p:txBody>
          <a:bodyPr lIns="0" tIns="0" rIns="0" bIns="0" rtlCol="0" anchor="t">
            <a:spAutoFit/>
          </a:bodyPr>
          <a:lstStyle/>
          <a:p>
            <a:pPr algn="ctr">
              <a:lnSpc>
                <a:spcPts val="3888"/>
              </a:lnSpc>
            </a:pPr>
            <a:r>
              <a:rPr lang="en-US" sz="4400" spc="-129" dirty="0">
                <a:solidFill>
                  <a:srgbClr val="000000"/>
                </a:solidFill>
                <a:latin typeface="Calibri"/>
                <a:cs typeface="Calibri"/>
              </a:rPr>
              <a:t>Optional tool to monitor how thoughts and mood impact behavior</a:t>
            </a:r>
          </a:p>
        </p:txBody>
      </p:sp>
    </p:spTree>
    <p:extLst>
      <p:ext uri="{BB962C8B-B14F-4D97-AF65-F5344CB8AC3E}">
        <p14:creationId xmlns:p14="http://schemas.microsoft.com/office/powerpoint/2010/main" val="182823415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E9813-19E6-502C-1FB8-AEA4C48B7E3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D3D2E9-ABA2-EA0B-1037-45EE96510C27}"/>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92CD05F4-FFD6-462D-79C2-71695217C55A}"/>
              </a:ext>
            </a:extLst>
          </p:cNvPr>
          <p:cNvSpPr>
            <a:spLocks noGrp="1"/>
          </p:cNvSpPr>
          <p:nvPr>
            <p:ph type="sldNum" sz="quarter" idx="13"/>
          </p:nvPr>
        </p:nvSpPr>
        <p:spPr/>
        <p:txBody>
          <a:bodyPr/>
          <a:lstStyle/>
          <a:p>
            <a:fld id="{7BCC8D0D-EAEC-449D-9161-023DFF90F2E2}" type="slidenum">
              <a:rPr lang="en-US" smtClean="0"/>
              <a:pPr/>
              <a:t>38</a:t>
            </a:fld>
            <a:endParaRPr lang="en-US" dirty="0"/>
          </a:p>
        </p:txBody>
      </p:sp>
      <p:sp>
        <p:nvSpPr>
          <p:cNvPr id="7" name="AutoShape 4">
            <a:extLst>
              <a:ext uri="{FF2B5EF4-FFF2-40B4-BE49-F238E27FC236}">
                <a16:creationId xmlns:a16="http://schemas.microsoft.com/office/drawing/2014/main" id="{5EFCE853-99D5-9743-1F41-0BF07A3D1F59}"/>
              </a:ext>
            </a:extLst>
          </p:cNvPr>
          <p:cNvSpPr/>
          <p:nvPr/>
        </p:nvSpPr>
        <p:spPr>
          <a:xfrm rot="23839" flipV="1">
            <a:off x="1961548" y="3097757"/>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4" name="TextBox 2">
            <a:extLst>
              <a:ext uri="{FF2B5EF4-FFF2-40B4-BE49-F238E27FC236}">
                <a16:creationId xmlns:a16="http://schemas.microsoft.com/office/drawing/2014/main" id="{3F04E6AC-ADA4-0465-384E-9BDC440557B7}"/>
              </a:ext>
            </a:extLst>
          </p:cNvPr>
          <p:cNvSpPr txBox="1"/>
          <p:nvPr/>
        </p:nvSpPr>
        <p:spPr>
          <a:xfrm>
            <a:off x="2066926" y="1836223"/>
            <a:ext cx="8058149" cy="2657475"/>
          </a:xfrm>
          <a:prstGeom prst="rect">
            <a:avLst/>
          </a:prstGeom>
        </p:spPr>
        <p:txBody>
          <a:bodyPr wrap="square" lIns="0" tIns="0" rIns="0" bIns="0" rtlCol="0" anchor="t">
            <a:spAutoFit/>
          </a:bodyPr>
          <a:lstStyle/>
          <a:p>
            <a:pPr algn="ctr">
              <a:lnSpc>
                <a:spcPts val="5040"/>
              </a:lnSpc>
            </a:pPr>
            <a:r>
              <a:rPr lang="en-US" sz="4200" spc="24">
                <a:solidFill>
                  <a:srgbClr val="323232"/>
                </a:solidFill>
                <a:latin typeface="Calibri"/>
                <a:cs typeface="Calibri"/>
              </a:rPr>
              <a:t>BRIDGE Session #2:  </a:t>
            </a:r>
          </a:p>
          <a:p>
            <a:pPr algn="ctr">
              <a:lnSpc>
                <a:spcPts val="5040"/>
              </a:lnSpc>
            </a:pPr>
            <a:r>
              <a:rPr lang="en-US" sz="4200" spc="24">
                <a:solidFill>
                  <a:srgbClr val="323232"/>
                </a:solidFill>
                <a:latin typeface="Calibri"/>
                <a:cs typeface="Calibri"/>
              </a:rPr>
              <a:t>Improving outcomes in MASLD</a:t>
            </a:r>
          </a:p>
          <a:p>
            <a:pPr algn="ctr">
              <a:lnSpc>
                <a:spcPts val="5040"/>
              </a:lnSpc>
            </a:pPr>
            <a:endParaRPr lang="en-US" sz="4200" spc="24">
              <a:solidFill>
                <a:srgbClr val="323232"/>
              </a:solidFill>
              <a:latin typeface="Calibri"/>
              <a:cs typeface="Calibri"/>
            </a:endParaRPr>
          </a:p>
          <a:p>
            <a:pPr algn="ctr">
              <a:lnSpc>
                <a:spcPts val="5040"/>
              </a:lnSpc>
            </a:pPr>
            <a:endParaRPr lang="en-US" sz="4200" spc="24">
              <a:solidFill>
                <a:srgbClr val="323232"/>
              </a:solidFill>
              <a:latin typeface="Calibri"/>
              <a:cs typeface="Calibri"/>
            </a:endParaRPr>
          </a:p>
        </p:txBody>
      </p:sp>
    </p:spTree>
    <p:extLst>
      <p:ext uri="{BB962C8B-B14F-4D97-AF65-F5344CB8AC3E}">
        <p14:creationId xmlns:p14="http://schemas.microsoft.com/office/powerpoint/2010/main" val="360330653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627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8426E-F536-32CF-A02C-A4082ABE0D4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DBCD7C-6BA9-6D6D-5F01-E84FE45B5B1A}"/>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C64288F9-5A21-358B-3CA7-2C13B7F64C1C}"/>
              </a:ext>
            </a:extLst>
          </p:cNvPr>
          <p:cNvSpPr>
            <a:spLocks noGrp="1"/>
          </p:cNvSpPr>
          <p:nvPr>
            <p:ph type="sldNum" sz="quarter" idx="13"/>
          </p:nvPr>
        </p:nvSpPr>
        <p:spPr/>
        <p:txBody>
          <a:bodyPr/>
          <a:lstStyle/>
          <a:p>
            <a:fld id="{7BCC8D0D-EAEC-449D-9161-023DFF90F2E2}" type="slidenum">
              <a:rPr lang="en-US" smtClean="0"/>
              <a:pPr/>
              <a:t>4</a:t>
            </a:fld>
            <a:endParaRPr lang="en-US" dirty="0"/>
          </a:p>
        </p:txBody>
      </p:sp>
      <p:sp>
        <p:nvSpPr>
          <p:cNvPr id="7" name="AutoShape 4">
            <a:extLst>
              <a:ext uri="{FF2B5EF4-FFF2-40B4-BE49-F238E27FC236}">
                <a16:creationId xmlns:a16="http://schemas.microsoft.com/office/drawing/2014/main" id="{667826DB-4D24-A232-B149-8DB74E3A7126}"/>
              </a:ext>
            </a:extLst>
          </p:cNvPr>
          <p:cNvSpPr/>
          <p:nvPr/>
        </p:nvSpPr>
        <p:spPr>
          <a:xfrm rot="23839" flipV="1">
            <a:off x="1961548" y="1098835"/>
            <a:ext cx="8268904" cy="70822"/>
          </a:xfrm>
          <a:prstGeom prst="line">
            <a:avLst/>
          </a:prstGeom>
          <a:ln w="47625" cap="rnd">
            <a:solidFill>
              <a:srgbClr val="A5300F"/>
            </a:solidFill>
            <a:prstDash val="solid"/>
            <a:headEnd type="none" w="sm" len="sm"/>
            <a:tailEnd type="none" w="sm" len="sm"/>
          </a:ln>
        </p:spPr>
        <p:txBody>
          <a:bodyPr/>
          <a:lstStyle/>
          <a:p>
            <a:endParaRPr lang="en-US"/>
          </a:p>
        </p:txBody>
      </p:sp>
      <p:grpSp>
        <p:nvGrpSpPr>
          <p:cNvPr id="4" name="Group 6">
            <a:extLst>
              <a:ext uri="{FF2B5EF4-FFF2-40B4-BE49-F238E27FC236}">
                <a16:creationId xmlns:a16="http://schemas.microsoft.com/office/drawing/2014/main" id="{FEC0C791-9E7C-484E-4BD9-577550E4EE85}"/>
              </a:ext>
            </a:extLst>
          </p:cNvPr>
          <p:cNvGrpSpPr/>
          <p:nvPr/>
        </p:nvGrpSpPr>
        <p:grpSpPr>
          <a:xfrm>
            <a:off x="6474712" y="2733676"/>
            <a:ext cx="3336457" cy="3313986"/>
            <a:chOff x="0" y="0"/>
            <a:chExt cx="5641975" cy="5590032"/>
          </a:xfrm>
        </p:grpSpPr>
        <p:sp>
          <p:nvSpPr>
            <p:cNvPr id="5" name="Freeform 7">
              <a:extLst>
                <a:ext uri="{FF2B5EF4-FFF2-40B4-BE49-F238E27FC236}">
                  <a16:creationId xmlns:a16="http://schemas.microsoft.com/office/drawing/2014/main" id="{4E26C4B1-F1C9-D6E9-480D-E951963588BA}"/>
                </a:ext>
              </a:extLst>
            </p:cNvPr>
            <p:cNvSpPr/>
            <p:nvPr/>
          </p:nvSpPr>
          <p:spPr>
            <a:xfrm>
              <a:off x="13589" y="13589"/>
              <a:ext cx="5614796" cy="5562855"/>
            </a:xfrm>
            <a:custGeom>
              <a:avLst/>
              <a:gdLst/>
              <a:ahLst/>
              <a:cxnLst/>
              <a:rect l="l" t="t" r="r" b="b"/>
              <a:pathLst>
                <a:path w="5614797" h="5562854">
                  <a:moveTo>
                    <a:pt x="0" y="2781427"/>
                  </a:moveTo>
                  <a:cubicBezTo>
                    <a:pt x="0" y="1245235"/>
                    <a:pt x="1256919" y="0"/>
                    <a:pt x="2807335" y="0"/>
                  </a:cubicBezTo>
                  <a:cubicBezTo>
                    <a:pt x="4357751" y="0"/>
                    <a:pt x="5614797" y="1245235"/>
                    <a:pt x="5614797" y="2781427"/>
                  </a:cubicBezTo>
                  <a:cubicBezTo>
                    <a:pt x="5614797" y="4317619"/>
                    <a:pt x="4357878" y="5562854"/>
                    <a:pt x="2807335" y="5562854"/>
                  </a:cubicBezTo>
                  <a:cubicBezTo>
                    <a:pt x="1256792" y="5562854"/>
                    <a:pt x="0" y="4317619"/>
                    <a:pt x="0" y="2781427"/>
                  </a:cubicBezTo>
                  <a:close/>
                </a:path>
              </a:pathLst>
            </a:custGeom>
            <a:solidFill>
              <a:srgbClr val="0070C0"/>
            </a:solidFill>
          </p:spPr>
          <p:txBody>
            <a:bodyPr/>
            <a:lstStyle/>
            <a:p>
              <a:endParaRPr lang="en-US"/>
            </a:p>
          </p:txBody>
        </p:sp>
        <p:sp>
          <p:nvSpPr>
            <p:cNvPr id="6" name="Freeform 8">
              <a:extLst>
                <a:ext uri="{FF2B5EF4-FFF2-40B4-BE49-F238E27FC236}">
                  <a16:creationId xmlns:a16="http://schemas.microsoft.com/office/drawing/2014/main" id="{240B10FD-2DE3-2617-A6FE-C3B6BBAD205D}"/>
                </a:ext>
              </a:extLst>
            </p:cNvPr>
            <p:cNvSpPr/>
            <p:nvPr/>
          </p:nvSpPr>
          <p:spPr>
            <a:xfrm>
              <a:off x="0" y="0"/>
              <a:ext cx="5641975" cy="5590032"/>
            </a:xfrm>
            <a:custGeom>
              <a:avLst/>
              <a:gdLst/>
              <a:ahLst/>
              <a:cxnLst/>
              <a:rect l="l" t="t" r="r" b="b"/>
              <a:pathLst>
                <a:path w="5641975" h="5590032">
                  <a:moveTo>
                    <a:pt x="0" y="2795016"/>
                  </a:moveTo>
                  <a:cubicBezTo>
                    <a:pt x="0" y="1251204"/>
                    <a:pt x="1263142" y="0"/>
                    <a:pt x="2820924" y="0"/>
                  </a:cubicBezTo>
                  <a:lnTo>
                    <a:pt x="2820924" y="13589"/>
                  </a:lnTo>
                  <a:lnTo>
                    <a:pt x="2820924" y="0"/>
                  </a:lnTo>
                  <a:cubicBezTo>
                    <a:pt x="4378833" y="0"/>
                    <a:pt x="5641975" y="1251204"/>
                    <a:pt x="5641975" y="2795016"/>
                  </a:cubicBezTo>
                  <a:lnTo>
                    <a:pt x="5628386" y="2795016"/>
                  </a:lnTo>
                  <a:lnTo>
                    <a:pt x="5641975" y="2795016"/>
                  </a:lnTo>
                  <a:cubicBezTo>
                    <a:pt x="5641975" y="4338828"/>
                    <a:pt x="4378833" y="5590032"/>
                    <a:pt x="2821051" y="5590032"/>
                  </a:cubicBezTo>
                  <a:lnTo>
                    <a:pt x="2821051" y="5576443"/>
                  </a:lnTo>
                  <a:lnTo>
                    <a:pt x="2821051" y="5590032"/>
                  </a:lnTo>
                  <a:cubicBezTo>
                    <a:pt x="1263142" y="5590032"/>
                    <a:pt x="0" y="4338828"/>
                    <a:pt x="0" y="2795016"/>
                  </a:cubicBezTo>
                  <a:lnTo>
                    <a:pt x="13589" y="2795016"/>
                  </a:lnTo>
                  <a:lnTo>
                    <a:pt x="27051" y="2795016"/>
                  </a:lnTo>
                  <a:lnTo>
                    <a:pt x="13589" y="2795016"/>
                  </a:lnTo>
                  <a:lnTo>
                    <a:pt x="0" y="2795016"/>
                  </a:lnTo>
                  <a:moveTo>
                    <a:pt x="27051" y="2795016"/>
                  </a:moveTo>
                  <a:cubicBezTo>
                    <a:pt x="27051" y="2802509"/>
                    <a:pt x="20955" y="2808605"/>
                    <a:pt x="13462" y="2808605"/>
                  </a:cubicBezTo>
                  <a:cubicBezTo>
                    <a:pt x="5969" y="2808605"/>
                    <a:pt x="0" y="2802509"/>
                    <a:pt x="0" y="2795016"/>
                  </a:cubicBezTo>
                  <a:cubicBezTo>
                    <a:pt x="0" y="2787523"/>
                    <a:pt x="6096" y="2781427"/>
                    <a:pt x="13589" y="2781427"/>
                  </a:cubicBezTo>
                  <a:cubicBezTo>
                    <a:pt x="21082" y="2781427"/>
                    <a:pt x="27178" y="2787523"/>
                    <a:pt x="27178" y="2795016"/>
                  </a:cubicBezTo>
                  <a:cubicBezTo>
                    <a:pt x="27178" y="4323588"/>
                    <a:pt x="1277874" y="5562981"/>
                    <a:pt x="2821051" y="5562981"/>
                  </a:cubicBezTo>
                  <a:cubicBezTo>
                    <a:pt x="4364228" y="5562981"/>
                    <a:pt x="5614924" y="4323588"/>
                    <a:pt x="5614924" y="2795016"/>
                  </a:cubicBezTo>
                  <a:cubicBezTo>
                    <a:pt x="5614924" y="1266444"/>
                    <a:pt x="4364101" y="27051"/>
                    <a:pt x="2820924" y="27051"/>
                  </a:cubicBezTo>
                  <a:lnTo>
                    <a:pt x="2820924" y="13589"/>
                  </a:lnTo>
                  <a:lnTo>
                    <a:pt x="2820924" y="27051"/>
                  </a:lnTo>
                  <a:cubicBezTo>
                    <a:pt x="1277874" y="27051"/>
                    <a:pt x="27051" y="1266444"/>
                    <a:pt x="27051" y="2795016"/>
                  </a:cubicBezTo>
                  <a:close/>
                </a:path>
              </a:pathLst>
            </a:custGeom>
            <a:solidFill>
              <a:srgbClr val="FFFFFF"/>
            </a:solidFill>
          </p:spPr>
          <p:txBody>
            <a:bodyPr/>
            <a:lstStyle/>
            <a:p>
              <a:endParaRPr lang="en-US"/>
            </a:p>
          </p:txBody>
        </p:sp>
      </p:grpSp>
      <p:grpSp>
        <p:nvGrpSpPr>
          <p:cNvPr id="8" name="Group 10">
            <a:extLst>
              <a:ext uri="{FF2B5EF4-FFF2-40B4-BE49-F238E27FC236}">
                <a16:creationId xmlns:a16="http://schemas.microsoft.com/office/drawing/2014/main" id="{7AEE7152-6EC9-D31F-B1C5-66E81D8A3706}"/>
              </a:ext>
            </a:extLst>
          </p:cNvPr>
          <p:cNvGrpSpPr/>
          <p:nvPr/>
        </p:nvGrpSpPr>
        <p:grpSpPr>
          <a:xfrm>
            <a:off x="6715297" y="3558163"/>
            <a:ext cx="2855281" cy="2489499"/>
            <a:chOff x="0" y="0"/>
            <a:chExt cx="5217469" cy="4199287"/>
          </a:xfrm>
        </p:grpSpPr>
        <p:sp>
          <p:nvSpPr>
            <p:cNvPr id="9" name="Freeform 11">
              <a:extLst>
                <a:ext uri="{FF2B5EF4-FFF2-40B4-BE49-F238E27FC236}">
                  <a16:creationId xmlns:a16="http://schemas.microsoft.com/office/drawing/2014/main" id="{91D8BC04-2A6F-00D4-AEC5-6D5B951C4E66}"/>
                </a:ext>
              </a:extLst>
            </p:cNvPr>
            <p:cNvSpPr/>
            <p:nvPr/>
          </p:nvSpPr>
          <p:spPr>
            <a:xfrm>
              <a:off x="13589" y="13589"/>
              <a:ext cx="5190363" cy="4172204"/>
            </a:xfrm>
            <a:custGeom>
              <a:avLst/>
              <a:gdLst/>
              <a:ahLst/>
              <a:cxnLst/>
              <a:rect l="l" t="t" r="r" b="b"/>
              <a:pathLst>
                <a:path w="5190363" h="4172204">
                  <a:moveTo>
                    <a:pt x="0" y="2086102"/>
                  </a:moveTo>
                  <a:cubicBezTo>
                    <a:pt x="0" y="933958"/>
                    <a:pt x="1161923" y="0"/>
                    <a:pt x="2595118" y="0"/>
                  </a:cubicBezTo>
                  <a:cubicBezTo>
                    <a:pt x="4028313" y="0"/>
                    <a:pt x="5190363" y="933958"/>
                    <a:pt x="5190363" y="2086102"/>
                  </a:cubicBezTo>
                  <a:cubicBezTo>
                    <a:pt x="5190363" y="3238246"/>
                    <a:pt x="4028440" y="4172204"/>
                    <a:pt x="2595118" y="4172204"/>
                  </a:cubicBezTo>
                  <a:cubicBezTo>
                    <a:pt x="1161796" y="4172204"/>
                    <a:pt x="0" y="3238119"/>
                    <a:pt x="0" y="2086102"/>
                  </a:cubicBezTo>
                  <a:close/>
                </a:path>
              </a:pathLst>
            </a:custGeom>
            <a:solidFill>
              <a:srgbClr val="00B050"/>
            </a:solidFill>
          </p:spPr>
          <p:txBody>
            <a:bodyPr/>
            <a:lstStyle/>
            <a:p>
              <a:endParaRPr lang="en-US" dirty="0"/>
            </a:p>
          </p:txBody>
        </p:sp>
        <p:sp>
          <p:nvSpPr>
            <p:cNvPr id="10" name="Freeform 12">
              <a:extLst>
                <a:ext uri="{FF2B5EF4-FFF2-40B4-BE49-F238E27FC236}">
                  <a16:creationId xmlns:a16="http://schemas.microsoft.com/office/drawing/2014/main" id="{BB4A6382-7927-AA8D-396A-D6E29E918F14}"/>
                </a:ext>
              </a:extLst>
            </p:cNvPr>
            <p:cNvSpPr/>
            <p:nvPr/>
          </p:nvSpPr>
          <p:spPr>
            <a:xfrm>
              <a:off x="0" y="0"/>
              <a:ext cx="5217414" cy="4199382"/>
            </a:xfrm>
            <a:custGeom>
              <a:avLst/>
              <a:gdLst/>
              <a:ahLst/>
              <a:cxnLst/>
              <a:rect l="l" t="t" r="r" b="b"/>
              <a:pathLst>
                <a:path w="5217414" h="4199382">
                  <a:moveTo>
                    <a:pt x="0" y="2099691"/>
                  </a:moveTo>
                  <a:cubicBezTo>
                    <a:pt x="0" y="937387"/>
                    <a:pt x="1170940" y="0"/>
                    <a:pt x="2608707" y="0"/>
                  </a:cubicBezTo>
                  <a:cubicBezTo>
                    <a:pt x="4046474" y="0"/>
                    <a:pt x="5217414" y="937387"/>
                    <a:pt x="5217414" y="2099691"/>
                  </a:cubicBezTo>
                  <a:lnTo>
                    <a:pt x="5203825" y="2099691"/>
                  </a:lnTo>
                  <a:lnTo>
                    <a:pt x="5217414" y="2099691"/>
                  </a:lnTo>
                  <a:cubicBezTo>
                    <a:pt x="5217414" y="3261868"/>
                    <a:pt x="4046474" y="4199382"/>
                    <a:pt x="2608707" y="4199382"/>
                  </a:cubicBezTo>
                  <a:lnTo>
                    <a:pt x="2608707" y="4185793"/>
                  </a:lnTo>
                  <a:lnTo>
                    <a:pt x="2608707" y="4199382"/>
                  </a:lnTo>
                  <a:cubicBezTo>
                    <a:pt x="1170940" y="4199255"/>
                    <a:pt x="0" y="3261868"/>
                    <a:pt x="0" y="2099691"/>
                  </a:cubicBezTo>
                  <a:lnTo>
                    <a:pt x="13589" y="2099691"/>
                  </a:lnTo>
                  <a:lnTo>
                    <a:pt x="27051" y="2099691"/>
                  </a:lnTo>
                  <a:lnTo>
                    <a:pt x="13589" y="2099691"/>
                  </a:lnTo>
                  <a:lnTo>
                    <a:pt x="0" y="2099691"/>
                  </a:lnTo>
                  <a:moveTo>
                    <a:pt x="27051" y="2099691"/>
                  </a:moveTo>
                  <a:cubicBezTo>
                    <a:pt x="27051" y="2107184"/>
                    <a:pt x="20955" y="2113280"/>
                    <a:pt x="13462" y="2113280"/>
                  </a:cubicBezTo>
                  <a:cubicBezTo>
                    <a:pt x="5969" y="2113280"/>
                    <a:pt x="0" y="2107184"/>
                    <a:pt x="0" y="2099691"/>
                  </a:cubicBezTo>
                  <a:cubicBezTo>
                    <a:pt x="0" y="2092198"/>
                    <a:pt x="6096" y="2086102"/>
                    <a:pt x="13589" y="2086102"/>
                  </a:cubicBezTo>
                  <a:cubicBezTo>
                    <a:pt x="21082" y="2086102"/>
                    <a:pt x="27178" y="2092198"/>
                    <a:pt x="27178" y="2099691"/>
                  </a:cubicBezTo>
                  <a:cubicBezTo>
                    <a:pt x="27178" y="3241675"/>
                    <a:pt x="1180084" y="4172204"/>
                    <a:pt x="2608834" y="4172204"/>
                  </a:cubicBezTo>
                  <a:cubicBezTo>
                    <a:pt x="4037584" y="4172204"/>
                    <a:pt x="5190490" y="3241675"/>
                    <a:pt x="5190490" y="2099691"/>
                  </a:cubicBezTo>
                  <a:cubicBezTo>
                    <a:pt x="5190490" y="957707"/>
                    <a:pt x="4037457" y="27051"/>
                    <a:pt x="2608707" y="27051"/>
                  </a:cubicBezTo>
                  <a:lnTo>
                    <a:pt x="2608707" y="13589"/>
                  </a:lnTo>
                  <a:lnTo>
                    <a:pt x="2608707" y="27051"/>
                  </a:lnTo>
                  <a:cubicBezTo>
                    <a:pt x="1180084" y="27051"/>
                    <a:pt x="27051" y="957580"/>
                    <a:pt x="27051" y="2099691"/>
                  </a:cubicBezTo>
                  <a:close/>
                </a:path>
              </a:pathLst>
            </a:custGeom>
            <a:solidFill>
              <a:srgbClr val="FFFFFF"/>
            </a:solidFill>
          </p:spPr>
          <p:txBody>
            <a:bodyPr/>
            <a:lstStyle/>
            <a:p>
              <a:endParaRPr lang="en-US"/>
            </a:p>
          </p:txBody>
        </p:sp>
      </p:grpSp>
      <p:grpSp>
        <p:nvGrpSpPr>
          <p:cNvPr id="11" name="Group 10">
            <a:extLst>
              <a:ext uri="{FF2B5EF4-FFF2-40B4-BE49-F238E27FC236}">
                <a16:creationId xmlns:a16="http://schemas.microsoft.com/office/drawing/2014/main" id="{2686B8AC-782F-2E6A-3091-3930BA354591}"/>
              </a:ext>
            </a:extLst>
          </p:cNvPr>
          <p:cNvGrpSpPr/>
          <p:nvPr/>
        </p:nvGrpSpPr>
        <p:grpSpPr>
          <a:xfrm>
            <a:off x="1169588" y="309429"/>
            <a:ext cx="9955612" cy="5866194"/>
            <a:chOff x="1262515" y="346600"/>
            <a:chExt cx="9955612" cy="5866194"/>
          </a:xfrm>
        </p:grpSpPr>
        <p:sp>
          <p:nvSpPr>
            <p:cNvPr id="12" name="TextBox 4">
              <a:extLst>
                <a:ext uri="{FF2B5EF4-FFF2-40B4-BE49-F238E27FC236}">
                  <a16:creationId xmlns:a16="http://schemas.microsoft.com/office/drawing/2014/main" id="{E36B3210-E4B9-3ABE-B612-410F836DAA8C}"/>
                </a:ext>
              </a:extLst>
            </p:cNvPr>
            <p:cNvSpPr txBox="1"/>
            <p:nvPr/>
          </p:nvSpPr>
          <p:spPr>
            <a:xfrm>
              <a:off x="4044881" y="346600"/>
              <a:ext cx="4440492" cy="692562"/>
            </a:xfrm>
            <a:prstGeom prst="rect">
              <a:avLst/>
            </a:prstGeom>
          </p:spPr>
          <p:txBody>
            <a:bodyPr wrap="square" lIns="0" tIns="0" rIns="0" bIns="0" rtlCol="0" anchor="t">
              <a:spAutoFit/>
            </a:bodyPr>
            <a:lstStyle/>
            <a:p>
              <a:pPr algn="ctr">
                <a:lnSpc>
                  <a:spcPts val="5279"/>
                </a:lnSpc>
              </a:pPr>
              <a:r>
                <a:rPr lang="en-US" sz="5400" b="1" spc="26" dirty="0">
                  <a:latin typeface="Calibri"/>
                  <a:cs typeface="Calibri"/>
                </a:rPr>
                <a:t>BRIDGE Goals</a:t>
              </a:r>
              <a:endParaRPr lang="en-US" sz="5400" b="1" spc="26" dirty="0">
                <a:latin typeface="Calibri"/>
                <a:ea typeface="Open Sans 1 Bold"/>
                <a:cs typeface="Calibri"/>
              </a:endParaRPr>
            </a:p>
          </p:txBody>
        </p:sp>
        <p:sp>
          <p:nvSpPr>
            <p:cNvPr id="13" name="TextBox 5">
              <a:extLst>
                <a:ext uri="{FF2B5EF4-FFF2-40B4-BE49-F238E27FC236}">
                  <a16:creationId xmlns:a16="http://schemas.microsoft.com/office/drawing/2014/main" id="{301E2CAD-E457-35EC-583E-F042665A8531}"/>
                </a:ext>
              </a:extLst>
            </p:cNvPr>
            <p:cNvSpPr txBox="1"/>
            <p:nvPr/>
          </p:nvSpPr>
          <p:spPr>
            <a:xfrm>
              <a:off x="1262515" y="3284867"/>
              <a:ext cx="4598051" cy="2749342"/>
            </a:xfrm>
            <a:prstGeom prst="rect">
              <a:avLst/>
            </a:prstGeom>
          </p:spPr>
          <p:txBody>
            <a:bodyPr wrap="square" lIns="0" tIns="0" rIns="0" bIns="0" rtlCol="0" anchor="t">
              <a:spAutoFit/>
            </a:bodyPr>
            <a:lstStyle/>
            <a:p>
              <a:pPr algn="l">
                <a:lnSpc>
                  <a:spcPts val="3599"/>
                </a:lnSpc>
              </a:pPr>
              <a:r>
                <a:rPr lang="en-US" sz="3200" spc="14" dirty="0">
                  <a:solidFill>
                    <a:srgbClr val="000000"/>
                  </a:solidFill>
                  <a:latin typeface="Calibri"/>
                  <a:cs typeface="Calibri"/>
                </a:rPr>
                <a:t>To foster </a:t>
              </a:r>
              <a:r>
                <a:rPr lang="en-US" sz="3200" spc="14" dirty="0">
                  <a:solidFill>
                    <a:srgbClr val="FF0000"/>
                  </a:solidFill>
                  <a:latin typeface="Calibri"/>
                  <a:cs typeface="Calibri"/>
                </a:rPr>
                <a:t>self-awareness</a:t>
              </a:r>
              <a:r>
                <a:rPr lang="en-US" sz="3200" spc="14" dirty="0">
                  <a:solidFill>
                    <a:srgbClr val="000000"/>
                  </a:solidFill>
                  <a:latin typeface="Calibri"/>
                  <a:cs typeface="Calibri"/>
                </a:rPr>
                <a:t>:</a:t>
              </a:r>
            </a:p>
            <a:p>
              <a:pPr marL="518160" lvl="1" indent="-259080" algn="l">
                <a:lnSpc>
                  <a:spcPts val="3599"/>
                </a:lnSpc>
                <a:buFont typeface="Arial"/>
                <a:buChar char="•"/>
              </a:pPr>
              <a:r>
                <a:rPr lang="en-US" sz="3200" spc="14" dirty="0">
                  <a:solidFill>
                    <a:srgbClr val="000000"/>
                  </a:solidFill>
                  <a:latin typeface="Calibri"/>
                  <a:cs typeface="Calibri"/>
                </a:rPr>
                <a:t>What health behavior you’d like to change</a:t>
              </a:r>
            </a:p>
            <a:p>
              <a:pPr marL="518160" lvl="1" indent="-259080">
                <a:lnSpc>
                  <a:spcPts val="3599"/>
                </a:lnSpc>
                <a:buFont typeface="Arial"/>
                <a:buChar char="•"/>
              </a:pPr>
              <a:r>
                <a:rPr lang="en-US" sz="3200" spc="14" dirty="0">
                  <a:solidFill>
                    <a:srgbClr val="000000"/>
                  </a:solidFill>
                  <a:latin typeface="Calibri"/>
                  <a:cs typeface="Calibri"/>
                </a:rPr>
                <a:t>Your strengths to help promote change</a:t>
              </a:r>
            </a:p>
            <a:p>
              <a:pPr marL="518160" lvl="1" indent="-259080" algn="l">
                <a:lnSpc>
                  <a:spcPts val="3599"/>
                </a:lnSpc>
                <a:buFont typeface="Arial"/>
                <a:buChar char="•"/>
              </a:pPr>
              <a:r>
                <a:rPr lang="en-US" sz="3200" spc="14" dirty="0">
                  <a:solidFill>
                    <a:srgbClr val="000000"/>
                  </a:solidFill>
                  <a:latin typeface="Calibri"/>
                  <a:cs typeface="Calibri"/>
                </a:rPr>
                <a:t>Barriers to change</a:t>
              </a:r>
            </a:p>
          </p:txBody>
        </p:sp>
        <p:sp>
          <p:nvSpPr>
            <p:cNvPr id="14" name="TextBox 9">
              <a:extLst>
                <a:ext uri="{FF2B5EF4-FFF2-40B4-BE49-F238E27FC236}">
                  <a16:creationId xmlns:a16="http://schemas.microsoft.com/office/drawing/2014/main" id="{1F537A56-231C-AC5E-2056-19C285D13A22}"/>
                </a:ext>
              </a:extLst>
            </p:cNvPr>
            <p:cNvSpPr txBox="1"/>
            <p:nvPr/>
          </p:nvSpPr>
          <p:spPr>
            <a:xfrm>
              <a:off x="7501920" y="3136555"/>
              <a:ext cx="1467894" cy="307777"/>
            </a:xfrm>
            <a:prstGeom prst="rect">
              <a:avLst/>
            </a:prstGeom>
          </p:spPr>
          <p:txBody>
            <a:bodyPr wrap="square" lIns="0" tIns="0" rIns="0" bIns="0" rtlCol="0" anchor="t">
              <a:spAutoFit/>
            </a:bodyPr>
            <a:lstStyle/>
            <a:p>
              <a:pPr algn="ctr">
                <a:lnSpc>
                  <a:spcPts val="2376"/>
                </a:lnSpc>
              </a:pPr>
              <a:r>
                <a:rPr lang="en-US" sz="2150" spc="-87" dirty="0">
                  <a:solidFill>
                    <a:srgbClr val="FFFFFF"/>
                  </a:solidFill>
                  <a:latin typeface="Calibri"/>
                  <a:cs typeface="Calibri"/>
                </a:rPr>
                <a:t>Health care</a:t>
              </a:r>
              <a:endParaRPr lang="en-US" dirty="0"/>
            </a:p>
          </p:txBody>
        </p:sp>
        <p:sp>
          <p:nvSpPr>
            <p:cNvPr id="15" name="TextBox 13">
              <a:extLst>
                <a:ext uri="{FF2B5EF4-FFF2-40B4-BE49-F238E27FC236}">
                  <a16:creationId xmlns:a16="http://schemas.microsoft.com/office/drawing/2014/main" id="{575C7848-8070-A436-6370-1796F1ED08DA}"/>
                </a:ext>
              </a:extLst>
            </p:cNvPr>
            <p:cNvSpPr txBox="1"/>
            <p:nvPr/>
          </p:nvSpPr>
          <p:spPr>
            <a:xfrm>
              <a:off x="7522696" y="3869508"/>
              <a:ext cx="1426339" cy="615553"/>
            </a:xfrm>
            <a:prstGeom prst="rect">
              <a:avLst/>
            </a:prstGeom>
          </p:spPr>
          <p:txBody>
            <a:bodyPr wrap="square" lIns="0" tIns="0" rIns="0" bIns="0" rtlCol="0" anchor="t">
              <a:spAutoFit/>
            </a:bodyPr>
            <a:lstStyle/>
            <a:p>
              <a:pPr algn="ctr">
                <a:lnSpc>
                  <a:spcPts val="2376"/>
                </a:lnSpc>
              </a:pPr>
              <a:r>
                <a:rPr lang="en-US" sz="2150" spc="-87" dirty="0">
                  <a:solidFill>
                    <a:srgbClr val="FFFFFF"/>
                  </a:solidFill>
                  <a:latin typeface="Calibri"/>
                  <a:cs typeface="Calibri"/>
                </a:rPr>
                <a:t>Transplant  care</a:t>
              </a:r>
            </a:p>
          </p:txBody>
        </p:sp>
        <p:grpSp>
          <p:nvGrpSpPr>
            <p:cNvPr id="16" name="Group 14">
              <a:extLst>
                <a:ext uri="{FF2B5EF4-FFF2-40B4-BE49-F238E27FC236}">
                  <a16:creationId xmlns:a16="http://schemas.microsoft.com/office/drawing/2014/main" id="{BA963AA6-B5D4-F7BA-480F-61CD84FF5A99}"/>
                </a:ext>
              </a:extLst>
            </p:cNvPr>
            <p:cNvGrpSpPr/>
            <p:nvPr/>
          </p:nvGrpSpPr>
          <p:grpSpPr>
            <a:xfrm>
              <a:off x="7322315" y="4499349"/>
              <a:ext cx="1957143" cy="1713445"/>
              <a:chOff x="-70265" y="-270283"/>
              <a:chExt cx="2783492" cy="2436900"/>
            </a:xfrm>
          </p:grpSpPr>
          <p:sp>
            <p:nvSpPr>
              <p:cNvPr id="19" name="Freeform 15">
                <a:extLst>
                  <a:ext uri="{FF2B5EF4-FFF2-40B4-BE49-F238E27FC236}">
                    <a16:creationId xmlns:a16="http://schemas.microsoft.com/office/drawing/2014/main" id="{00D51724-E104-4663-3011-9FBD1FD6AD86}"/>
                  </a:ext>
                </a:extLst>
              </p:cNvPr>
              <p:cNvSpPr/>
              <p:nvPr/>
            </p:nvSpPr>
            <p:spPr>
              <a:xfrm>
                <a:off x="-70265" y="-270283"/>
                <a:ext cx="2783491" cy="2421018"/>
              </a:xfrm>
              <a:custGeom>
                <a:avLst/>
                <a:gdLst/>
                <a:ahLst/>
                <a:cxnLst/>
                <a:rect l="l" t="t" r="r" b="b"/>
                <a:pathLst>
                  <a:path w="3063240" h="2781554">
                    <a:moveTo>
                      <a:pt x="0" y="1390777"/>
                    </a:moveTo>
                    <a:cubicBezTo>
                      <a:pt x="0" y="622681"/>
                      <a:pt x="685800" y="0"/>
                      <a:pt x="1531620" y="0"/>
                    </a:cubicBezTo>
                    <a:cubicBezTo>
                      <a:pt x="2377440" y="0"/>
                      <a:pt x="3063240" y="622681"/>
                      <a:pt x="3063240" y="1390777"/>
                    </a:cubicBezTo>
                    <a:cubicBezTo>
                      <a:pt x="3063240" y="2158873"/>
                      <a:pt x="2377440" y="2781554"/>
                      <a:pt x="1531620" y="2781554"/>
                    </a:cubicBezTo>
                    <a:cubicBezTo>
                      <a:pt x="685800" y="2781554"/>
                      <a:pt x="0" y="2158873"/>
                      <a:pt x="0" y="1390777"/>
                    </a:cubicBezTo>
                    <a:close/>
                  </a:path>
                </a:pathLst>
              </a:custGeom>
              <a:solidFill>
                <a:srgbClr val="A5300F"/>
              </a:solidFill>
            </p:spPr>
            <p:txBody>
              <a:bodyPr/>
              <a:lstStyle/>
              <a:p>
                <a:endParaRPr lang="en-US"/>
              </a:p>
            </p:txBody>
          </p:sp>
          <p:sp>
            <p:nvSpPr>
              <p:cNvPr id="20" name="Freeform 16">
                <a:extLst>
                  <a:ext uri="{FF2B5EF4-FFF2-40B4-BE49-F238E27FC236}">
                    <a16:creationId xmlns:a16="http://schemas.microsoft.com/office/drawing/2014/main" id="{81EBDF8B-0D52-B21E-2A39-580044464E12}"/>
                  </a:ext>
                </a:extLst>
              </p:cNvPr>
              <p:cNvSpPr/>
              <p:nvPr/>
            </p:nvSpPr>
            <p:spPr>
              <a:xfrm>
                <a:off x="-70264" y="-270283"/>
                <a:ext cx="2783491" cy="2436900"/>
              </a:xfrm>
              <a:custGeom>
                <a:avLst/>
                <a:gdLst/>
                <a:ahLst/>
                <a:cxnLst/>
                <a:rect l="l" t="t" r="r" b="b"/>
                <a:pathLst>
                  <a:path w="3090418" h="2808605">
                    <a:moveTo>
                      <a:pt x="0" y="1404239"/>
                    </a:moveTo>
                    <a:cubicBezTo>
                      <a:pt x="0" y="627507"/>
                      <a:pt x="693039" y="0"/>
                      <a:pt x="1545209" y="0"/>
                    </a:cubicBezTo>
                    <a:cubicBezTo>
                      <a:pt x="2397379" y="0"/>
                      <a:pt x="3090418" y="627507"/>
                      <a:pt x="3090418" y="1404239"/>
                    </a:cubicBezTo>
                    <a:lnTo>
                      <a:pt x="3076829" y="1404239"/>
                    </a:lnTo>
                    <a:lnTo>
                      <a:pt x="3090418" y="1404239"/>
                    </a:lnTo>
                    <a:cubicBezTo>
                      <a:pt x="3090418" y="2180971"/>
                      <a:pt x="2397379" y="2808478"/>
                      <a:pt x="1545209" y="2808478"/>
                    </a:cubicBezTo>
                    <a:lnTo>
                      <a:pt x="1545209" y="2794889"/>
                    </a:lnTo>
                    <a:lnTo>
                      <a:pt x="1545209" y="2808478"/>
                    </a:lnTo>
                    <a:cubicBezTo>
                      <a:pt x="693039" y="2808605"/>
                      <a:pt x="0" y="2181098"/>
                      <a:pt x="0" y="1404239"/>
                    </a:cubicBezTo>
                    <a:lnTo>
                      <a:pt x="13589" y="1404239"/>
                    </a:lnTo>
                    <a:lnTo>
                      <a:pt x="27051" y="1404239"/>
                    </a:lnTo>
                    <a:lnTo>
                      <a:pt x="13589" y="1404239"/>
                    </a:lnTo>
                    <a:lnTo>
                      <a:pt x="0" y="1404239"/>
                    </a:lnTo>
                    <a:moveTo>
                      <a:pt x="27051" y="1404239"/>
                    </a:moveTo>
                    <a:cubicBezTo>
                      <a:pt x="27051" y="1411732"/>
                      <a:pt x="20955" y="1417828"/>
                      <a:pt x="13462" y="1417828"/>
                    </a:cubicBezTo>
                    <a:cubicBezTo>
                      <a:pt x="5969" y="1417828"/>
                      <a:pt x="0" y="1411732"/>
                      <a:pt x="0" y="1404239"/>
                    </a:cubicBezTo>
                    <a:cubicBezTo>
                      <a:pt x="0" y="1396746"/>
                      <a:pt x="6096" y="1390650"/>
                      <a:pt x="13589" y="1390650"/>
                    </a:cubicBezTo>
                    <a:cubicBezTo>
                      <a:pt x="21082" y="1390650"/>
                      <a:pt x="27178" y="1396746"/>
                      <a:pt x="27178" y="1404239"/>
                    </a:cubicBezTo>
                    <a:cubicBezTo>
                      <a:pt x="27178" y="2163699"/>
                      <a:pt x="705612" y="2781427"/>
                      <a:pt x="1545336" y="2781427"/>
                    </a:cubicBezTo>
                    <a:cubicBezTo>
                      <a:pt x="2385060" y="2781427"/>
                      <a:pt x="3063494" y="2163699"/>
                      <a:pt x="3063494" y="1404239"/>
                    </a:cubicBezTo>
                    <a:cubicBezTo>
                      <a:pt x="3063494" y="644779"/>
                      <a:pt x="2384933" y="27051"/>
                      <a:pt x="1545209" y="27051"/>
                    </a:cubicBezTo>
                    <a:lnTo>
                      <a:pt x="1545209" y="13589"/>
                    </a:lnTo>
                    <a:lnTo>
                      <a:pt x="1545209" y="27051"/>
                    </a:lnTo>
                    <a:cubicBezTo>
                      <a:pt x="705485" y="27051"/>
                      <a:pt x="27051" y="644906"/>
                      <a:pt x="27051" y="1404239"/>
                    </a:cubicBezTo>
                    <a:close/>
                  </a:path>
                </a:pathLst>
              </a:custGeom>
              <a:solidFill>
                <a:srgbClr val="FFFFFF"/>
              </a:solidFill>
            </p:spPr>
            <p:txBody>
              <a:bodyPr/>
              <a:lstStyle/>
              <a:p>
                <a:endParaRPr lang="en-US"/>
              </a:p>
            </p:txBody>
          </p:sp>
        </p:grpSp>
        <p:sp>
          <p:nvSpPr>
            <p:cNvPr id="17" name="TextBox 17">
              <a:extLst>
                <a:ext uri="{FF2B5EF4-FFF2-40B4-BE49-F238E27FC236}">
                  <a16:creationId xmlns:a16="http://schemas.microsoft.com/office/drawing/2014/main" id="{71AB4B4A-7BA4-38ED-3580-93FB6758C61B}"/>
                </a:ext>
              </a:extLst>
            </p:cNvPr>
            <p:cNvSpPr txBox="1"/>
            <p:nvPr/>
          </p:nvSpPr>
          <p:spPr>
            <a:xfrm>
              <a:off x="7689859" y="5152229"/>
              <a:ext cx="1222053" cy="333425"/>
            </a:xfrm>
            <a:prstGeom prst="rect">
              <a:avLst/>
            </a:prstGeom>
          </p:spPr>
          <p:txBody>
            <a:bodyPr wrap="square" lIns="0" tIns="0" rIns="0" bIns="0" rtlCol="0" anchor="t">
              <a:spAutoFit/>
            </a:bodyPr>
            <a:lstStyle/>
            <a:p>
              <a:pPr algn="ctr">
                <a:lnSpc>
                  <a:spcPts val="2591"/>
                </a:lnSpc>
              </a:pPr>
              <a:r>
                <a:rPr lang="en-US" sz="2350" spc="14" dirty="0">
                  <a:solidFill>
                    <a:srgbClr val="FFFFFF"/>
                  </a:solidFill>
                  <a:latin typeface="Calibri"/>
                  <a:cs typeface="Calibri"/>
                </a:rPr>
                <a:t>BRIDGE</a:t>
              </a:r>
            </a:p>
          </p:txBody>
        </p:sp>
        <p:sp>
          <p:nvSpPr>
            <p:cNvPr id="18" name="TextBox 19">
              <a:extLst>
                <a:ext uri="{FF2B5EF4-FFF2-40B4-BE49-F238E27FC236}">
                  <a16:creationId xmlns:a16="http://schemas.microsoft.com/office/drawing/2014/main" id="{8310AE01-AD90-E923-23AF-3BED0B240D80}"/>
                </a:ext>
              </a:extLst>
            </p:cNvPr>
            <p:cNvSpPr txBox="1"/>
            <p:nvPr/>
          </p:nvSpPr>
          <p:spPr>
            <a:xfrm>
              <a:off x="1312127" y="1495425"/>
              <a:ext cx="9906000" cy="1384995"/>
            </a:xfrm>
            <a:prstGeom prst="rect">
              <a:avLst/>
            </a:prstGeom>
          </p:spPr>
          <p:txBody>
            <a:bodyPr wrap="square" lIns="0" tIns="0" rIns="0" bIns="0" rtlCol="0" anchor="t">
              <a:spAutoFit/>
            </a:bodyPr>
            <a:lstStyle/>
            <a:p>
              <a:pPr marL="308610" lvl="1" indent="-154305">
                <a:lnSpc>
                  <a:spcPts val="3599"/>
                </a:lnSpc>
                <a:buFont typeface="Arial"/>
                <a:buChar char="•"/>
              </a:pPr>
              <a:r>
                <a:rPr lang="en-US" sz="3200" spc="14" dirty="0">
                  <a:solidFill>
                    <a:srgbClr val="000000"/>
                  </a:solidFill>
                  <a:latin typeface="Calibri"/>
                  <a:cs typeface="Calibri"/>
                </a:rPr>
                <a:t>Education about fatty liver and healthy lifestyle habits </a:t>
              </a:r>
            </a:p>
            <a:p>
              <a:pPr marL="308610" lvl="1" indent="-154305" algn="l">
                <a:lnSpc>
                  <a:spcPts val="3599"/>
                </a:lnSpc>
                <a:buFont typeface="Arial"/>
                <a:buChar char="•"/>
              </a:pPr>
              <a:r>
                <a:rPr lang="en-US" sz="3200" spc="14" dirty="0">
                  <a:solidFill>
                    <a:srgbClr val="000000"/>
                  </a:solidFill>
                  <a:latin typeface="Calibri"/>
                  <a:cs typeface="Calibri"/>
                </a:rPr>
                <a:t>Provide tools/strategies to improve liver health</a:t>
              </a:r>
            </a:p>
            <a:p>
              <a:pPr marL="308610" lvl="1" indent="-154305" algn="l">
                <a:lnSpc>
                  <a:spcPts val="3599"/>
                </a:lnSpc>
                <a:buFont typeface="Arial"/>
                <a:buChar char="•"/>
              </a:pPr>
              <a:r>
                <a:rPr lang="en-US" sz="3200" spc="14" dirty="0">
                  <a:solidFill>
                    <a:srgbClr val="000000"/>
                  </a:solidFill>
                  <a:latin typeface="Calibri"/>
                  <a:cs typeface="Calibri"/>
                </a:rPr>
                <a:t>Engage with peers</a:t>
              </a:r>
            </a:p>
          </p:txBody>
        </p:sp>
      </p:grpSp>
      <p:sp>
        <p:nvSpPr>
          <p:cNvPr id="21" name="TextBox 20">
            <a:extLst>
              <a:ext uri="{FF2B5EF4-FFF2-40B4-BE49-F238E27FC236}">
                <a16:creationId xmlns:a16="http://schemas.microsoft.com/office/drawing/2014/main" id="{47C74DBA-D0DF-EDDD-C3ED-C8FF431DF0E6}"/>
              </a:ext>
            </a:extLst>
          </p:cNvPr>
          <p:cNvSpPr txBox="1"/>
          <p:nvPr/>
        </p:nvSpPr>
        <p:spPr bwMode="auto">
          <a:xfrm>
            <a:off x="3211551" y="3033132"/>
            <a:ext cx="0" cy="0"/>
          </a:xfrm>
          <a:prstGeom prst="rect">
            <a:avLst/>
          </a:prstGeom>
          <a:noFill/>
          <a:ln w="19050" algn="ctr">
            <a:noFill/>
            <a:miter lim="800000"/>
            <a:headEnd/>
            <a:tailEnd/>
          </a:ln>
        </p:spPr>
        <p:txBody>
          <a:bodyPr wrap="none" lIns="0" tIns="0" rIns="0" bIns="0" rtlCol="0">
            <a:noAutofit/>
          </a:bodyPr>
          <a:lstStyle/>
          <a:p>
            <a:pPr>
              <a:buClr>
                <a:schemeClr val="accent1"/>
              </a:buClr>
              <a:buSzPct val="80000"/>
            </a:pPr>
            <a:endParaRPr lang="en-US" sz="2000" dirty="0">
              <a:solidFill>
                <a:schemeClr val="tx1"/>
              </a:solidFill>
            </a:endParaRPr>
          </a:p>
        </p:txBody>
      </p:sp>
      <p:sp>
        <p:nvSpPr>
          <p:cNvPr id="22" name="TextBox 21">
            <a:extLst>
              <a:ext uri="{FF2B5EF4-FFF2-40B4-BE49-F238E27FC236}">
                <a16:creationId xmlns:a16="http://schemas.microsoft.com/office/drawing/2014/main" id="{B77FFBAF-4881-3C5E-442E-10A46718E23E}"/>
              </a:ext>
            </a:extLst>
          </p:cNvPr>
          <p:cNvSpPr txBox="1"/>
          <p:nvPr/>
        </p:nvSpPr>
        <p:spPr bwMode="auto">
          <a:xfrm>
            <a:off x="1628078" y="3144644"/>
            <a:ext cx="0" cy="0"/>
          </a:xfrm>
          <a:prstGeom prst="rect">
            <a:avLst/>
          </a:prstGeom>
          <a:noFill/>
          <a:ln w="19050" algn="ctr">
            <a:noFill/>
            <a:miter lim="800000"/>
            <a:headEnd/>
            <a:tailEnd/>
          </a:ln>
        </p:spPr>
        <p:txBody>
          <a:bodyPr wrap="none" lIns="0" tIns="0" rIns="0" bIns="0" rtlCol="0">
            <a:noAutofit/>
          </a:bodyPr>
          <a:lstStyle/>
          <a:p>
            <a:pPr>
              <a:buClr>
                <a:schemeClr val="accent1"/>
              </a:buClr>
              <a:buSzPct val="80000"/>
            </a:pPr>
            <a:endParaRPr lang="en-US" sz="2000" dirty="0">
              <a:solidFill>
                <a:schemeClr val="tx1"/>
              </a:solidFill>
            </a:endParaRPr>
          </a:p>
        </p:txBody>
      </p:sp>
    </p:spTree>
    <p:extLst>
      <p:ext uri="{BB962C8B-B14F-4D97-AF65-F5344CB8AC3E}">
        <p14:creationId xmlns:p14="http://schemas.microsoft.com/office/powerpoint/2010/main" val="236034458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FF9B8-C05A-680D-1A85-CC227120518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E10C70-7E50-5CB7-38AD-9E4969040DEE}"/>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31BB69E5-51B7-D234-898D-AB078CC9EC22}"/>
              </a:ext>
            </a:extLst>
          </p:cNvPr>
          <p:cNvSpPr>
            <a:spLocks noGrp="1"/>
          </p:cNvSpPr>
          <p:nvPr>
            <p:ph type="sldNum" sz="quarter" idx="13"/>
          </p:nvPr>
        </p:nvSpPr>
        <p:spPr/>
        <p:txBody>
          <a:bodyPr/>
          <a:lstStyle/>
          <a:p>
            <a:fld id="{7BCC8D0D-EAEC-449D-9161-023DFF90F2E2}" type="slidenum">
              <a:rPr lang="en-US" smtClean="0"/>
              <a:pPr/>
              <a:t>5</a:t>
            </a:fld>
            <a:endParaRPr lang="en-US" dirty="0"/>
          </a:p>
        </p:txBody>
      </p:sp>
      <p:sp>
        <p:nvSpPr>
          <p:cNvPr id="4" name="TextBox 2">
            <a:extLst>
              <a:ext uri="{FF2B5EF4-FFF2-40B4-BE49-F238E27FC236}">
                <a16:creationId xmlns:a16="http://schemas.microsoft.com/office/drawing/2014/main" id="{34526266-4F45-7AC3-0BD2-84A968D46F13}"/>
              </a:ext>
            </a:extLst>
          </p:cNvPr>
          <p:cNvSpPr txBox="1"/>
          <p:nvPr/>
        </p:nvSpPr>
        <p:spPr>
          <a:xfrm>
            <a:off x="3695771" y="340787"/>
            <a:ext cx="4697177" cy="641201"/>
          </a:xfrm>
          <a:prstGeom prst="rect">
            <a:avLst/>
          </a:prstGeom>
        </p:spPr>
        <p:txBody>
          <a:bodyPr wrap="square" lIns="0" tIns="0" rIns="0" bIns="0" rtlCol="0" anchor="t">
            <a:spAutoFit/>
          </a:bodyPr>
          <a:lstStyle/>
          <a:p>
            <a:pPr algn="ctr">
              <a:lnSpc>
                <a:spcPts val="5040"/>
              </a:lnSpc>
            </a:pPr>
            <a:r>
              <a:rPr lang="en-US" sz="4400" b="1" spc="24" dirty="0">
                <a:latin typeface="Calibri"/>
                <a:cs typeface="Calibri"/>
              </a:rPr>
              <a:t>BRIDGE curriculum</a:t>
            </a:r>
            <a:endParaRPr lang="en-US" sz="4400" b="1" spc="24" dirty="0">
              <a:latin typeface="Calibri"/>
              <a:ea typeface="Open Sans 1 Bold"/>
              <a:cs typeface="Calibri"/>
            </a:endParaRPr>
          </a:p>
        </p:txBody>
      </p:sp>
      <p:sp>
        <p:nvSpPr>
          <p:cNvPr id="5" name="TextBox 3">
            <a:extLst>
              <a:ext uri="{FF2B5EF4-FFF2-40B4-BE49-F238E27FC236}">
                <a16:creationId xmlns:a16="http://schemas.microsoft.com/office/drawing/2014/main" id="{DBE4CF79-DD12-3364-0BB1-0224B18B49AC}"/>
              </a:ext>
            </a:extLst>
          </p:cNvPr>
          <p:cNvSpPr txBox="1"/>
          <p:nvPr/>
        </p:nvSpPr>
        <p:spPr>
          <a:xfrm>
            <a:off x="1297967" y="1440845"/>
            <a:ext cx="9492786" cy="2954655"/>
          </a:xfrm>
          <a:prstGeom prst="rect">
            <a:avLst/>
          </a:prstGeom>
        </p:spPr>
        <p:txBody>
          <a:bodyPr wrap="square" lIns="0" tIns="0" rIns="0" bIns="0" rtlCol="0" anchor="t">
            <a:spAutoFit/>
          </a:bodyPr>
          <a:lstStyle/>
          <a:p>
            <a:pPr marL="604520" lvl="1" indent="-457200">
              <a:buFont typeface="Arial"/>
              <a:buChar char="•"/>
            </a:pPr>
            <a:r>
              <a:rPr lang="en-US" sz="3200" b="1" spc="13" dirty="0">
                <a:solidFill>
                  <a:srgbClr val="000000"/>
                </a:solidFill>
                <a:latin typeface="Calibri"/>
                <a:cs typeface="Calibri"/>
              </a:rPr>
              <a:t>Session 1</a:t>
            </a:r>
            <a:r>
              <a:rPr lang="en-US" sz="3200" spc="13" dirty="0">
                <a:solidFill>
                  <a:srgbClr val="000000"/>
                </a:solidFill>
                <a:latin typeface="Calibri"/>
                <a:cs typeface="Calibri"/>
              </a:rPr>
              <a:t>:  Intro to MASLD (formerly called NAFLD)</a:t>
            </a:r>
            <a:endParaRPr lang="en-US" dirty="0"/>
          </a:p>
          <a:p>
            <a:pPr marL="604520" lvl="1" indent="-457200">
              <a:buFont typeface="Arial"/>
              <a:buChar char="•"/>
            </a:pPr>
            <a:r>
              <a:rPr lang="en-US" sz="3200" b="1" spc="13" dirty="0">
                <a:solidFill>
                  <a:srgbClr val="000000"/>
                </a:solidFill>
                <a:latin typeface="Calibri"/>
                <a:cs typeface="Calibri"/>
              </a:rPr>
              <a:t>Session 2</a:t>
            </a:r>
            <a:r>
              <a:rPr lang="en-US" sz="3200" spc="13" dirty="0">
                <a:solidFill>
                  <a:srgbClr val="000000"/>
                </a:solidFill>
                <a:latin typeface="Calibri"/>
                <a:cs typeface="Calibri"/>
              </a:rPr>
              <a:t>:  Improving outcomes in MASLD (NAFLD)</a:t>
            </a:r>
          </a:p>
          <a:p>
            <a:pPr marL="604520" lvl="1" indent="-457200">
              <a:buFont typeface="Arial"/>
              <a:buChar char="•"/>
            </a:pPr>
            <a:r>
              <a:rPr lang="en-US" sz="3200" b="1" spc="13" dirty="0">
                <a:solidFill>
                  <a:srgbClr val="000000"/>
                </a:solidFill>
                <a:latin typeface="Calibri"/>
                <a:cs typeface="Calibri"/>
              </a:rPr>
              <a:t>Session 3</a:t>
            </a:r>
            <a:r>
              <a:rPr lang="en-US" sz="3200" spc="13" dirty="0">
                <a:solidFill>
                  <a:srgbClr val="000000"/>
                </a:solidFill>
                <a:latin typeface="Calibri"/>
                <a:cs typeface="Calibri"/>
              </a:rPr>
              <a:t>:  Motivation and making change</a:t>
            </a:r>
          </a:p>
          <a:p>
            <a:pPr marL="604520" lvl="1" indent="-457200">
              <a:buFont typeface="Arial"/>
              <a:buChar char="•"/>
            </a:pPr>
            <a:r>
              <a:rPr lang="en-US" sz="3200" b="1" spc="13" dirty="0">
                <a:solidFill>
                  <a:srgbClr val="000000"/>
                </a:solidFill>
                <a:latin typeface="Calibri"/>
                <a:cs typeface="Calibri"/>
              </a:rPr>
              <a:t>Session 4</a:t>
            </a:r>
            <a:r>
              <a:rPr lang="en-US" sz="3200" spc="13" dirty="0">
                <a:solidFill>
                  <a:srgbClr val="000000"/>
                </a:solidFill>
                <a:latin typeface="Calibri"/>
                <a:cs typeface="Calibri"/>
              </a:rPr>
              <a:t>:  Eating habits for a healthy liver</a:t>
            </a:r>
          </a:p>
          <a:p>
            <a:pPr marL="604520" lvl="1" indent="-457200" algn="l">
              <a:buFont typeface="Arial"/>
              <a:buChar char="•"/>
            </a:pPr>
            <a:r>
              <a:rPr lang="en-US" sz="3200" b="1" spc="13" dirty="0">
                <a:solidFill>
                  <a:srgbClr val="000000"/>
                </a:solidFill>
                <a:latin typeface="Calibri"/>
                <a:cs typeface="Calibri"/>
              </a:rPr>
              <a:t>Session 5</a:t>
            </a:r>
            <a:r>
              <a:rPr lang="en-US" sz="3200" spc="13" dirty="0">
                <a:solidFill>
                  <a:srgbClr val="000000"/>
                </a:solidFill>
                <a:latin typeface="Calibri"/>
                <a:cs typeface="Calibri"/>
              </a:rPr>
              <a:t>: Physical activity and fatty liver</a:t>
            </a:r>
          </a:p>
          <a:p>
            <a:pPr marL="604520" lvl="1" indent="-457200">
              <a:buFont typeface="Arial"/>
              <a:buChar char="•"/>
            </a:pPr>
            <a:r>
              <a:rPr lang="en-US" sz="3200" b="1" spc="13" dirty="0">
                <a:solidFill>
                  <a:srgbClr val="000000"/>
                </a:solidFill>
                <a:latin typeface="Calibri"/>
                <a:cs typeface="Calibri"/>
              </a:rPr>
              <a:t>Session 6</a:t>
            </a:r>
            <a:r>
              <a:rPr lang="en-US" sz="3200" spc="13" dirty="0">
                <a:solidFill>
                  <a:srgbClr val="000000"/>
                </a:solidFill>
                <a:latin typeface="Calibri"/>
                <a:cs typeface="Calibri"/>
              </a:rPr>
              <a:t>:  Stress management</a:t>
            </a:r>
          </a:p>
        </p:txBody>
      </p:sp>
      <p:sp>
        <p:nvSpPr>
          <p:cNvPr id="6" name="Freeform 5">
            <a:extLst>
              <a:ext uri="{FF2B5EF4-FFF2-40B4-BE49-F238E27FC236}">
                <a16:creationId xmlns:a16="http://schemas.microsoft.com/office/drawing/2014/main" id="{6B51AD79-6981-F893-75F2-AB81CAFFF99B}"/>
              </a:ext>
            </a:extLst>
          </p:cNvPr>
          <p:cNvSpPr/>
          <p:nvPr/>
        </p:nvSpPr>
        <p:spPr>
          <a:xfrm>
            <a:off x="8837336" y="3887622"/>
            <a:ext cx="2559210" cy="2245549"/>
          </a:xfrm>
          <a:custGeom>
            <a:avLst/>
            <a:gdLst/>
            <a:ahLst/>
            <a:cxnLst/>
            <a:rect l="l" t="t" r="r" b="b"/>
            <a:pathLst>
              <a:path w="2551172" h="2327944">
                <a:moveTo>
                  <a:pt x="0" y="0"/>
                </a:moveTo>
                <a:lnTo>
                  <a:pt x="2551171" y="0"/>
                </a:lnTo>
                <a:lnTo>
                  <a:pt x="2551171" y="2327944"/>
                </a:lnTo>
                <a:lnTo>
                  <a:pt x="0" y="2327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AutoShape 4">
            <a:extLst>
              <a:ext uri="{FF2B5EF4-FFF2-40B4-BE49-F238E27FC236}">
                <a16:creationId xmlns:a16="http://schemas.microsoft.com/office/drawing/2014/main" id="{37016439-DB0A-BEBE-D075-3955703A78E8}"/>
              </a:ext>
            </a:extLst>
          </p:cNvPr>
          <p:cNvSpPr/>
          <p:nvPr/>
        </p:nvSpPr>
        <p:spPr>
          <a:xfrm rot="23839" flipV="1">
            <a:off x="1961547" y="1064839"/>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89031472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BD2D8-BE97-CCBA-757D-7992552A644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2183CE-DB32-3104-9342-28AE25AAB514}"/>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74ADE838-FBA6-E0F6-DF1E-62248445AAD1}"/>
              </a:ext>
            </a:extLst>
          </p:cNvPr>
          <p:cNvSpPr>
            <a:spLocks noGrp="1"/>
          </p:cNvSpPr>
          <p:nvPr>
            <p:ph type="sldNum" sz="quarter" idx="13"/>
          </p:nvPr>
        </p:nvSpPr>
        <p:spPr/>
        <p:txBody>
          <a:bodyPr/>
          <a:lstStyle/>
          <a:p>
            <a:fld id="{7BCC8D0D-EAEC-449D-9161-023DFF90F2E2}" type="slidenum">
              <a:rPr lang="en-US" smtClean="0"/>
              <a:pPr/>
              <a:t>6</a:t>
            </a:fld>
            <a:endParaRPr lang="en-US" dirty="0"/>
          </a:p>
        </p:txBody>
      </p:sp>
      <p:sp>
        <p:nvSpPr>
          <p:cNvPr id="4" name="TextBox 2">
            <a:extLst>
              <a:ext uri="{FF2B5EF4-FFF2-40B4-BE49-F238E27FC236}">
                <a16:creationId xmlns:a16="http://schemas.microsoft.com/office/drawing/2014/main" id="{B4A9AE0A-2835-F289-FAFE-A3D0AAC70635}"/>
              </a:ext>
            </a:extLst>
          </p:cNvPr>
          <p:cNvSpPr txBox="1"/>
          <p:nvPr/>
        </p:nvSpPr>
        <p:spPr>
          <a:xfrm>
            <a:off x="3697209" y="399626"/>
            <a:ext cx="5174121" cy="641201"/>
          </a:xfrm>
          <a:prstGeom prst="rect">
            <a:avLst/>
          </a:prstGeom>
        </p:spPr>
        <p:txBody>
          <a:bodyPr wrap="square" lIns="0" tIns="0" rIns="0" bIns="0" rtlCol="0" anchor="t">
            <a:spAutoFit/>
          </a:bodyPr>
          <a:lstStyle/>
          <a:p>
            <a:pPr algn="l">
              <a:lnSpc>
                <a:spcPts val="5040"/>
              </a:lnSpc>
            </a:pPr>
            <a:r>
              <a:rPr lang="en-US" sz="4800" b="1" spc="24" dirty="0">
                <a:latin typeface="Calibri"/>
                <a:cs typeface="Calibri"/>
              </a:rPr>
              <a:t>Zoom best practices</a:t>
            </a:r>
            <a:endParaRPr lang="en-US" sz="4800" b="1" spc="24" dirty="0">
              <a:latin typeface="Calibri"/>
              <a:ea typeface="Open Sans 1 Bold"/>
              <a:cs typeface="Calibri"/>
            </a:endParaRPr>
          </a:p>
        </p:txBody>
      </p:sp>
      <p:sp>
        <p:nvSpPr>
          <p:cNvPr id="5" name="TextBox 3">
            <a:extLst>
              <a:ext uri="{FF2B5EF4-FFF2-40B4-BE49-F238E27FC236}">
                <a16:creationId xmlns:a16="http://schemas.microsoft.com/office/drawing/2014/main" id="{94A1A476-67D7-E81A-8761-E3722C19A1F9}"/>
              </a:ext>
            </a:extLst>
          </p:cNvPr>
          <p:cNvSpPr txBox="1"/>
          <p:nvPr/>
        </p:nvSpPr>
        <p:spPr>
          <a:xfrm>
            <a:off x="1529888" y="1343831"/>
            <a:ext cx="9508764" cy="3231654"/>
          </a:xfrm>
          <a:prstGeom prst="rect">
            <a:avLst/>
          </a:prstGeom>
        </p:spPr>
        <p:txBody>
          <a:bodyPr wrap="square" lIns="0" tIns="0" rIns="0" bIns="0" rtlCol="0" anchor="t">
            <a:spAutoFit/>
          </a:bodyPr>
          <a:lstStyle/>
          <a:p>
            <a:pPr marL="154305" lvl="1" algn="l">
              <a:lnSpc>
                <a:spcPts val="3599"/>
              </a:lnSpc>
            </a:pPr>
            <a:r>
              <a:rPr lang="en-US" sz="3200" spc="14" dirty="0">
                <a:solidFill>
                  <a:srgbClr val="000000"/>
                </a:solidFill>
                <a:latin typeface="Calibri"/>
                <a:cs typeface="Calibri"/>
              </a:rPr>
              <a:t>Please mute your microphones</a:t>
            </a:r>
            <a:endParaRPr lang="en-US" dirty="0"/>
          </a:p>
          <a:p>
            <a:pPr marL="154305" lvl="1" algn="l">
              <a:lnSpc>
                <a:spcPts val="3599"/>
              </a:lnSpc>
            </a:pPr>
            <a:r>
              <a:rPr lang="en-US" sz="3200" spc="14" dirty="0">
                <a:solidFill>
                  <a:srgbClr val="000000"/>
                </a:solidFill>
                <a:latin typeface="Calibri"/>
                <a:cs typeface="Calibri"/>
              </a:rPr>
              <a:t>Keep your camera on</a:t>
            </a:r>
          </a:p>
          <a:p>
            <a:pPr marL="154305" lvl="1" algn="l">
              <a:lnSpc>
                <a:spcPts val="3599"/>
              </a:lnSpc>
            </a:pPr>
            <a:r>
              <a:rPr lang="en-US" sz="3200" spc="14" dirty="0">
                <a:solidFill>
                  <a:srgbClr val="000000"/>
                </a:solidFill>
                <a:latin typeface="Calibri"/>
                <a:cs typeface="Calibri"/>
              </a:rPr>
              <a:t>Chat box</a:t>
            </a:r>
          </a:p>
          <a:p>
            <a:pPr marL="967740" lvl="2" indent="-457200" algn="l">
              <a:lnSpc>
                <a:spcPts val="3599"/>
              </a:lnSpc>
              <a:buFont typeface="Wingdings"/>
              <a:buChar char="Ø"/>
            </a:pPr>
            <a:r>
              <a:rPr lang="en-US" sz="3200" spc="14" dirty="0">
                <a:solidFill>
                  <a:srgbClr val="000000"/>
                </a:solidFill>
                <a:latin typeface="Calibri"/>
                <a:cs typeface="Calibri"/>
              </a:rPr>
              <a:t>Use this to ask questions you think of during the lecture</a:t>
            </a:r>
          </a:p>
          <a:p>
            <a:pPr marL="967740" lvl="2" indent="-457200" algn="l">
              <a:lnSpc>
                <a:spcPts val="3599"/>
              </a:lnSpc>
              <a:buFont typeface="Wingdings"/>
              <a:buChar char="Ø"/>
            </a:pPr>
            <a:r>
              <a:rPr lang="en-US" sz="3200" spc="14" dirty="0">
                <a:solidFill>
                  <a:srgbClr val="000000"/>
                </a:solidFill>
                <a:latin typeface="Calibri"/>
                <a:cs typeface="Calibri"/>
              </a:rPr>
              <a:t>Use to include a thought or question during discussion if you’re worried you will forget later</a:t>
            </a:r>
          </a:p>
        </p:txBody>
      </p:sp>
      <p:sp>
        <p:nvSpPr>
          <p:cNvPr id="6" name="Freeform 5">
            <a:extLst>
              <a:ext uri="{FF2B5EF4-FFF2-40B4-BE49-F238E27FC236}">
                <a16:creationId xmlns:a16="http://schemas.microsoft.com/office/drawing/2014/main" id="{BD6A454D-2DEF-11BA-AE94-51FF3FCA4A7B}"/>
              </a:ext>
            </a:extLst>
          </p:cNvPr>
          <p:cNvSpPr/>
          <p:nvPr/>
        </p:nvSpPr>
        <p:spPr>
          <a:xfrm>
            <a:off x="5068094" y="4711026"/>
            <a:ext cx="2055810" cy="1472474"/>
          </a:xfrm>
          <a:custGeom>
            <a:avLst/>
            <a:gdLst/>
            <a:ahLst/>
            <a:cxnLst/>
            <a:rect l="l" t="t" r="r" b="b"/>
            <a:pathLst>
              <a:path w="2192864" h="1570639">
                <a:moveTo>
                  <a:pt x="0" y="0"/>
                </a:moveTo>
                <a:lnTo>
                  <a:pt x="2192864" y="0"/>
                </a:lnTo>
                <a:lnTo>
                  <a:pt x="2192864" y="1570639"/>
                </a:lnTo>
                <a:lnTo>
                  <a:pt x="0" y="15706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AutoShape 4">
            <a:extLst>
              <a:ext uri="{FF2B5EF4-FFF2-40B4-BE49-F238E27FC236}">
                <a16:creationId xmlns:a16="http://schemas.microsoft.com/office/drawing/2014/main" id="{3D09DE25-B402-AD06-3342-560D4E9254CD}"/>
              </a:ext>
            </a:extLst>
          </p:cNvPr>
          <p:cNvSpPr/>
          <p:nvPr/>
        </p:nvSpPr>
        <p:spPr>
          <a:xfrm rot="23839" flipV="1">
            <a:off x="1961548" y="1118620"/>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7830672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98E96-106B-1D93-9163-14CE36658EA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14A665-DE96-81B7-C513-A21E2BE45FCA}"/>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22E63890-EFE5-2803-AC6E-E2A121967384}"/>
              </a:ext>
            </a:extLst>
          </p:cNvPr>
          <p:cNvSpPr>
            <a:spLocks noGrp="1"/>
          </p:cNvSpPr>
          <p:nvPr>
            <p:ph type="sldNum" sz="quarter" idx="13"/>
          </p:nvPr>
        </p:nvSpPr>
        <p:spPr/>
        <p:txBody>
          <a:bodyPr/>
          <a:lstStyle/>
          <a:p>
            <a:fld id="{7BCC8D0D-EAEC-449D-9161-023DFF90F2E2}" type="slidenum">
              <a:rPr lang="en-US" smtClean="0"/>
              <a:pPr/>
              <a:t>7</a:t>
            </a:fld>
            <a:endParaRPr lang="en-US" dirty="0"/>
          </a:p>
        </p:txBody>
      </p:sp>
      <p:sp>
        <p:nvSpPr>
          <p:cNvPr id="4" name="TextBox 2">
            <a:extLst>
              <a:ext uri="{FF2B5EF4-FFF2-40B4-BE49-F238E27FC236}">
                <a16:creationId xmlns:a16="http://schemas.microsoft.com/office/drawing/2014/main" id="{E7F707C5-6413-ACB1-9CD2-7564F236548C}"/>
              </a:ext>
            </a:extLst>
          </p:cNvPr>
          <p:cNvSpPr txBox="1"/>
          <p:nvPr/>
        </p:nvSpPr>
        <p:spPr>
          <a:xfrm>
            <a:off x="4183041" y="388472"/>
            <a:ext cx="3825917" cy="641201"/>
          </a:xfrm>
          <a:prstGeom prst="rect">
            <a:avLst/>
          </a:prstGeom>
        </p:spPr>
        <p:txBody>
          <a:bodyPr wrap="square" lIns="0" tIns="0" rIns="0" bIns="0" rtlCol="0" anchor="t">
            <a:spAutoFit/>
          </a:bodyPr>
          <a:lstStyle/>
          <a:p>
            <a:pPr algn="ctr">
              <a:lnSpc>
                <a:spcPts val="5040"/>
              </a:lnSpc>
            </a:pPr>
            <a:r>
              <a:rPr lang="en-US" sz="4200" b="1" spc="24" dirty="0">
                <a:latin typeface="Calibri" panose="020F0502020204030204" pitchFamily="34" charset="0"/>
                <a:cs typeface="Calibri" panose="020F0502020204030204" pitchFamily="34" charset="0"/>
              </a:rPr>
              <a:t>Confidentiality</a:t>
            </a:r>
            <a:endParaRPr lang="en-US" sz="4200" b="1" spc="24" dirty="0">
              <a:latin typeface="Calibri" panose="020F0502020204030204" pitchFamily="34" charset="0"/>
              <a:ea typeface="Open Sans 1 Bold"/>
              <a:cs typeface="Calibri" panose="020F0502020204030204" pitchFamily="34" charset="0"/>
            </a:endParaRPr>
          </a:p>
        </p:txBody>
      </p:sp>
      <p:sp>
        <p:nvSpPr>
          <p:cNvPr id="5" name="Freeform 4">
            <a:extLst>
              <a:ext uri="{FF2B5EF4-FFF2-40B4-BE49-F238E27FC236}">
                <a16:creationId xmlns:a16="http://schemas.microsoft.com/office/drawing/2014/main" id="{9844BC76-E87B-05B9-C367-23B31CEF7DD8}"/>
              </a:ext>
            </a:extLst>
          </p:cNvPr>
          <p:cNvSpPr/>
          <p:nvPr/>
        </p:nvSpPr>
        <p:spPr>
          <a:xfrm>
            <a:off x="4827773" y="3720036"/>
            <a:ext cx="2536454" cy="2185945"/>
          </a:xfrm>
          <a:custGeom>
            <a:avLst/>
            <a:gdLst/>
            <a:ahLst/>
            <a:cxnLst/>
            <a:rect l="l" t="t" r="r" b="b"/>
            <a:pathLst>
              <a:path w="3011933" h="2755919">
                <a:moveTo>
                  <a:pt x="0" y="0"/>
                </a:moveTo>
                <a:lnTo>
                  <a:pt x="3011934" y="0"/>
                </a:lnTo>
                <a:lnTo>
                  <a:pt x="3011934" y="2755919"/>
                </a:lnTo>
                <a:lnTo>
                  <a:pt x="0" y="2755919"/>
                </a:lnTo>
                <a:lnTo>
                  <a:pt x="0" y="0"/>
                </a:lnTo>
                <a:close/>
              </a:path>
            </a:pathLst>
          </a:custGeom>
          <a:blipFill>
            <a:blip r:embed="rId3"/>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0B55774-CDAD-CB3C-8051-F6D3516077F4}"/>
              </a:ext>
            </a:extLst>
          </p:cNvPr>
          <p:cNvSpPr txBox="1"/>
          <p:nvPr/>
        </p:nvSpPr>
        <p:spPr>
          <a:xfrm>
            <a:off x="990600" y="1593822"/>
            <a:ext cx="10439400" cy="1826013"/>
          </a:xfrm>
          <a:prstGeom prst="rect">
            <a:avLst/>
          </a:prstGeom>
        </p:spPr>
        <p:txBody>
          <a:bodyPr wrap="square" lIns="0" tIns="0" rIns="0" bIns="0" rtlCol="0" anchor="t">
            <a:spAutoFit/>
          </a:bodyPr>
          <a:lstStyle/>
          <a:p>
            <a:pPr marL="308864" lvl="1" indent="-154432" algn="l">
              <a:lnSpc>
                <a:spcPts val="3599"/>
              </a:lnSpc>
              <a:buFont typeface="Arial"/>
              <a:buChar char="•"/>
            </a:pPr>
            <a:r>
              <a:rPr lang="en-US" sz="2800" spc="14" dirty="0">
                <a:solidFill>
                  <a:srgbClr val="000000"/>
                </a:solidFill>
                <a:latin typeface="Calibri" panose="020F0502020204030204" pitchFamily="34" charset="0"/>
                <a:cs typeface="Calibri" panose="020F0502020204030204" pitchFamily="34" charset="0"/>
              </a:rPr>
              <a:t>Your medical information may be discussed</a:t>
            </a:r>
          </a:p>
          <a:p>
            <a:pPr marL="308864" lvl="1" indent="-154432" algn="l">
              <a:lnSpc>
                <a:spcPts val="3599"/>
              </a:lnSpc>
              <a:buFont typeface="Arial"/>
              <a:buChar char="•"/>
            </a:pPr>
            <a:r>
              <a:rPr lang="en-US" sz="2800" spc="14" dirty="0">
                <a:solidFill>
                  <a:srgbClr val="000000"/>
                </a:solidFill>
                <a:latin typeface="Calibri" panose="020F0502020204030204" pitchFamily="34" charset="0"/>
                <a:cs typeface="Calibri" panose="020F0502020204030204" pitchFamily="34" charset="0"/>
              </a:rPr>
              <a:t>What happens in BRIDGE stays in BRIDGE</a:t>
            </a:r>
          </a:p>
          <a:p>
            <a:pPr marL="308864" lvl="1" indent="-154432" algn="l">
              <a:lnSpc>
                <a:spcPts val="3599"/>
              </a:lnSpc>
              <a:buFont typeface="Arial"/>
              <a:buChar char="•"/>
            </a:pPr>
            <a:r>
              <a:rPr lang="en-US" sz="2800" spc="14" dirty="0">
                <a:solidFill>
                  <a:srgbClr val="000000"/>
                </a:solidFill>
                <a:latin typeface="Calibri" panose="020F0502020204030204" pitchFamily="34" charset="0"/>
                <a:cs typeface="Calibri" panose="020F0502020204030204" pitchFamily="34" charset="0"/>
              </a:rPr>
              <a:t>Take care to prevent non-BRIDGE participants from overhearing the session unless they have signed the group confidentiality form</a:t>
            </a:r>
          </a:p>
        </p:txBody>
      </p:sp>
      <p:sp>
        <p:nvSpPr>
          <p:cNvPr id="7" name="AutoShape 4">
            <a:extLst>
              <a:ext uri="{FF2B5EF4-FFF2-40B4-BE49-F238E27FC236}">
                <a16:creationId xmlns:a16="http://schemas.microsoft.com/office/drawing/2014/main" id="{B6BCFA66-054A-A336-B97E-4BBD51074BD7}"/>
              </a:ext>
            </a:extLst>
          </p:cNvPr>
          <p:cNvSpPr/>
          <p:nvPr/>
        </p:nvSpPr>
        <p:spPr>
          <a:xfrm rot="23839" flipV="1">
            <a:off x="1961548" y="1196110"/>
            <a:ext cx="8268904" cy="70822"/>
          </a:xfrm>
          <a:prstGeom prst="line">
            <a:avLst/>
          </a:prstGeom>
          <a:ln w="476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708178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B8D6-F96B-A4D1-F6AC-940D7DE1FA2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5BB612-47EC-4F7D-7E5A-E79B0B1C7310}"/>
              </a:ext>
            </a:extLst>
          </p:cNvPr>
          <p:cNvSpPr>
            <a:spLocks noGrp="1"/>
          </p:cNvSpPr>
          <p:nvPr>
            <p:ph type="ftr" sz="quarter" idx="12"/>
          </p:nvPr>
        </p:nvSpPr>
        <p:spPr/>
        <p:txBody>
          <a:bodyPr/>
          <a:lstStyle/>
          <a:p>
            <a:r>
              <a:rPr lang="en-US"/>
              <a:t>Session 1: Post-Transplant MASLD</a:t>
            </a:r>
            <a:endParaRPr lang="en-US" dirty="0"/>
          </a:p>
        </p:txBody>
      </p:sp>
      <p:sp>
        <p:nvSpPr>
          <p:cNvPr id="3" name="Slide Number Placeholder 2">
            <a:extLst>
              <a:ext uri="{FF2B5EF4-FFF2-40B4-BE49-F238E27FC236}">
                <a16:creationId xmlns:a16="http://schemas.microsoft.com/office/drawing/2014/main" id="{E8072303-C84C-F7A4-C548-AEFA8756D5E3}"/>
              </a:ext>
            </a:extLst>
          </p:cNvPr>
          <p:cNvSpPr>
            <a:spLocks noGrp="1"/>
          </p:cNvSpPr>
          <p:nvPr>
            <p:ph type="sldNum" sz="quarter" idx="13"/>
          </p:nvPr>
        </p:nvSpPr>
        <p:spPr/>
        <p:txBody>
          <a:bodyPr/>
          <a:lstStyle/>
          <a:p>
            <a:fld id="{7BCC8D0D-EAEC-449D-9161-023DFF90F2E2}" type="slidenum">
              <a:rPr lang="en-US" smtClean="0"/>
              <a:pPr/>
              <a:t>8</a:t>
            </a:fld>
            <a:endParaRPr lang="en-US" dirty="0"/>
          </a:p>
        </p:txBody>
      </p:sp>
      <p:sp>
        <p:nvSpPr>
          <p:cNvPr id="4" name="TextBox 2">
            <a:extLst>
              <a:ext uri="{FF2B5EF4-FFF2-40B4-BE49-F238E27FC236}">
                <a16:creationId xmlns:a16="http://schemas.microsoft.com/office/drawing/2014/main" id="{C444B374-E9F6-A1E4-A60A-2A66F6DC35DC}"/>
              </a:ext>
            </a:extLst>
          </p:cNvPr>
          <p:cNvSpPr txBox="1"/>
          <p:nvPr/>
        </p:nvSpPr>
        <p:spPr>
          <a:xfrm>
            <a:off x="3420680" y="263599"/>
            <a:ext cx="5899159" cy="641201"/>
          </a:xfrm>
          <a:prstGeom prst="rect">
            <a:avLst/>
          </a:prstGeom>
        </p:spPr>
        <p:txBody>
          <a:bodyPr wrap="square" lIns="0" tIns="0" rIns="0" bIns="0" rtlCol="0" anchor="t">
            <a:spAutoFit/>
          </a:bodyPr>
          <a:lstStyle/>
          <a:p>
            <a:pPr algn="l">
              <a:lnSpc>
                <a:spcPts val="5027"/>
              </a:lnSpc>
            </a:pPr>
            <a:r>
              <a:rPr lang="en-US" sz="4800" b="1" spc="24" dirty="0">
                <a:latin typeface="Calibri"/>
                <a:cs typeface="Calibri"/>
              </a:rPr>
              <a:t>BRIDGE “ground rules”</a:t>
            </a:r>
            <a:endParaRPr lang="en-US" sz="4800" b="1" spc="24" dirty="0">
              <a:latin typeface="Calibri"/>
              <a:ea typeface="Open Sans 1 Bold"/>
              <a:cs typeface="Calibri"/>
            </a:endParaRPr>
          </a:p>
        </p:txBody>
      </p:sp>
      <p:sp>
        <p:nvSpPr>
          <p:cNvPr id="5" name="Freeform 4">
            <a:extLst>
              <a:ext uri="{FF2B5EF4-FFF2-40B4-BE49-F238E27FC236}">
                <a16:creationId xmlns:a16="http://schemas.microsoft.com/office/drawing/2014/main" id="{C1E6D21C-08B7-1511-439A-7D4E66F3A933}"/>
              </a:ext>
            </a:extLst>
          </p:cNvPr>
          <p:cNvSpPr/>
          <p:nvPr/>
        </p:nvSpPr>
        <p:spPr>
          <a:xfrm>
            <a:off x="2362200" y="1310274"/>
            <a:ext cx="739490" cy="739490"/>
          </a:xfrm>
          <a:custGeom>
            <a:avLst/>
            <a:gdLst/>
            <a:ahLst/>
            <a:cxnLst/>
            <a:rect l="l" t="t" r="r" b="b"/>
            <a:pathLst>
              <a:path w="788789" h="788789">
                <a:moveTo>
                  <a:pt x="0" y="0"/>
                </a:moveTo>
                <a:lnTo>
                  <a:pt x="788789" y="0"/>
                </a:lnTo>
                <a:lnTo>
                  <a:pt x="788789" y="788790"/>
                </a:lnTo>
                <a:lnTo>
                  <a:pt x="0" y="7887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BC5E1EF9-C3E7-71A3-6131-1323C3C575F7}"/>
              </a:ext>
            </a:extLst>
          </p:cNvPr>
          <p:cNvSpPr/>
          <p:nvPr/>
        </p:nvSpPr>
        <p:spPr>
          <a:xfrm>
            <a:off x="9829800" y="1417441"/>
            <a:ext cx="756566" cy="731033"/>
          </a:xfrm>
          <a:custGeom>
            <a:avLst/>
            <a:gdLst/>
            <a:ahLst/>
            <a:cxnLst/>
            <a:rect l="l" t="t" r="r" b="b"/>
            <a:pathLst>
              <a:path w="807004" h="779768">
                <a:moveTo>
                  <a:pt x="0" y="0"/>
                </a:moveTo>
                <a:lnTo>
                  <a:pt x="807004" y="0"/>
                </a:lnTo>
                <a:lnTo>
                  <a:pt x="807004" y="779768"/>
                </a:lnTo>
                <a:lnTo>
                  <a:pt x="0" y="779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488CDE73-E711-389C-FBC4-061724ACFCFC}"/>
              </a:ext>
            </a:extLst>
          </p:cNvPr>
          <p:cNvSpPr/>
          <p:nvPr/>
        </p:nvSpPr>
        <p:spPr>
          <a:xfrm>
            <a:off x="1725387" y="5053971"/>
            <a:ext cx="1308402" cy="1203730"/>
          </a:xfrm>
          <a:custGeom>
            <a:avLst/>
            <a:gdLst/>
            <a:ahLst/>
            <a:cxnLst/>
            <a:rect l="l" t="t" r="r" b="b"/>
            <a:pathLst>
              <a:path w="1395629" h="1283979">
                <a:moveTo>
                  <a:pt x="0" y="0"/>
                </a:moveTo>
                <a:lnTo>
                  <a:pt x="1395629" y="0"/>
                </a:lnTo>
                <a:lnTo>
                  <a:pt x="1395629" y="1283978"/>
                </a:lnTo>
                <a:lnTo>
                  <a:pt x="0" y="12839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B2C1610-A2E1-BA1F-5EA2-0D3D51468A8D}"/>
              </a:ext>
            </a:extLst>
          </p:cNvPr>
          <p:cNvSpPr txBox="1"/>
          <p:nvPr/>
        </p:nvSpPr>
        <p:spPr>
          <a:xfrm>
            <a:off x="3033789" y="1542192"/>
            <a:ext cx="2302198" cy="530082"/>
          </a:xfrm>
          <a:prstGeom prst="rect">
            <a:avLst/>
          </a:prstGeom>
        </p:spPr>
        <p:txBody>
          <a:bodyPr wrap="square" lIns="0" tIns="0" rIns="0" bIns="0" rtlCol="0" anchor="t">
            <a:spAutoFit/>
          </a:bodyPr>
          <a:lstStyle/>
          <a:p>
            <a:pPr algn="ctr">
              <a:lnSpc>
                <a:spcPts val="2025"/>
              </a:lnSpc>
              <a:spcBef>
                <a:spcPct val="0"/>
              </a:spcBef>
            </a:pPr>
            <a:r>
              <a:rPr lang="en-US" sz="2400" spc="9" dirty="0">
                <a:latin typeface="Calibri"/>
                <a:cs typeface="Calibri"/>
              </a:rPr>
              <a:t>Try your best to be on time</a:t>
            </a:r>
            <a:endParaRPr lang="en-US" sz="2400" spc="9" dirty="0">
              <a:latin typeface="Calibri"/>
              <a:ea typeface="Open Sans 1"/>
              <a:cs typeface="Calibri"/>
            </a:endParaRPr>
          </a:p>
        </p:txBody>
      </p:sp>
      <p:sp>
        <p:nvSpPr>
          <p:cNvPr id="9" name="TextBox 8">
            <a:extLst>
              <a:ext uri="{FF2B5EF4-FFF2-40B4-BE49-F238E27FC236}">
                <a16:creationId xmlns:a16="http://schemas.microsoft.com/office/drawing/2014/main" id="{73842CAC-0886-8CE4-7C93-4BB80EC8E81B}"/>
              </a:ext>
            </a:extLst>
          </p:cNvPr>
          <p:cNvSpPr txBox="1"/>
          <p:nvPr/>
        </p:nvSpPr>
        <p:spPr>
          <a:xfrm>
            <a:off x="6745285" y="1258602"/>
            <a:ext cx="3082242" cy="1283493"/>
          </a:xfrm>
          <a:prstGeom prst="rect">
            <a:avLst/>
          </a:prstGeom>
        </p:spPr>
        <p:txBody>
          <a:bodyPr wrap="square" lIns="0" tIns="0" rIns="0" bIns="0" rtlCol="0" anchor="t">
            <a:spAutoFit/>
          </a:bodyPr>
          <a:lstStyle/>
          <a:p>
            <a:pPr algn="ctr">
              <a:lnSpc>
                <a:spcPts val="2531"/>
              </a:lnSpc>
            </a:pPr>
            <a:r>
              <a:rPr lang="en-US" sz="2400" b="1" spc="9">
                <a:latin typeface="Calibri"/>
                <a:cs typeface="Calibri"/>
              </a:rPr>
              <a:t>Encourage attendance at all 6 sessions</a:t>
            </a:r>
            <a:r>
              <a:rPr lang="en-US" sz="2400" spc="9">
                <a:latin typeface="Calibri"/>
                <a:cs typeface="Calibri"/>
              </a:rPr>
              <a:t>-- no penalty for missed sessions</a:t>
            </a:r>
            <a:endParaRPr lang="en-US" sz="2400" spc="9">
              <a:latin typeface="Calibri"/>
              <a:ea typeface="Open Sans 1"/>
              <a:cs typeface="Calibri"/>
            </a:endParaRPr>
          </a:p>
        </p:txBody>
      </p:sp>
      <p:sp>
        <p:nvSpPr>
          <p:cNvPr id="10" name="Freeform 9">
            <a:extLst>
              <a:ext uri="{FF2B5EF4-FFF2-40B4-BE49-F238E27FC236}">
                <a16:creationId xmlns:a16="http://schemas.microsoft.com/office/drawing/2014/main" id="{C0D5412E-BAA1-5D9B-ED32-D102F17F1004}"/>
              </a:ext>
            </a:extLst>
          </p:cNvPr>
          <p:cNvSpPr/>
          <p:nvPr/>
        </p:nvSpPr>
        <p:spPr>
          <a:xfrm>
            <a:off x="9478830" y="4939028"/>
            <a:ext cx="697394" cy="1162324"/>
          </a:xfrm>
          <a:custGeom>
            <a:avLst/>
            <a:gdLst/>
            <a:ahLst/>
            <a:cxnLst/>
            <a:rect l="l" t="t" r="r" b="b"/>
            <a:pathLst>
              <a:path w="743887" h="1239812">
                <a:moveTo>
                  <a:pt x="0" y="0"/>
                </a:moveTo>
                <a:lnTo>
                  <a:pt x="743887" y="0"/>
                </a:lnTo>
                <a:lnTo>
                  <a:pt x="743887" y="1239813"/>
                </a:lnTo>
                <a:lnTo>
                  <a:pt x="0" y="1239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3F4F9F9A-4657-AEA2-6C04-518E4514FD68}"/>
              </a:ext>
            </a:extLst>
          </p:cNvPr>
          <p:cNvSpPr txBox="1"/>
          <p:nvPr/>
        </p:nvSpPr>
        <p:spPr>
          <a:xfrm>
            <a:off x="8733377" y="3173692"/>
            <a:ext cx="2087023" cy="1604093"/>
          </a:xfrm>
          <a:prstGeom prst="rect">
            <a:avLst/>
          </a:prstGeom>
        </p:spPr>
        <p:txBody>
          <a:bodyPr wrap="square" lIns="0" tIns="0" rIns="0" bIns="0" rtlCol="0" anchor="t">
            <a:spAutoFit/>
          </a:bodyPr>
          <a:lstStyle/>
          <a:p>
            <a:pPr algn="ctr">
              <a:lnSpc>
                <a:spcPts val="2531"/>
              </a:lnSpc>
            </a:pPr>
            <a:r>
              <a:rPr lang="en-US" sz="2400" spc="9">
                <a:latin typeface="Calibri"/>
                <a:cs typeface="Calibri"/>
              </a:rPr>
              <a:t>Participation by all members is encouraged to the extent you are comfortable</a:t>
            </a:r>
          </a:p>
        </p:txBody>
      </p:sp>
      <p:sp>
        <p:nvSpPr>
          <p:cNvPr id="12" name="TextBox 11">
            <a:extLst>
              <a:ext uri="{FF2B5EF4-FFF2-40B4-BE49-F238E27FC236}">
                <a16:creationId xmlns:a16="http://schemas.microsoft.com/office/drawing/2014/main" id="{5637F706-8DBB-6D3E-B3E8-C91A4DC58299}"/>
              </a:ext>
            </a:extLst>
          </p:cNvPr>
          <p:cNvSpPr txBox="1"/>
          <p:nvPr/>
        </p:nvSpPr>
        <p:spPr>
          <a:xfrm>
            <a:off x="914400" y="2503699"/>
            <a:ext cx="2873973" cy="2565895"/>
          </a:xfrm>
          <a:prstGeom prst="rect">
            <a:avLst/>
          </a:prstGeom>
        </p:spPr>
        <p:txBody>
          <a:bodyPr wrap="square" lIns="0" tIns="0" rIns="0" bIns="0" rtlCol="0" anchor="t">
            <a:spAutoFit/>
          </a:bodyPr>
          <a:lstStyle/>
          <a:p>
            <a:pPr algn="ctr">
              <a:lnSpc>
                <a:spcPts val="2537"/>
              </a:lnSpc>
            </a:pPr>
            <a:r>
              <a:rPr lang="en-US" sz="2400" spc="9">
                <a:solidFill>
                  <a:srgbClr val="C00000"/>
                </a:solidFill>
                <a:latin typeface="Calibri"/>
                <a:cs typeface="Calibri"/>
              </a:rPr>
              <a:t>For Q&amp;A: Please focus questions on behavioral aspects of liver health</a:t>
            </a:r>
            <a:r>
              <a:rPr lang="en-US" sz="2400" spc="9">
                <a:solidFill>
                  <a:srgbClr val="323232"/>
                </a:solidFill>
                <a:latin typeface="Calibri"/>
                <a:cs typeface="Calibri"/>
              </a:rPr>
              <a:t>; </a:t>
            </a:r>
            <a:r>
              <a:rPr lang="en-US" sz="2400" spc="9">
                <a:latin typeface="Calibri"/>
                <a:cs typeface="Calibri"/>
              </a:rPr>
              <a:t>personal medical questions should be directed to your Hepatology provider</a:t>
            </a:r>
            <a:endParaRPr lang="en-US" sz="2400" spc="9">
              <a:latin typeface="Calibri"/>
              <a:ea typeface="Open Sans 1"/>
              <a:cs typeface="Calibri"/>
            </a:endParaRPr>
          </a:p>
        </p:txBody>
      </p:sp>
      <p:sp>
        <p:nvSpPr>
          <p:cNvPr id="13" name="Freeform 12">
            <a:extLst>
              <a:ext uri="{FF2B5EF4-FFF2-40B4-BE49-F238E27FC236}">
                <a16:creationId xmlns:a16="http://schemas.microsoft.com/office/drawing/2014/main" id="{BF47AD2F-EDAC-4AFE-B535-B6958E4DD020}"/>
              </a:ext>
            </a:extLst>
          </p:cNvPr>
          <p:cNvSpPr/>
          <p:nvPr/>
        </p:nvSpPr>
        <p:spPr>
          <a:xfrm>
            <a:off x="5619869" y="5277923"/>
            <a:ext cx="858877" cy="922283"/>
          </a:xfrm>
          <a:custGeom>
            <a:avLst/>
            <a:gdLst/>
            <a:ahLst/>
            <a:cxnLst/>
            <a:rect l="l" t="t" r="r" b="b"/>
            <a:pathLst>
              <a:path w="916135" h="983769">
                <a:moveTo>
                  <a:pt x="0" y="0"/>
                </a:moveTo>
                <a:lnTo>
                  <a:pt x="916135" y="0"/>
                </a:lnTo>
                <a:lnTo>
                  <a:pt x="916135" y="983768"/>
                </a:lnTo>
                <a:lnTo>
                  <a:pt x="0" y="9837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805872AF-1462-9411-E86B-C1CD39B40D2C}"/>
              </a:ext>
            </a:extLst>
          </p:cNvPr>
          <p:cNvSpPr txBox="1"/>
          <p:nvPr/>
        </p:nvSpPr>
        <p:spPr>
          <a:xfrm>
            <a:off x="4343400" y="2536248"/>
            <a:ext cx="3291595" cy="2667397"/>
          </a:xfrm>
          <a:prstGeom prst="rect">
            <a:avLst/>
          </a:prstGeom>
        </p:spPr>
        <p:txBody>
          <a:bodyPr wrap="square" lIns="0" tIns="0" rIns="0" bIns="0" rtlCol="0" anchor="t">
            <a:spAutoFit/>
          </a:bodyPr>
          <a:lstStyle/>
          <a:p>
            <a:pPr algn="ctr">
              <a:lnSpc>
                <a:spcPts val="2618"/>
              </a:lnSpc>
            </a:pPr>
            <a:r>
              <a:rPr lang="en-US" sz="2400" spc="10" dirty="0">
                <a:solidFill>
                  <a:srgbClr val="323232"/>
                </a:solidFill>
                <a:latin typeface="Calibri"/>
                <a:cs typeface="Calibri"/>
              </a:rPr>
              <a:t>During group discussion</a:t>
            </a:r>
            <a:r>
              <a:rPr lang="en-US" sz="2400" spc="10" dirty="0">
                <a:solidFill>
                  <a:srgbClr val="C00000"/>
                </a:solidFill>
                <a:latin typeface="Calibri"/>
                <a:cs typeface="Calibri"/>
              </a:rPr>
              <a:t>: </a:t>
            </a:r>
            <a:r>
              <a:rPr lang="en-US" sz="2400" b="1" u="sng" spc="10" dirty="0">
                <a:solidFill>
                  <a:srgbClr val="C00000"/>
                </a:solidFill>
                <a:latin typeface="Calibri"/>
                <a:cs typeface="Calibri"/>
              </a:rPr>
              <a:t>Please provide support, not advice (unless asked)</a:t>
            </a:r>
            <a:r>
              <a:rPr lang="en-US" sz="2400" spc="10" dirty="0">
                <a:solidFill>
                  <a:srgbClr val="323232"/>
                </a:solidFill>
                <a:latin typeface="Calibri"/>
                <a:cs typeface="Calibri"/>
              </a:rPr>
              <a:t>:  </a:t>
            </a:r>
            <a:r>
              <a:rPr lang="en-US" sz="2400" spc="10" dirty="0">
                <a:latin typeface="Calibri"/>
                <a:cs typeface="Calibri"/>
              </a:rPr>
              <a:t>Discuss your own issues, experiences, and emotions rather than giving advice to other group members</a:t>
            </a:r>
            <a:endParaRPr lang="en-US" sz="2400" spc="10" dirty="0">
              <a:latin typeface="Calibri"/>
              <a:ea typeface="Open Sans 1"/>
              <a:cs typeface="Calibri"/>
            </a:endParaRPr>
          </a:p>
        </p:txBody>
      </p:sp>
      <p:sp>
        <p:nvSpPr>
          <p:cNvPr id="15" name="AutoShape 4">
            <a:extLst>
              <a:ext uri="{FF2B5EF4-FFF2-40B4-BE49-F238E27FC236}">
                <a16:creationId xmlns:a16="http://schemas.microsoft.com/office/drawing/2014/main" id="{3FF8AFCB-31EE-B8F2-1D18-C66B363A4681}"/>
              </a:ext>
            </a:extLst>
          </p:cNvPr>
          <p:cNvSpPr/>
          <p:nvPr/>
        </p:nvSpPr>
        <p:spPr>
          <a:xfrm rot="23839" flipV="1">
            <a:off x="1961548" y="1025632"/>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0361900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6070-FB46-1A67-0141-B395D121C5F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7915EC-DB6F-1E28-9487-0102E4C71ECF}"/>
              </a:ext>
            </a:extLst>
          </p:cNvPr>
          <p:cNvSpPr>
            <a:spLocks noGrp="1"/>
          </p:cNvSpPr>
          <p:nvPr>
            <p:ph type="ftr" sz="quarter" idx="12"/>
          </p:nvPr>
        </p:nvSpPr>
        <p:spPr/>
        <p:txBody>
          <a:bodyPr/>
          <a:lstStyle/>
          <a:p>
            <a:r>
              <a:rPr lang="en-US">
                <a:latin typeface="Calibri" panose="020F0502020204030204" pitchFamily="34" charset="0"/>
                <a:cs typeface="Calibri" panose="020F0502020204030204" pitchFamily="34" charset="0"/>
              </a:rPr>
              <a:t>Session 1: Post-Transplant MASLD</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B66C782-04D9-D0AD-269D-BB93BB0FEEC4}"/>
              </a:ext>
            </a:extLst>
          </p:cNvPr>
          <p:cNvSpPr>
            <a:spLocks noGrp="1"/>
          </p:cNvSpPr>
          <p:nvPr>
            <p:ph type="sldNum" sz="quarter" idx="13"/>
          </p:nvPr>
        </p:nvSpPr>
        <p:spPr/>
        <p:txBody>
          <a:bodyPr/>
          <a:lstStyle/>
          <a:p>
            <a:fld id="{7BCC8D0D-EAEC-449D-9161-023DFF90F2E2}" type="slidenum">
              <a:rPr lang="en-US" smtClean="0">
                <a:latin typeface="Calibri" panose="020F0502020204030204" pitchFamily="34" charset="0"/>
                <a:cs typeface="Calibri" panose="020F0502020204030204" pitchFamily="34" charset="0"/>
              </a:rPr>
              <a:pPr/>
              <a:t>9</a:t>
            </a:fld>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038BD9A5-AB92-38EA-18EC-647D1A3ECCC1}"/>
              </a:ext>
            </a:extLst>
          </p:cNvPr>
          <p:cNvSpPr/>
          <p:nvPr/>
        </p:nvSpPr>
        <p:spPr>
          <a:xfrm>
            <a:off x="2591552" y="1962839"/>
            <a:ext cx="7316202" cy="3923281"/>
          </a:xfrm>
          <a:custGeom>
            <a:avLst/>
            <a:gdLst/>
            <a:ahLst/>
            <a:cxnLst/>
            <a:rect l="l" t="t" r="r" b="b"/>
            <a:pathLst>
              <a:path w="7803949" h="4184833">
                <a:moveTo>
                  <a:pt x="0" y="0"/>
                </a:moveTo>
                <a:lnTo>
                  <a:pt x="7803948" y="0"/>
                </a:lnTo>
                <a:lnTo>
                  <a:pt x="7803948" y="4184833"/>
                </a:lnTo>
                <a:lnTo>
                  <a:pt x="0" y="41848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E4E55D99-3B2C-78F3-3465-CD88F0FD5AC2}"/>
              </a:ext>
            </a:extLst>
          </p:cNvPr>
          <p:cNvSpPr/>
          <p:nvPr/>
        </p:nvSpPr>
        <p:spPr>
          <a:xfrm>
            <a:off x="7936097" y="3924479"/>
            <a:ext cx="2280418" cy="2272126"/>
          </a:xfrm>
          <a:custGeom>
            <a:avLst/>
            <a:gdLst/>
            <a:ahLst/>
            <a:cxnLst/>
            <a:rect l="l" t="t" r="r" b="b"/>
            <a:pathLst>
              <a:path w="2432446" h="2423601">
                <a:moveTo>
                  <a:pt x="0" y="0"/>
                </a:moveTo>
                <a:lnTo>
                  <a:pt x="2432447" y="0"/>
                </a:lnTo>
                <a:lnTo>
                  <a:pt x="2432447" y="2423601"/>
                </a:lnTo>
                <a:lnTo>
                  <a:pt x="0" y="2423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AE320B04-FCAD-40F9-1FCD-2CDC5D68729E}"/>
              </a:ext>
            </a:extLst>
          </p:cNvPr>
          <p:cNvSpPr/>
          <p:nvPr/>
        </p:nvSpPr>
        <p:spPr>
          <a:xfrm>
            <a:off x="1671835" y="2099009"/>
            <a:ext cx="2161271" cy="2035524"/>
          </a:xfrm>
          <a:custGeom>
            <a:avLst/>
            <a:gdLst/>
            <a:ahLst/>
            <a:cxnLst/>
            <a:rect l="l" t="t" r="r" b="b"/>
            <a:pathLst>
              <a:path w="2305356" h="2171226">
                <a:moveTo>
                  <a:pt x="0" y="0"/>
                </a:moveTo>
                <a:lnTo>
                  <a:pt x="2305356" y="0"/>
                </a:lnTo>
                <a:lnTo>
                  <a:pt x="2305356" y="2171226"/>
                </a:lnTo>
                <a:lnTo>
                  <a:pt x="0" y="2171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88ABA73-9072-A238-79D4-80A7987C50E5}"/>
              </a:ext>
            </a:extLst>
          </p:cNvPr>
          <p:cNvSpPr txBox="1"/>
          <p:nvPr/>
        </p:nvSpPr>
        <p:spPr>
          <a:xfrm>
            <a:off x="2810879" y="273924"/>
            <a:ext cx="6962864" cy="1102866"/>
          </a:xfrm>
          <a:prstGeom prst="rect">
            <a:avLst/>
          </a:prstGeom>
        </p:spPr>
        <p:txBody>
          <a:bodyPr wrap="square" lIns="0" tIns="0" rIns="0" bIns="0" rtlCol="0" anchor="t">
            <a:spAutoFit/>
          </a:bodyPr>
          <a:lstStyle/>
          <a:p>
            <a:pPr algn="ctr">
              <a:lnSpc>
                <a:spcPts val="4320"/>
              </a:lnSpc>
            </a:pPr>
            <a:r>
              <a:rPr lang="en-US" sz="3600" b="1" spc="22" dirty="0">
                <a:solidFill>
                  <a:srgbClr val="323232"/>
                </a:solidFill>
                <a:latin typeface="Calibri" panose="020F0502020204030204" pitchFamily="34" charset="0"/>
                <a:cs typeface="Calibri" panose="020F0502020204030204" pitchFamily="34" charset="0"/>
              </a:rPr>
              <a:t>Introduction to MASLD</a:t>
            </a:r>
          </a:p>
          <a:p>
            <a:pPr algn="ctr">
              <a:lnSpc>
                <a:spcPts val="4320"/>
              </a:lnSpc>
            </a:pPr>
            <a:r>
              <a:rPr lang="en-US" sz="3600" spc="22" dirty="0">
                <a:solidFill>
                  <a:srgbClr val="323232"/>
                </a:solidFill>
                <a:latin typeface="Calibri" panose="020F0502020204030204" pitchFamily="34" charset="0"/>
                <a:cs typeface="Calibri" panose="020F0502020204030204" pitchFamily="34" charset="0"/>
              </a:rPr>
              <a:t>(formerly known as NAFLD)</a:t>
            </a:r>
          </a:p>
        </p:txBody>
      </p:sp>
      <p:sp>
        <p:nvSpPr>
          <p:cNvPr id="8" name="TextBox 7">
            <a:extLst>
              <a:ext uri="{FF2B5EF4-FFF2-40B4-BE49-F238E27FC236}">
                <a16:creationId xmlns:a16="http://schemas.microsoft.com/office/drawing/2014/main" id="{72AA395C-0BFA-D123-2E8D-B82F53D3FD12}"/>
              </a:ext>
            </a:extLst>
          </p:cNvPr>
          <p:cNvSpPr txBox="1"/>
          <p:nvPr/>
        </p:nvSpPr>
        <p:spPr>
          <a:xfrm>
            <a:off x="3833107" y="3045334"/>
            <a:ext cx="4918407" cy="1346240"/>
          </a:xfrm>
          <a:prstGeom prst="rect">
            <a:avLst/>
          </a:prstGeom>
        </p:spPr>
        <p:txBody>
          <a:bodyPr wrap="square" lIns="0" tIns="0" rIns="0" bIns="0" rtlCol="0" anchor="t">
            <a:spAutoFit/>
          </a:bodyPr>
          <a:lstStyle/>
          <a:p>
            <a:pPr algn="ctr">
              <a:lnSpc>
                <a:spcPts val="3599"/>
              </a:lnSpc>
            </a:pPr>
            <a:r>
              <a:rPr lang="en-US" sz="2399" spc="14" dirty="0">
                <a:solidFill>
                  <a:srgbClr val="000000"/>
                </a:solidFill>
                <a:latin typeface="Calibri" panose="020F0502020204030204" pitchFamily="34" charset="0"/>
                <a:cs typeface="Calibri" panose="020F0502020204030204" pitchFamily="34" charset="0"/>
              </a:rPr>
              <a:t>Notice how you feel during the didactic presentation;  in your body, thoughts, emotions. </a:t>
            </a:r>
          </a:p>
        </p:txBody>
      </p:sp>
      <p:sp>
        <p:nvSpPr>
          <p:cNvPr id="9" name="AutoShape 4">
            <a:extLst>
              <a:ext uri="{FF2B5EF4-FFF2-40B4-BE49-F238E27FC236}">
                <a16:creationId xmlns:a16="http://schemas.microsoft.com/office/drawing/2014/main" id="{1C7DDECC-6743-611B-F90B-FF24582CF79F}"/>
              </a:ext>
            </a:extLst>
          </p:cNvPr>
          <p:cNvSpPr/>
          <p:nvPr/>
        </p:nvSpPr>
        <p:spPr>
          <a:xfrm rot="23839" flipV="1">
            <a:off x="1961548" y="1490572"/>
            <a:ext cx="8268904" cy="70822"/>
          </a:xfrm>
          <a:prstGeom prst="line">
            <a:avLst/>
          </a:prstGeom>
          <a:ln w="476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4288019"/>
      </p:ext>
    </p:extLst>
  </p:cSld>
  <p:clrMapOvr>
    <a:masterClrMapping/>
  </p:clrMapOvr>
  <p:transition>
    <p:fade/>
  </p:transition>
</p:sld>
</file>

<file path=ppt/theme/theme1.xml><?xml version="1.0" encoding="utf-8"?>
<a:theme xmlns:a="http://schemas.openxmlformats.org/drawingml/2006/main" name="UCSF Classic">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noAutofit/>
      </a:bodyPr>
      <a:lstStyle>
        <a:defPPr marL="342900" indent="-342900">
          <a:buClr>
            <a:schemeClr val="accent1"/>
          </a:buClr>
          <a:buSzPct val="80000"/>
          <a:buFont typeface="Wingdings" charset="2"/>
          <a:buChar char="§"/>
          <a:defRPr sz="2000" dirty="0" smtClean="0">
            <a:solidFill>
              <a:schemeClr val="tx1"/>
            </a:solidFill>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2.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2.xml><?xml version="1.0" encoding="utf-8"?>
<ds:datastoreItem xmlns:ds="http://schemas.openxmlformats.org/officeDocument/2006/customXml" ds:itemID="{DB48DB2A-A2BB-49B9-B517-04CB45F2482A}">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e3_UCSF-16x9-FontA_Draft4 (1)</Template>
  <TotalTime>10130</TotalTime>
  <Words>5111</Words>
  <Application>Microsoft Office PowerPoint</Application>
  <PresentationFormat>Widescreen</PresentationFormat>
  <Paragraphs>556</Paragraphs>
  <Slides>39</Slides>
  <Notes>34</Notes>
  <HiddenSlides>3</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.AppleSystemUIFont</vt:lpstr>
      <vt:lpstr>Arial</vt:lpstr>
      <vt:lpstr>Calibri</vt:lpstr>
      <vt:lpstr>Corbel</vt:lpstr>
      <vt:lpstr>Garamond</vt:lpstr>
      <vt:lpstr>NexusSerif</vt:lpstr>
      <vt:lpstr>Open Sans 1</vt:lpstr>
      <vt:lpstr>Open Sans 1 Bold</vt:lpstr>
      <vt:lpstr>Wingdings</vt:lpstr>
      <vt:lpstr>UCSF Classic</vt:lpstr>
      <vt:lpstr>UCSF Contemporary Pattern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template!</dc:title>
  <dc:subject>Presentation Template</dc:subject>
  <dc:creator>Microsoft Office User</dc:creator>
  <dc:description>Derek MacDavid | derek@bigpicdesign.com</dc:description>
  <cp:lastModifiedBy>Catalli, Lisa</cp:lastModifiedBy>
  <cp:revision>135</cp:revision>
  <dcterms:created xsi:type="dcterms:W3CDTF">2017-04-18T17:07:44Z</dcterms:created>
  <dcterms:modified xsi:type="dcterms:W3CDTF">2025-12-14T23:06:02Z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